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3.xml" ContentType="application/vnd.openxmlformats-officedocument.drawingml.chartshapes+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4.xml" ContentType="application/vnd.openxmlformats-officedocument.drawingml.chartshapes+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6"/>
  </p:notesMasterIdLst>
  <p:handoutMasterIdLst>
    <p:handoutMasterId r:id="rId147"/>
  </p:handoutMasterIdLst>
  <p:sldIdLst>
    <p:sldId id="256" r:id="rId2"/>
    <p:sldId id="396" r:id="rId3"/>
    <p:sldId id="397" r:id="rId4"/>
    <p:sldId id="721" r:id="rId5"/>
    <p:sldId id="743" r:id="rId6"/>
    <p:sldId id="398" r:id="rId7"/>
    <p:sldId id="399" r:id="rId8"/>
    <p:sldId id="485" r:id="rId9"/>
    <p:sldId id="473" r:id="rId10"/>
    <p:sldId id="613" r:id="rId11"/>
    <p:sldId id="475" r:id="rId12"/>
    <p:sldId id="641" r:id="rId13"/>
    <p:sldId id="642" r:id="rId14"/>
    <p:sldId id="486" r:id="rId15"/>
    <p:sldId id="400" r:id="rId16"/>
    <p:sldId id="699" r:id="rId17"/>
    <p:sldId id="506" r:id="rId18"/>
    <p:sldId id="522" r:id="rId19"/>
    <p:sldId id="665" r:id="rId20"/>
    <p:sldId id="487" r:id="rId21"/>
    <p:sldId id="467" r:id="rId22"/>
    <p:sldId id="523" r:id="rId23"/>
    <p:sldId id="469" r:id="rId24"/>
    <p:sldId id="672" r:id="rId25"/>
    <p:sldId id="488" r:id="rId26"/>
    <p:sldId id="476" r:id="rId27"/>
    <p:sldId id="527" r:id="rId28"/>
    <p:sldId id="478" r:id="rId29"/>
    <p:sldId id="680" r:id="rId30"/>
    <p:sldId id="489" r:id="rId31"/>
    <p:sldId id="470" r:id="rId32"/>
    <p:sldId id="531" r:id="rId33"/>
    <p:sldId id="472" r:id="rId34"/>
    <p:sldId id="686" r:id="rId35"/>
    <p:sldId id="490" r:id="rId36"/>
    <p:sldId id="479" r:id="rId37"/>
    <p:sldId id="480" r:id="rId38"/>
    <p:sldId id="481" r:id="rId39"/>
    <p:sldId id="690" r:id="rId40"/>
    <p:sldId id="612" r:id="rId41"/>
    <p:sldId id="688" r:id="rId42"/>
    <p:sldId id="687" r:id="rId43"/>
    <p:sldId id="691" r:id="rId44"/>
    <p:sldId id="491" r:id="rId45"/>
    <p:sldId id="482" r:id="rId46"/>
    <p:sldId id="532" r:id="rId47"/>
    <p:sldId id="484" r:id="rId48"/>
    <p:sldId id="695" r:id="rId49"/>
    <p:sldId id="696" r:id="rId50"/>
    <p:sldId id="746" r:id="rId51"/>
    <p:sldId id="745"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 id="735" r:id="rId66"/>
    <p:sldId id="736" r:id="rId67"/>
    <p:sldId id="737" r:id="rId68"/>
    <p:sldId id="738" r:id="rId69"/>
    <p:sldId id="739" r:id="rId70"/>
    <p:sldId id="740" r:id="rId71"/>
    <p:sldId id="741" r:id="rId72"/>
    <p:sldId id="742" r:id="rId73"/>
    <p:sldId id="591" r:id="rId74"/>
    <p:sldId id="615" r:id="rId75"/>
    <p:sldId id="616" r:id="rId76"/>
    <p:sldId id="617" r:id="rId77"/>
    <p:sldId id="618" r:id="rId78"/>
    <p:sldId id="619" r:id="rId79"/>
    <p:sldId id="620" r:id="rId80"/>
    <p:sldId id="621" r:id="rId81"/>
    <p:sldId id="622" r:id="rId82"/>
    <p:sldId id="623" r:id="rId83"/>
    <p:sldId id="624" r:id="rId84"/>
    <p:sldId id="625" r:id="rId85"/>
    <p:sldId id="626" r:id="rId86"/>
    <p:sldId id="627" r:id="rId87"/>
    <p:sldId id="628" r:id="rId88"/>
    <p:sldId id="629" r:id="rId89"/>
    <p:sldId id="630" r:id="rId90"/>
    <p:sldId id="631" r:id="rId91"/>
    <p:sldId id="632" r:id="rId92"/>
    <p:sldId id="633" r:id="rId93"/>
    <p:sldId id="634" r:id="rId94"/>
    <p:sldId id="635" r:id="rId95"/>
    <p:sldId id="636" r:id="rId96"/>
    <p:sldId id="637" r:id="rId97"/>
    <p:sldId id="638" r:id="rId98"/>
    <p:sldId id="639" r:id="rId99"/>
    <p:sldId id="640" r:id="rId100"/>
    <p:sldId id="643" r:id="rId101"/>
    <p:sldId id="644" r:id="rId102"/>
    <p:sldId id="645" r:id="rId103"/>
    <p:sldId id="646" r:id="rId104"/>
    <p:sldId id="647" r:id="rId105"/>
    <p:sldId id="648" r:id="rId106"/>
    <p:sldId id="649" r:id="rId107"/>
    <p:sldId id="650" r:id="rId108"/>
    <p:sldId id="651" r:id="rId109"/>
    <p:sldId id="652" r:id="rId110"/>
    <p:sldId id="653" r:id="rId111"/>
    <p:sldId id="654" r:id="rId112"/>
    <p:sldId id="655" r:id="rId113"/>
    <p:sldId id="656" r:id="rId114"/>
    <p:sldId id="657" r:id="rId115"/>
    <p:sldId id="658" r:id="rId116"/>
    <p:sldId id="659" r:id="rId117"/>
    <p:sldId id="660" r:id="rId118"/>
    <p:sldId id="661" r:id="rId119"/>
    <p:sldId id="662" r:id="rId120"/>
    <p:sldId id="663" r:id="rId121"/>
    <p:sldId id="664" r:id="rId122"/>
    <p:sldId id="666" r:id="rId123"/>
    <p:sldId id="667" r:id="rId124"/>
    <p:sldId id="668" r:id="rId125"/>
    <p:sldId id="669" r:id="rId126"/>
    <p:sldId id="670" r:id="rId127"/>
    <p:sldId id="671" r:id="rId128"/>
    <p:sldId id="673" r:id="rId129"/>
    <p:sldId id="674" r:id="rId130"/>
    <p:sldId id="675" r:id="rId131"/>
    <p:sldId id="676" r:id="rId132"/>
    <p:sldId id="677" r:id="rId133"/>
    <p:sldId id="678" r:id="rId134"/>
    <p:sldId id="679" r:id="rId135"/>
    <p:sldId id="681" r:id="rId136"/>
    <p:sldId id="682" r:id="rId137"/>
    <p:sldId id="683" r:id="rId138"/>
    <p:sldId id="684" r:id="rId139"/>
    <p:sldId id="685" r:id="rId140"/>
    <p:sldId id="692" r:id="rId141"/>
    <p:sldId id="693" r:id="rId142"/>
    <p:sldId id="694" r:id="rId143"/>
    <p:sldId id="697" r:id="rId144"/>
    <p:sldId id="698" r:id="rId14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00"/>
    <a:srgbClr val="558ED5"/>
    <a:srgbClr val="03E7ED"/>
    <a:srgbClr val="CC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78" autoAdjust="0"/>
    <p:restoredTop sz="93979" autoAdjust="0"/>
  </p:normalViewPr>
  <p:slideViewPr>
    <p:cSldViewPr snapToGrid="0" snapToObjects="1">
      <p:cViewPr varScale="1">
        <p:scale>
          <a:sx n="91" d="100"/>
          <a:sy n="91" d="100"/>
        </p:scale>
        <p:origin x="540" y="54"/>
      </p:cViewPr>
      <p:guideLst>
        <p:guide orient="horz" pos="2160"/>
        <p:guide pos="2880"/>
      </p:guideLst>
    </p:cSldViewPr>
  </p:slideViewPr>
  <p:notesTextViewPr>
    <p:cViewPr>
      <p:scale>
        <a:sx n="3" d="2"/>
        <a:sy n="3" d="2"/>
      </p:scale>
      <p:origin x="0" y="0"/>
    </p:cViewPr>
  </p:notesTextViewPr>
  <p:notesViewPr>
    <p:cSldViewPr snapToGrid="0" snapToObjects="1">
      <p:cViewPr varScale="1">
        <p:scale>
          <a:sx n="51" d="100"/>
          <a:sy n="51" d="100"/>
        </p:scale>
        <p:origin x="2692" y="5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c:v>
                </c:pt>
                <c:pt idx="8">
                  <c:v>AI</c:v>
                </c:pt>
                <c:pt idx="9">
                  <c:v>F </c:v>
                </c:pt>
                <c:pt idx="10">
                  <c:v>H/L</c:v>
                </c:pt>
                <c:pt idx="11">
                  <c:v>PI</c:v>
                </c:pt>
                <c:pt idx="12">
                  <c:v>W</c:v>
                </c:pt>
                <c:pt idx="13">
                  <c:v>MR</c:v>
                </c:pt>
              </c:strCache>
            </c:strRef>
          </c:cat>
          <c:val>
            <c:numRef>
              <c:f>Sheet1!$B$2:$B$15</c:f>
              <c:numCache>
                <c:formatCode>General</c:formatCode>
                <c:ptCount val="14"/>
                <c:pt idx="0">
                  <c:v>51.1</c:v>
                </c:pt>
                <c:pt idx="1">
                  <c:v>35.5</c:v>
                </c:pt>
                <c:pt idx="2">
                  <c:v>20</c:v>
                </c:pt>
                <c:pt idx="3">
                  <c:v>26.7</c:v>
                </c:pt>
                <c:pt idx="4">
                  <c:v>46.5</c:v>
                </c:pt>
                <c:pt idx="5">
                  <c:v>10</c:v>
                </c:pt>
                <c:pt idx="6">
                  <c:v>29</c:v>
                </c:pt>
                <c:pt idx="7">
                  <c:v>40</c:v>
                </c:pt>
                <c:pt idx="8">
                  <c:v>73.8</c:v>
                </c:pt>
                <c:pt idx="9">
                  <c:v>53.8</c:v>
                </c:pt>
                <c:pt idx="10">
                  <c:v>42</c:v>
                </c:pt>
                <c:pt idx="11">
                  <c:v>32.6</c:v>
                </c:pt>
                <c:pt idx="12">
                  <c:v>56.6</c:v>
                </c:pt>
                <c:pt idx="13">
                  <c:v>52.9</c:v>
                </c:pt>
              </c:numCache>
            </c:numRef>
          </c:val>
          <c:extLst>
            <c:ext xmlns:c16="http://schemas.microsoft.com/office/drawing/2014/chart" uri="{C3380CC4-5D6E-409C-BE32-E72D297353CC}">
              <c16:uniqueId val="{00000000-C214-4555-B740-0E891E38A39D}"/>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c:v>
                </c:pt>
                <c:pt idx="8">
                  <c:v>AI</c:v>
                </c:pt>
                <c:pt idx="9">
                  <c:v>F </c:v>
                </c:pt>
                <c:pt idx="10">
                  <c:v>H/L</c:v>
                </c:pt>
                <c:pt idx="11">
                  <c:v>PI</c:v>
                </c:pt>
                <c:pt idx="12">
                  <c:v>W</c:v>
                </c:pt>
                <c:pt idx="13">
                  <c:v>MR</c:v>
                </c:pt>
              </c:strCache>
            </c:strRef>
          </c:cat>
          <c:val>
            <c:numRef>
              <c:f>Sheet1!$C$2:$C$15</c:f>
              <c:numCache>
                <c:formatCode>General</c:formatCode>
                <c:ptCount val="14"/>
                <c:pt idx="0">
                  <c:v>50.7</c:v>
                </c:pt>
                <c:pt idx="1">
                  <c:v>35.9</c:v>
                </c:pt>
                <c:pt idx="2">
                  <c:v>29.4</c:v>
                </c:pt>
                <c:pt idx="3">
                  <c:v>24.6</c:v>
                </c:pt>
                <c:pt idx="4">
                  <c:v>46.1</c:v>
                </c:pt>
                <c:pt idx="5">
                  <c:v>11.8</c:v>
                </c:pt>
                <c:pt idx="6">
                  <c:v>32.5</c:v>
                </c:pt>
                <c:pt idx="7">
                  <c:v>44.4</c:v>
                </c:pt>
                <c:pt idx="8">
                  <c:v>70.400000000000006</c:v>
                </c:pt>
                <c:pt idx="9">
                  <c:v>76.599999999999994</c:v>
                </c:pt>
                <c:pt idx="10">
                  <c:v>41.9</c:v>
                </c:pt>
                <c:pt idx="11">
                  <c:v>24.4</c:v>
                </c:pt>
                <c:pt idx="12">
                  <c:v>54.6</c:v>
                </c:pt>
                <c:pt idx="13">
                  <c:v>56.7</c:v>
                </c:pt>
              </c:numCache>
            </c:numRef>
          </c:val>
          <c:extLst>
            <c:ext xmlns:c16="http://schemas.microsoft.com/office/drawing/2014/chart" uri="{C3380CC4-5D6E-409C-BE32-E72D297353CC}">
              <c16:uniqueId val="{00000001-C214-4555-B740-0E891E38A39D}"/>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c:v>
                </c:pt>
                <c:pt idx="8">
                  <c:v>AI</c:v>
                </c:pt>
                <c:pt idx="9">
                  <c:v>F </c:v>
                </c:pt>
                <c:pt idx="10">
                  <c:v>H/L</c:v>
                </c:pt>
                <c:pt idx="11">
                  <c:v>PI</c:v>
                </c:pt>
                <c:pt idx="12">
                  <c:v>W</c:v>
                </c:pt>
                <c:pt idx="13">
                  <c:v>MR</c:v>
                </c:pt>
              </c:strCache>
            </c:strRef>
          </c:cat>
          <c:val>
            <c:numRef>
              <c:f>Sheet1!$D$2:$D$15</c:f>
              <c:numCache>
                <c:formatCode>General</c:formatCode>
                <c:ptCount val="14"/>
                <c:pt idx="0">
                  <c:v>54</c:v>
                </c:pt>
                <c:pt idx="1">
                  <c:v>37.700000000000003</c:v>
                </c:pt>
                <c:pt idx="2">
                  <c:v>38.5</c:v>
                </c:pt>
                <c:pt idx="3">
                  <c:v>20.9</c:v>
                </c:pt>
                <c:pt idx="4">
                  <c:v>50.3</c:v>
                </c:pt>
                <c:pt idx="5">
                  <c:v>17.600000000000001</c:v>
                </c:pt>
                <c:pt idx="6">
                  <c:v>36.5</c:v>
                </c:pt>
                <c:pt idx="7">
                  <c:v>30</c:v>
                </c:pt>
                <c:pt idx="8">
                  <c:v>71.400000000000006</c:v>
                </c:pt>
                <c:pt idx="9">
                  <c:v>80</c:v>
                </c:pt>
                <c:pt idx="10">
                  <c:v>45.5</c:v>
                </c:pt>
                <c:pt idx="11">
                  <c:v>47.5</c:v>
                </c:pt>
                <c:pt idx="12">
                  <c:v>58.5</c:v>
                </c:pt>
                <c:pt idx="13">
                  <c:v>64.5</c:v>
                </c:pt>
              </c:numCache>
            </c:numRef>
          </c:val>
          <c:extLst>
            <c:ext xmlns:c16="http://schemas.microsoft.com/office/drawing/2014/chart" uri="{C3380CC4-5D6E-409C-BE32-E72D297353CC}">
              <c16:uniqueId val="{00000002-C214-4555-B740-0E891E38A39D}"/>
            </c:ext>
          </c:extLst>
        </c:ser>
        <c:dLbls>
          <c:dLblPos val="outEnd"/>
          <c:showLegendKey val="0"/>
          <c:showVal val="1"/>
          <c:showCatName val="0"/>
          <c:showSerName val="0"/>
          <c:showPercent val="0"/>
          <c:showBubbleSize val="0"/>
        </c:dLbls>
        <c:gapWidth val="219"/>
        <c:overlap val="-27"/>
        <c:axId val="382578288"/>
        <c:axId val="382576624"/>
      </c:barChart>
      <c:catAx>
        <c:axId val="3825782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Student Group</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2576624"/>
        <c:crosses val="autoZero"/>
        <c:auto val="1"/>
        <c:lblAlgn val="ctr"/>
        <c:lblOffset val="100"/>
        <c:noMultiLvlLbl val="0"/>
      </c:catAx>
      <c:valAx>
        <c:axId val="382576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 </a:t>
                </a:r>
                <a:r>
                  <a:rPr lang="en-US" dirty="0"/>
                  <a:t>of Graduating Cohort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57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40.1</c:v>
                </c:pt>
                <c:pt idx="1">
                  <c:v>18.8</c:v>
                </c:pt>
                <c:pt idx="2">
                  <c:v>6.1</c:v>
                </c:pt>
                <c:pt idx="3">
                  <c:v>17.899999999999999</c:v>
                </c:pt>
                <c:pt idx="4">
                  <c:v>35.799999999999997</c:v>
                </c:pt>
                <c:pt idx="5">
                  <c:v>4.0999999999999996</c:v>
                </c:pt>
                <c:pt idx="6">
                  <c:v>17.3</c:v>
                </c:pt>
                <c:pt idx="7">
                  <c:v>15.4</c:v>
                </c:pt>
                <c:pt idx="8">
                  <c:v>61.4</c:v>
                </c:pt>
                <c:pt idx="9">
                  <c:v>48.2</c:v>
                </c:pt>
                <c:pt idx="10">
                  <c:v>33.5</c:v>
                </c:pt>
                <c:pt idx="11">
                  <c:v>23.2</c:v>
                </c:pt>
                <c:pt idx="12">
                  <c:v>49.1</c:v>
                </c:pt>
                <c:pt idx="13">
                  <c:v>41.6</c:v>
                </c:pt>
              </c:numCache>
            </c:numRef>
          </c:val>
          <c:extLst>
            <c:ext xmlns:c16="http://schemas.microsoft.com/office/drawing/2014/chart" uri="{C3380CC4-5D6E-409C-BE32-E72D297353CC}">
              <c16:uniqueId val="{00000000-8380-462D-A1A5-43632405A332}"/>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40.5</c:v>
                </c:pt>
                <c:pt idx="1">
                  <c:v>19.5</c:v>
                </c:pt>
                <c:pt idx="2">
                  <c:v>11.1</c:v>
                </c:pt>
                <c:pt idx="3">
                  <c:v>16</c:v>
                </c:pt>
                <c:pt idx="4">
                  <c:v>36.200000000000003</c:v>
                </c:pt>
                <c:pt idx="5">
                  <c:v>7</c:v>
                </c:pt>
                <c:pt idx="6">
                  <c:v>20</c:v>
                </c:pt>
                <c:pt idx="7">
                  <c:v>18.2</c:v>
                </c:pt>
                <c:pt idx="8">
                  <c:v>55.3</c:v>
                </c:pt>
                <c:pt idx="9">
                  <c:v>58.3</c:v>
                </c:pt>
                <c:pt idx="10">
                  <c:v>35.200000000000003</c:v>
                </c:pt>
                <c:pt idx="11">
                  <c:v>21.6</c:v>
                </c:pt>
                <c:pt idx="12">
                  <c:v>51.2</c:v>
                </c:pt>
                <c:pt idx="13">
                  <c:v>51.1</c:v>
                </c:pt>
              </c:numCache>
            </c:numRef>
          </c:val>
          <c:extLst>
            <c:ext xmlns:c16="http://schemas.microsoft.com/office/drawing/2014/chart" uri="{C3380CC4-5D6E-409C-BE32-E72D297353CC}">
              <c16:uniqueId val="{00000001-8380-462D-A1A5-43632405A332}"/>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41.7</c:v>
                </c:pt>
                <c:pt idx="1">
                  <c:v>18.7</c:v>
                </c:pt>
                <c:pt idx="2">
                  <c:v>30</c:v>
                </c:pt>
                <c:pt idx="3">
                  <c:v>12.3</c:v>
                </c:pt>
                <c:pt idx="4">
                  <c:v>37.6</c:v>
                </c:pt>
                <c:pt idx="5">
                  <c:v>8.1</c:v>
                </c:pt>
                <c:pt idx="6">
                  <c:v>20.7</c:v>
                </c:pt>
                <c:pt idx="7">
                  <c:v>20</c:v>
                </c:pt>
                <c:pt idx="8">
                  <c:v>56.9</c:v>
                </c:pt>
                <c:pt idx="9">
                  <c:v>58.1</c:v>
                </c:pt>
                <c:pt idx="10">
                  <c:v>35.799999999999997</c:v>
                </c:pt>
                <c:pt idx="11">
                  <c:v>24.6</c:v>
                </c:pt>
                <c:pt idx="12">
                  <c:v>53.5</c:v>
                </c:pt>
                <c:pt idx="13">
                  <c:v>51.7</c:v>
                </c:pt>
              </c:numCache>
            </c:numRef>
          </c:val>
          <c:extLst>
            <c:ext xmlns:c16="http://schemas.microsoft.com/office/drawing/2014/chart" uri="{C3380CC4-5D6E-409C-BE32-E72D297353CC}">
              <c16:uniqueId val="{00000002-8380-462D-A1A5-43632405A332}"/>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Graduating Cohort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3"/>
                <c:pt idx="0">
                  <c:v>ALL SWD</c:v>
                </c:pt>
                <c:pt idx="1">
                  <c:v>SWD &amp; EL</c:v>
                </c:pt>
                <c:pt idx="2">
                  <c:v>SWD &amp; FY</c:v>
                </c:pt>
                <c:pt idx="3">
                  <c:v>SWD &amp; HY</c:v>
                </c:pt>
                <c:pt idx="4">
                  <c:v>SWD &amp; SED</c:v>
                </c:pt>
                <c:pt idx="5">
                  <c:v>SWD &amp; AA</c:v>
                </c:pt>
                <c:pt idx="6">
                  <c:v>SWD &amp; AI</c:v>
                </c:pt>
                <c:pt idx="7">
                  <c:v>SWD &amp; A</c:v>
                </c:pt>
                <c:pt idx="8">
                  <c:v>SWD &amp; F</c:v>
                </c:pt>
                <c:pt idx="9">
                  <c:v>SWD &amp; H/L</c:v>
                </c:pt>
                <c:pt idx="10">
                  <c:v>SWD &amp; PI</c:v>
                </c:pt>
                <c:pt idx="11">
                  <c:v>SWD &amp; W</c:v>
                </c:pt>
                <c:pt idx="12">
                  <c:v>SWD &amp; MR</c:v>
                </c:pt>
              </c:strCache>
            </c:strRef>
          </c:cat>
          <c:val>
            <c:numRef>
              <c:f>Sheet1!$B$2:$B$15</c:f>
              <c:numCache>
                <c:formatCode>General</c:formatCode>
                <c:ptCount val="14"/>
                <c:pt idx="0">
                  <c:v>2.2000000000000002</c:v>
                </c:pt>
                <c:pt idx="1">
                  <c:v>5.3</c:v>
                </c:pt>
                <c:pt idx="2">
                  <c:v>0</c:v>
                </c:pt>
                <c:pt idx="3">
                  <c:v>0</c:v>
                </c:pt>
                <c:pt idx="4">
                  <c:v>2.6</c:v>
                </c:pt>
                <c:pt idx="5">
                  <c:v>0</c:v>
                </c:pt>
                <c:pt idx="7">
                  <c:v>0</c:v>
                </c:pt>
                <c:pt idx="9">
                  <c:v>4.4000000000000004</c:v>
                </c:pt>
                <c:pt idx="11">
                  <c:v>1.8</c:v>
                </c:pt>
                <c:pt idx="12">
                  <c:v>0</c:v>
                </c:pt>
              </c:numCache>
            </c:numRef>
          </c:val>
          <c:extLst>
            <c:ext xmlns:c16="http://schemas.microsoft.com/office/drawing/2014/chart" uri="{C3380CC4-5D6E-409C-BE32-E72D297353CC}">
              <c16:uniqueId val="{00000000-6D4D-459F-B10F-1A3795F295D5}"/>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3"/>
                <c:pt idx="0">
                  <c:v>ALL SWD</c:v>
                </c:pt>
                <c:pt idx="1">
                  <c:v>SWD &amp; EL</c:v>
                </c:pt>
                <c:pt idx="2">
                  <c:v>SWD &amp; FY</c:v>
                </c:pt>
                <c:pt idx="3">
                  <c:v>SWD &amp; HY</c:v>
                </c:pt>
                <c:pt idx="4">
                  <c:v>SWD &amp; SED</c:v>
                </c:pt>
                <c:pt idx="5">
                  <c:v>SWD &amp; AA</c:v>
                </c:pt>
                <c:pt idx="6">
                  <c:v>SWD &amp; AI</c:v>
                </c:pt>
                <c:pt idx="7">
                  <c:v>SWD &amp; A</c:v>
                </c:pt>
                <c:pt idx="8">
                  <c:v>SWD &amp; F</c:v>
                </c:pt>
                <c:pt idx="9">
                  <c:v>SWD &amp; H/L</c:v>
                </c:pt>
                <c:pt idx="10">
                  <c:v>SWD &amp; PI</c:v>
                </c:pt>
                <c:pt idx="11">
                  <c:v>SWD &amp; W</c:v>
                </c:pt>
                <c:pt idx="12">
                  <c:v>SWD &amp; MR</c:v>
                </c:pt>
              </c:strCache>
            </c:strRef>
          </c:cat>
          <c:val>
            <c:numRef>
              <c:f>Sheet1!$C$2:$C$15</c:f>
              <c:numCache>
                <c:formatCode>General</c:formatCode>
                <c:ptCount val="14"/>
                <c:pt idx="0">
                  <c:v>11.4</c:v>
                </c:pt>
                <c:pt idx="1">
                  <c:v>8.3000000000000007</c:v>
                </c:pt>
                <c:pt idx="2">
                  <c:v>9.1</c:v>
                </c:pt>
                <c:pt idx="3">
                  <c:v>4.2</c:v>
                </c:pt>
                <c:pt idx="4">
                  <c:v>10.5</c:v>
                </c:pt>
                <c:pt idx="5">
                  <c:v>8.3000000000000007</c:v>
                </c:pt>
                <c:pt idx="7">
                  <c:v>13.5</c:v>
                </c:pt>
                <c:pt idx="9">
                  <c:v>10</c:v>
                </c:pt>
                <c:pt idx="11">
                  <c:v>18.399999999999999</c:v>
                </c:pt>
              </c:numCache>
            </c:numRef>
          </c:val>
          <c:extLst>
            <c:ext xmlns:c16="http://schemas.microsoft.com/office/drawing/2014/chart" uri="{C3380CC4-5D6E-409C-BE32-E72D297353CC}">
              <c16:uniqueId val="{00000001-6D4D-459F-B10F-1A3795F295D5}"/>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3"/>
                <c:pt idx="0">
                  <c:v>ALL SWD</c:v>
                </c:pt>
                <c:pt idx="1">
                  <c:v>SWD &amp; EL</c:v>
                </c:pt>
                <c:pt idx="2">
                  <c:v>SWD &amp; FY</c:v>
                </c:pt>
                <c:pt idx="3">
                  <c:v>SWD &amp; HY</c:v>
                </c:pt>
                <c:pt idx="4">
                  <c:v>SWD &amp; SED</c:v>
                </c:pt>
                <c:pt idx="5">
                  <c:v>SWD &amp; AA</c:v>
                </c:pt>
                <c:pt idx="6">
                  <c:v>SWD &amp; AI</c:v>
                </c:pt>
                <c:pt idx="7">
                  <c:v>SWD &amp; A</c:v>
                </c:pt>
                <c:pt idx="8">
                  <c:v>SWD &amp; F</c:v>
                </c:pt>
                <c:pt idx="9">
                  <c:v>SWD &amp; H/L</c:v>
                </c:pt>
                <c:pt idx="10">
                  <c:v>SWD &amp; PI</c:v>
                </c:pt>
                <c:pt idx="11">
                  <c:v>SWD &amp; W</c:v>
                </c:pt>
                <c:pt idx="12">
                  <c:v>SWD &amp; MR</c:v>
                </c:pt>
              </c:strCache>
            </c:strRef>
          </c:cat>
          <c:val>
            <c:numRef>
              <c:f>Sheet1!$D$2:$D$15</c:f>
              <c:numCache>
                <c:formatCode>General</c:formatCode>
                <c:ptCount val="14"/>
                <c:pt idx="0">
                  <c:v>13.9</c:v>
                </c:pt>
                <c:pt idx="1">
                  <c:v>18.7</c:v>
                </c:pt>
                <c:pt idx="2">
                  <c:v>7.7</c:v>
                </c:pt>
                <c:pt idx="3">
                  <c:v>8.3000000000000007</c:v>
                </c:pt>
                <c:pt idx="4">
                  <c:v>12.6</c:v>
                </c:pt>
                <c:pt idx="5">
                  <c:v>11.8</c:v>
                </c:pt>
                <c:pt idx="7">
                  <c:v>21.6</c:v>
                </c:pt>
                <c:pt idx="9">
                  <c:v>9.5</c:v>
                </c:pt>
                <c:pt idx="11">
                  <c:v>15.6</c:v>
                </c:pt>
                <c:pt idx="12">
                  <c:v>21.4</c:v>
                </c:pt>
              </c:numCache>
            </c:numRef>
          </c:val>
          <c:extLst>
            <c:ext xmlns:c16="http://schemas.microsoft.com/office/drawing/2014/chart" uri="{C3380CC4-5D6E-409C-BE32-E72D297353CC}">
              <c16:uniqueId val="{00000002-6D4D-459F-B10F-1A3795F295D5}"/>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Graduating Cohort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11</c:v>
                </c:pt>
                <c:pt idx="1">
                  <c:v>5.4</c:v>
                </c:pt>
                <c:pt idx="2">
                  <c:v>0</c:v>
                </c:pt>
                <c:pt idx="3">
                  <c:v>3.3</c:v>
                </c:pt>
                <c:pt idx="4">
                  <c:v>11.1</c:v>
                </c:pt>
                <c:pt idx="5">
                  <c:v>0</c:v>
                </c:pt>
                <c:pt idx="6">
                  <c:v>1.8</c:v>
                </c:pt>
                <c:pt idx="7">
                  <c:v>0</c:v>
                </c:pt>
                <c:pt idx="8">
                  <c:v>12.8</c:v>
                </c:pt>
                <c:pt idx="9">
                  <c:v>13.5</c:v>
                </c:pt>
                <c:pt idx="10">
                  <c:v>14.7</c:v>
                </c:pt>
                <c:pt idx="11">
                  <c:v>0</c:v>
                </c:pt>
                <c:pt idx="12">
                  <c:v>9.1</c:v>
                </c:pt>
                <c:pt idx="13">
                  <c:v>7.7</c:v>
                </c:pt>
              </c:numCache>
            </c:numRef>
          </c:val>
          <c:extLst>
            <c:ext xmlns:c16="http://schemas.microsoft.com/office/drawing/2014/chart" uri="{C3380CC4-5D6E-409C-BE32-E72D297353CC}">
              <c16:uniqueId val="{00000000-8380-462D-A1A5-43632405A332}"/>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12.7</c:v>
                </c:pt>
                <c:pt idx="1">
                  <c:v>6.9</c:v>
                </c:pt>
                <c:pt idx="2">
                  <c:v>5.9</c:v>
                </c:pt>
                <c:pt idx="3">
                  <c:v>1.6</c:v>
                </c:pt>
                <c:pt idx="4">
                  <c:v>12</c:v>
                </c:pt>
                <c:pt idx="5">
                  <c:v>1.4</c:v>
                </c:pt>
                <c:pt idx="6">
                  <c:v>2.8</c:v>
                </c:pt>
                <c:pt idx="7">
                  <c:v>0</c:v>
                </c:pt>
                <c:pt idx="8">
                  <c:v>15.5</c:v>
                </c:pt>
                <c:pt idx="9">
                  <c:v>12.8</c:v>
                </c:pt>
                <c:pt idx="10">
                  <c:v>16.8</c:v>
                </c:pt>
                <c:pt idx="11">
                  <c:v>2.4</c:v>
                </c:pt>
                <c:pt idx="12">
                  <c:v>10.1</c:v>
                </c:pt>
                <c:pt idx="13">
                  <c:v>10</c:v>
                </c:pt>
              </c:numCache>
            </c:numRef>
          </c:val>
          <c:extLst>
            <c:ext xmlns:c16="http://schemas.microsoft.com/office/drawing/2014/chart" uri="{C3380CC4-5D6E-409C-BE32-E72D297353CC}">
              <c16:uniqueId val="{00000001-8380-462D-A1A5-43632405A332}"/>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14.4</c:v>
                </c:pt>
                <c:pt idx="1">
                  <c:v>5.9</c:v>
                </c:pt>
                <c:pt idx="2">
                  <c:v>0</c:v>
                </c:pt>
                <c:pt idx="3">
                  <c:v>4.7</c:v>
                </c:pt>
                <c:pt idx="4">
                  <c:v>13.8</c:v>
                </c:pt>
                <c:pt idx="5">
                  <c:v>0</c:v>
                </c:pt>
                <c:pt idx="6">
                  <c:v>3</c:v>
                </c:pt>
                <c:pt idx="7">
                  <c:v>20</c:v>
                </c:pt>
                <c:pt idx="8">
                  <c:v>14.5</c:v>
                </c:pt>
                <c:pt idx="9">
                  <c:v>26.7</c:v>
                </c:pt>
                <c:pt idx="10">
                  <c:v>17</c:v>
                </c:pt>
                <c:pt idx="11">
                  <c:v>2.5</c:v>
                </c:pt>
                <c:pt idx="12">
                  <c:v>13.5</c:v>
                </c:pt>
                <c:pt idx="13">
                  <c:v>19.399999999999999</c:v>
                </c:pt>
              </c:numCache>
            </c:numRef>
          </c:val>
          <c:extLst>
            <c:ext xmlns:c16="http://schemas.microsoft.com/office/drawing/2014/chart" uri="{C3380CC4-5D6E-409C-BE32-E72D297353CC}">
              <c16:uniqueId val="{00000002-8380-462D-A1A5-43632405A332}"/>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Graduating Cohort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20508291398597E-2"/>
          <c:y val="2.9804455582446966E-2"/>
          <c:w val="0.89362126140708398"/>
          <c:h val="0.81590808096412382"/>
        </c:manualLayout>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-26.7</c:v>
                </c:pt>
                <c:pt idx="1">
                  <c:v>-59.4</c:v>
                </c:pt>
                <c:pt idx="2">
                  <c:v>-99.1</c:v>
                </c:pt>
                <c:pt idx="3">
                  <c:v>-77.2</c:v>
                </c:pt>
                <c:pt idx="4">
                  <c:v>-49.6</c:v>
                </c:pt>
                <c:pt idx="5">
                  <c:v>-103.1</c:v>
                </c:pt>
                <c:pt idx="6">
                  <c:v>-76.2</c:v>
                </c:pt>
                <c:pt idx="7">
                  <c:v>-52.2</c:v>
                </c:pt>
                <c:pt idx="8">
                  <c:v>-6.6</c:v>
                </c:pt>
                <c:pt idx="9">
                  <c:v>25.8</c:v>
                </c:pt>
                <c:pt idx="10">
                  <c:v>-46.6</c:v>
                </c:pt>
                <c:pt idx="11">
                  <c:v>-70</c:v>
                </c:pt>
                <c:pt idx="12">
                  <c:v>25.3</c:v>
                </c:pt>
                <c:pt idx="13">
                  <c:v>-4.3</c:v>
                </c:pt>
              </c:numCache>
            </c:numRef>
          </c:val>
          <c:extLst>
            <c:ext xmlns:c16="http://schemas.microsoft.com/office/drawing/2014/chart" uri="{C3380CC4-5D6E-409C-BE32-E72D297353CC}">
              <c16:uniqueId val="{00000000-3C83-454D-9C01-5B9D699D3945}"/>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-21.5</c:v>
                </c:pt>
                <c:pt idx="1">
                  <c:v>-58</c:v>
                </c:pt>
                <c:pt idx="2">
                  <c:v>-82.3</c:v>
                </c:pt>
                <c:pt idx="3">
                  <c:v>-88.1</c:v>
                </c:pt>
                <c:pt idx="4">
                  <c:v>-43.9</c:v>
                </c:pt>
                <c:pt idx="5">
                  <c:v>-100.5</c:v>
                </c:pt>
                <c:pt idx="6">
                  <c:v>-72.5</c:v>
                </c:pt>
                <c:pt idx="7">
                  <c:v>-61.2</c:v>
                </c:pt>
                <c:pt idx="8">
                  <c:v>-5.4</c:v>
                </c:pt>
                <c:pt idx="9">
                  <c:v>22.6</c:v>
                </c:pt>
                <c:pt idx="10">
                  <c:v>-39.700000000000003</c:v>
                </c:pt>
                <c:pt idx="11">
                  <c:v>-66.099999999999994</c:v>
                </c:pt>
                <c:pt idx="12">
                  <c:v>34.1</c:v>
                </c:pt>
                <c:pt idx="13">
                  <c:v>3.3</c:v>
                </c:pt>
              </c:numCache>
            </c:numRef>
          </c:val>
          <c:extLst>
            <c:ext xmlns:c16="http://schemas.microsoft.com/office/drawing/2014/chart" uri="{C3380CC4-5D6E-409C-BE32-E72D297353CC}">
              <c16:uniqueId val="{00000001-3C83-454D-9C01-5B9D699D3945}"/>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numCache>
            </c:numRef>
          </c:val>
          <c:extLst>
            <c:ext xmlns:c16="http://schemas.microsoft.com/office/drawing/2014/chart" uri="{C3380CC4-5D6E-409C-BE32-E72D297353CC}">
              <c16:uniqueId val="{00000002-3C83-454D-9C01-5B9D699D3945}"/>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aseline="0" dirty="0" smtClean="0"/>
                  <a:t>Averaged Distance from Standard Met </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20508291398597E-2"/>
          <c:y val="2.9804455582446966E-2"/>
          <c:w val="0.89362126140708398"/>
          <c:h val="0.81590808096412382"/>
        </c:manualLayout>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-50.6</c:v>
                </c:pt>
                <c:pt idx="1">
                  <c:v>-74.5</c:v>
                </c:pt>
                <c:pt idx="2">
                  <c:v>-118.7</c:v>
                </c:pt>
                <c:pt idx="3">
                  <c:v>-103.9</c:v>
                </c:pt>
                <c:pt idx="4">
                  <c:v>-72.400000000000006</c:v>
                </c:pt>
                <c:pt idx="5">
                  <c:v>-128</c:v>
                </c:pt>
                <c:pt idx="6">
                  <c:v>-110.2</c:v>
                </c:pt>
                <c:pt idx="7">
                  <c:v>-83.6</c:v>
                </c:pt>
                <c:pt idx="8">
                  <c:v>-19.7</c:v>
                </c:pt>
                <c:pt idx="9">
                  <c:v>-3.9</c:v>
                </c:pt>
                <c:pt idx="10">
                  <c:v>-72</c:v>
                </c:pt>
                <c:pt idx="11">
                  <c:v>-94.3</c:v>
                </c:pt>
                <c:pt idx="12">
                  <c:v>1</c:v>
                </c:pt>
                <c:pt idx="13">
                  <c:v>-24.6</c:v>
                </c:pt>
              </c:numCache>
            </c:numRef>
          </c:val>
          <c:extLst>
            <c:ext xmlns:c16="http://schemas.microsoft.com/office/drawing/2014/chart" uri="{C3380CC4-5D6E-409C-BE32-E72D297353CC}">
              <c16:uniqueId val="{00000000-3C83-454D-9C01-5B9D699D3945}"/>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-48.8</c:v>
                </c:pt>
                <c:pt idx="1">
                  <c:v>-75.099999999999994</c:v>
                </c:pt>
                <c:pt idx="2">
                  <c:v>-116.4</c:v>
                </c:pt>
                <c:pt idx="3">
                  <c:v>-122.3</c:v>
                </c:pt>
                <c:pt idx="4">
                  <c:v>-70.5</c:v>
                </c:pt>
                <c:pt idx="5">
                  <c:v>-129.1</c:v>
                </c:pt>
                <c:pt idx="6">
                  <c:v>-107</c:v>
                </c:pt>
                <c:pt idx="7">
                  <c:v>-98.6</c:v>
                </c:pt>
                <c:pt idx="8">
                  <c:v>-19.8</c:v>
                </c:pt>
                <c:pt idx="9">
                  <c:v>-3.2</c:v>
                </c:pt>
                <c:pt idx="10">
                  <c:v>-69.8</c:v>
                </c:pt>
                <c:pt idx="11">
                  <c:v>-91.9</c:v>
                </c:pt>
                <c:pt idx="12">
                  <c:v>5.0999999999999996</c:v>
                </c:pt>
                <c:pt idx="13">
                  <c:v>-21.4</c:v>
                </c:pt>
              </c:numCache>
            </c:numRef>
          </c:val>
          <c:extLst>
            <c:ext xmlns:c16="http://schemas.microsoft.com/office/drawing/2014/chart" uri="{C3380CC4-5D6E-409C-BE32-E72D297353CC}">
              <c16:uniqueId val="{00000001-3C83-454D-9C01-5B9D699D3945}"/>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numCache>
            </c:numRef>
          </c:val>
          <c:extLst>
            <c:ext xmlns:c16="http://schemas.microsoft.com/office/drawing/2014/chart" uri="{C3380CC4-5D6E-409C-BE32-E72D297353CC}">
              <c16:uniqueId val="{00000002-3C83-454D-9C01-5B9D699D3945}"/>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aseline="0" dirty="0" smtClean="0"/>
                  <a:t>Averaged Distance from Standard Met </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20508291398597E-2"/>
          <c:y val="2.9804455582446966E-2"/>
          <c:w val="0.89362126140708398"/>
          <c:h val="0.81590808096412382"/>
        </c:manualLayout>
      </c:layout>
      <c:barChart>
        <c:barDir val="col"/>
        <c:grouping val="clustered"/>
        <c:varyColors val="0"/>
        <c:ser>
          <c:idx val="0"/>
          <c:order val="0"/>
          <c:tx>
            <c:strRef>
              <c:f>Sheet1!$B$1</c:f>
              <c:strCache>
                <c:ptCount val="1"/>
                <c:pt idx="0">
                  <c:v>2026-17</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22.6</c:v>
                </c:pt>
                <c:pt idx="1">
                  <c:v>0.91</c:v>
                </c:pt>
                <c:pt idx="2">
                  <c:v>0</c:v>
                </c:pt>
                <c:pt idx="3">
                  <c:v>0</c:v>
                </c:pt>
                <c:pt idx="4">
                  <c:v>17</c:v>
                </c:pt>
                <c:pt idx="5">
                  <c:v>2.2999999999999998</c:v>
                </c:pt>
                <c:pt idx="6">
                  <c:v>8.9</c:v>
                </c:pt>
                <c:pt idx="7">
                  <c:v>21.4</c:v>
                </c:pt>
                <c:pt idx="8">
                  <c:v>33.1</c:v>
                </c:pt>
                <c:pt idx="9">
                  <c:v>36.6</c:v>
                </c:pt>
                <c:pt idx="10">
                  <c:v>15.1</c:v>
                </c:pt>
                <c:pt idx="11">
                  <c:v>9.5</c:v>
                </c:pt>
                <c:pt idx="12">
                  <c:v>35.299999999999997</c:v>
                </c:pt>
                <c:pt idx="13">
                  <c:v>31.9</c:v>
                </c:pt>
              </c:numCache>
            </c:numRef>
          </c:val>
          <c:extLst>
            <c:ext xmlns:c16="http://schemas.microsoft.com/office/drawing/2014/chart" uri="{C3380CC4-5D6E-409C-BE32-E72D297353CC}">
              <c16:uniqueId val="{00000000-7C4C-4282-B51E-C748EC391EF8}"/>
            </c:ext>
          </c:extLst>
        </c:ser>
        <c:ser>
          <c:idx val="1"/>
          <c:order val="1"/>
          <c:tx>
            <c:strRef>
              <c:f>Sheet1!$C$1</c:f>
              <c:strCache>
                <c:ptCount val="1"/>
                <c:pt idx="0">
                  <c:v>2017-18</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21.3</c:v>
                </c:pt>
                <c:pt idx="1">
                  <c:v>0.3</c:v>
                </c:pt>
                <c:pt idx="2">
                  <c:v>0</c:v>
                </c:pt>
                <c:pt idx="3">
                  <c:v>0</c:v>
                </c:pt>
                <c:pt idx="4">
                  <c:v>15.9</c:v>
                </c:pt>
                <c:pt idx="5">
                  <c:v>2.9</c:v>
                </c:pt>
                <c:pt idx="6">
                  <c:v>13.5</c:v>
                </c:pt>
                <c:pt idx="7">
                  <c:v>0</c:v>
                </c:pt>
                <c:pt idx="8">
                  <c:v>26.9</c:v>
                </c:pt>
                <c:pt idx="9">
                  <c:v>39.5</c:v>
                </c:pt>
                <c:pt idx="10">
                  <c:v>13.2</c:v>
                </c:pt>
                <c:pt idx="11">
                  <c:v>12.2</c:v>
                </c:pt>
                <c:pt idx="12">
                  <c:v>34.299999999999997</c:v>
                </c:pt>
                <c:pt idx="13">
                  <c:v>36</c:v>
                </c:pt>
              </c:numCache>
            </c:numRef>
          </c:val>
          <c:extLst>
            <c:ext xmlns:c16="http://schemas.microsoft.com/office/drawing/2014/chart" uri="{C3380CC4-5D6E-409C-BE32-E72D297353CC}">
              <c16:uniqueId val="{00000001-7C4C-4282-B51E-C748EC391EF8}"/>
            </c:ext>
          </c:extLst>
        </c:ser>
        <c:ser>
          <c:idx val="2"/>
          <c:order val="2"/>
          <c:tx>
            <c:strRef>
              <c:f>Sheet1!$D$1</c:f>
              <c:strCache>
                <c:ptCount val="1"/>
                <c:pt idx="0">
                  <c:v>2018-19</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21.4</c:v>
                </c:pt>
                <c:pt idx="1">
                  <c:v>0.3</c:v>
                </c:pt>
                <c:pt idx="2">
                  <c:v>0</c:v>
                </c:pt>
                <c:pt idx="3">
                  <c:v>0</c:v>
                </c:pt>
                <c:pt idx="4">
                  <c:v>15.5</c:v>
                </c:pt>
                <c:pt idx="5">
                  <c:v>3.4</c:v>
                </c:pt>
                <c:pt idx="6">
                  <c:v>7.7</c:v>
                </c:pt>
                <c:pt idx="7">
                  <c:v>25</c:v>
                </c:pt>
                <c:pt idx="8">
                  <c:v>23.3</c:v>
                </c:pt>
                <c:pt idx="9">
                  <c:v>29.3</c:v>
                </c:pt>
                <c:pt idx="10">
                  <c:v>16</c:v>
                </c:pt>
                <c:pt idx="11">
                  <c:v>5.8</c:v>
                </c:pt>
                <c:pt idx="12">
                  <c:v>37.299999999999997</c:v>
                </c:pt>
                <c:pt idx="13">
                  <c:v>39</c:v>
                </c:pt>
              </c:numCache>
            </c:numRef>
          </c:val>
          <c:extLst>
            <c:ext xmlns:c16="http://schemas.microsoft.com/office/drawing/2014/chart" uri="{C3380CC4-5D6E-409C-BE32-E72D297353CC}">
              <c16:uniqueId val="{00000002-7C4C-4282-B51E-C748EC391EF8}"/>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aseline="0" dirty="0" smtClean="0"/>
                  <a:t>Averaged Distance from Standard Met </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20508291398597E-2"/>
          <c:y val="2.9804455582446966E-2"/>
          <c:w val="0.89362126140708398"/>
          <c:h val="0.81590808096412382"/>
        </c:manualLayout>
      </c:layout>
      <c:barChart>
        <c:barDir val="col"/>
        <c:grouping val="clustered"/>
        <c:varyColors val="0"/>
        <c:ser>
          <c:idx val="0"/>
          <c:order val="0"/>
          <c:tx>
            <c:strRef>
              <c:f>Sheet1!$B$1</c:f>
              <c:strCache>
                <c:ptCount val="1"/>
                <c:pt idx="0">
                  <c:v>2026-17</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9.1</c:v>
                </c:pt>
                <c:pt idx="1">
                  <c:v>1.8</c:v>
                </c:pt>
                <c:pt idx="2">
                  <c:v>0</c:v>
                </c:pt>
                <c:pt idx="3">
                  <c:v>0</c:v>
                </c:pt>
                <c:pt idx="4">
                  <c:v>5.9</c:v>
                </c:pt>
                <c:pt idx="5">
                  <c:v>1.1000000000000001</c:v>
                </c:pt>
                <c:pt idx="6">
                  <c:v>2.4</c:v>
                </c:pt>
                <c:pt idx="7">
                  <c:v>14.3</c:v>
                </c:pt>
                <c:pt idx="8">
                  <c:v>18</c:v>
                </c:pt>
                <c:pt idx="9">
                  <c:v>19.100000000000001</c:v>
                </c:pt>
                <c:pt idx="10">
                  <c:v>3.9</c:v>
                </c:pt>
                <c:pt idx="11">
                  <c:v>1.7</c:v>
                </c:pt>
                <c:pt idx="12">
                  <c:v>15.2</c:v>
                </c:pt>
                <c:pt idx="13">
                  <c:v>9.4</c:v>
                </c:pt>
              </c:numCache>
            </c:numRef>
          </c:val>
          <c:extLst>
            <c:ext xmlns:c16="http://schemas.microsoft.com/office/drawing/2014/chart" uri="{C3380CC4-5D6E-409C-BE32-E72D297353CC}">
              <c16:uniqueId val="{00000000-7C4C-4282-B51E-C748EC391EF8}"/>
            </c:ext>
          </c:extLst>
        </c:ser>
        <c:ser>
          <c:idx val="1"/>
          <c:order val="1"/>
          <c:tx>
            <c:strRef>
              <c:f>Sheet1!$C$1</c:f>
              <c:strCache>
                <c:ptCount val="1"/>
                <c:pt idx="0">
                  <c:v>2017-18</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9.6999999999999993</c:v>
                </c:pt>
                <c:pt idx="1">
                  <c:v>2.6</c:v>
                </c:pt>
                <c:pt idx="2">
                  <c:v>0</c:v>
                </c:pt>
                <c:pt idx="3">
                  <c:v>0</c:v>
                </c:pt>
                <c:pt idx="4">
                  <c:v>7.5</c:v>
                </c:pt>
                <c:pt idx="5">
                  <c:v>1</c:v>
                </c:pt>
                <c:pt idx="6">
                  <c:v>1.7</c:v>
                </c:pt>
                <c:pt idx="7">
                  <c:v>0</c:v>
                </c:pt>
                <c:pt idx="8">
                  <c:v>18.399999999999999</c:v>
                </c:pt>
                <c:pt idx="9">
                  <c:v>23.3</c:v>
                </c:pt>
                <c:pt idx="10">
                  <c:v>5.2</c:v>
                </c:pt>
                <c:pt idx="11">
                  <c:v>0</c:v>
                </c:pt>
                <c:pt idx="12">
                  <c:v>13.6</c:v>
                </c:pt>
                <c:pt idx="13">
                  <c:v>16.399999999999999</c:v>
                </c:pt>
              </c:numCache>
            </c:numRef>
          </c:val>
          <c:extLst>
            <c:ext xmlns:c16="http://schemas.microsoft.com/office/drawing/2014/chart" uri="{C3380CC4-5D6E-409C-BE32-E72D297353CC}">
              <c16:uniqueId val="{00000001-7C4C-4282-B51E-C748EC391EF8}"/>
            </c:ext>
          </c:extLst>
        </c:ser>
        <c:ser>
          <c:idx val="2"/>
          <c:order val="2"/>
          <c:tx>
            <c:strRef>
              <c:f>Sheet1!$D$1</c:f>
              <c:strCache>
                <c:ptCount val="1"/>
                <c:pt idx="0">
                  <c:v>2018-19</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10</c:v>
                </c:pt>
                <c:pt idx="1">
                  <c:v>1.3</c:v>
                </c:pt>
                <c:pt idx="2">
                  <c:v>0</c:v>
                </c:pt>
                <c:pt idx="3">
                  <c:v>0</c:v>
                </c:pt>
                <c:pt idx="4">
                  <c:v>6</c:v>
                </c:pt>
                <c:pt idx="5">
                  <c:v>0.9</c:v>
                </c:pt>
                <c:pt idx="6">
                  <c:v>1.5</c:v>
                </c:pt>
                <c:pt idx="7">
                  <c:v>0</c:v>
                </c:pt>
                <c:pt idx="8">
                  <c:v>14.9</c:v>
                </c:pt>
                <c:pt idx="9">
                  <c:v>12.1</c:v>
                </c:pt>
                <c:pt idx="10">
                  <c:v>5.3</c:v>
                </c:pt>
                <c:pt idx="11">
                  <c:v>0</c:v>
                </c:pt>
                <c:pt idx="12">
                  <c:v>21</c:v>
                </c:pt>
                <c:pt idx="13">
                  <c:v>16.5</c:v>
                </c:pt>
              </c:numCache>
            </c:numRef>
          </c:val>
          <c:extLst>
            <c:ext xmlns:c16="http://schemas.microsoft.com/office/drawing/2014/chart" uri="{C3380CC4-5D6E-409C-BE32-E72D297353CC}">
              <c16:uniqueId val="{00000002-7C4C-4282-B51E-C748EC391EF8}"/>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aseline="0" dirty="0" smtClean="0"/>
                  <a:t>Averaged Distance from Standard Met </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2018-19</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24.8</c:v>
                </c:pt>
                <c:pt idx="1">
                  <c:v>1.5</c:v>
                </c:pt>
                <c:pt idx="2">
                  <c:v>0</c:v>
                </c:pt>
                <c:pt idx="3">
                  <c:v>8.5</c:v>
                </c:pt>
                <c:pt idx="4">
                  <c:v>17.7</c:v>
                </c:pt>
                <c:pt idx="5">
                  <c:v>6.5</c:v>
                </c:pt>
                <c:pt idx="6">
                  <c:v>9.4</c:v>
                </c:pt>
                <c:pt idx="7">
                  <c:v>20</c:v>
                </c:pt>
                <c:pt idx="8">
                  <c:v>31.4</c:v>
                </c:pt>
                <c:pt idx="9">
                  <c:v>36.200000000000003</c:v>
                </c:pt>
                <c:pt idx="10">
                  <c:v>16.600000000000001</c:v>
                </c:pt>
                <c:pt idx="11">
                  <c:v>10.9</c:v>
                </c:pt>
                <c:pt idx="12">
                  <c:v>45.6</c:v>
                </c:pt>
                <c:pt idx="13">
                  <c:v>35.5</c:v>
                </c:pt>
              </c:numCache>
            </c:numRef>
          </c:val>
          <c:extLst>
            <c:ext xmlns:c16="http://schemas.microsoft.com/office/drawing/2014/chart" uri="{C3380CC4-5D6E-409C-BE32-E72D297353CC}">
              <c16:uniqueId val="{00000000-02F0-493B-B487-5D6C8DEEDD61}"/>
            </c:ext>
          </c:extLst>
        </c:ser>
        <c:ser>
          <c:idx val="1"/>
          <c:order val="1"/>
          <c:tx>
            <c:strRef>
              <c:f>Sheet1!$C$1</c:f>
              <c:strCache>
                <c:ptCount val="1"/>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numCache>
            </c:numRef>
          </c:val>
          <c:extLst>
            <c:ext xmlns:c16="http://schemas.microsoft.com/office/drawing/2014/chart" uri="{C3380CC4-5D6E-409C-BE32-E72D297353CC}">
              <c16:uniqueId val="{00000001-02F0-493B-B487-5D6C8DEEDD61}"/>
            </c:ext>
          </c:extLst>
        </c:ser>
        <c:ser>
          <c:idx val="2"/>
          <c:order val="2"/>
          <c:tx>
            <c:strRef>
              <c:f>Sheet1!$D$1</c:f>
              <c:strCache>
                <c:ptCount val="1"/>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numCache>
            </c:numRef>
          </c:val>
          <c:extLst>
            <c:ext xmlns:c16="http://schemas.microsoft.com/office/drawing/2014/chart" uri="{C3380CC4-5D6E-409C-BE32-E72D297353CC}">
              <c16:uniqueId val="{00000002-02F0-493B-B487-5D6C8DEEDD61}"/>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Students in Grades 5, 8, and 12 </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Provide PL</c:v>
                </c:pt>
                <c:pt idx="1">
                  <c:v>Identify PL Needs</c:v>
                </c:pt>
                <c:pt idx="2">
                  <c:v>Provide Materials</c:v>
                </c:pt>
                <c:pt idx="3">
                  <c:v>Implement standards</c:v>
                </c:pt>
                <c:pt idx="4">
                  <c:v>Policies and Programs</c:v>
                </c:pt>
              </c:strCache>
            </c:strRef>
          </c:cat>
          <c:val>
            <c:numRef>
              <c:f>Sheet1!$B$2:$B$6</c:f>
              <c:numCache>
                <c:formatCode>General</c:formatCode>
                <c:ptCount val="5"/>
                <c:pt idx="0">
                  <c:v>29</c:v>
                </c:pt>
                <c:pt idx="1">
                  <c:v>19.3</c:v>
                </c:pt>
                <c:pt idx="2">
                  <c:v>27</c:v>
                </c:pt>
                <c:pt idx="3">
                  <c:v>26.3</c:v>
                </c:pt>
                <c:pt idx="4">
                  <c:v>22.2</c:v>
                </c:pt>
              </c:numCache>
            </c:numRef>
          </c:val>
          <c:extLst>
            <c:ext xmlns:c16="http://schemas.microsoft.com/office/drawing/2014/chart" uri="{C3380CC4-5D6E-409C-BE32-E72D297353CC}">
              <c16:uniqueId val="{00000000-E33A-4462-BAE8-36FC3687B998}"/>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Provide PL</c:v>
                </c:pt>
                <c:pt idx="1">
                  <c:v>Identify PL Needs</c:v>
                </c:pt>
                <c:pt idx="2">
                  <c:v>Provide Materials</c:v>
                </c:pt>
                <c:pt idx="3">
                  <c:v>Implement standards</c:v>
                </c:pt>
                <c:pt idx="4">
                  <c:v>Policies and Programs</c:v>
                </c:pt>
              </c:strCache>
            </c:strRef>
          </c:cat>
          <c:val>
            <c:numRef>
              <c:f>Sheet1!$C$2:$C$6</c:f>
              <c:numCache>
                <c:formatCode>General</c:formatCode>
                <c:ptCount val="5"/>
                <c:pt idx="0">
                  <c:v>28</c:v>
                </c:pt>
                <c:pt idx="1">
                  <c:v>19</c:v>
                </c:pt>
                <c:pt idx="2">
                  <c:v>28</c:v>
                </c:pt>
                <c:pt idx="3">
                  <c:v>22</c:v>
                </c:pt>
                <c:pt idx="4">
                  <c:v>8</c:v>
                </c:pt>
              </c:numCache>
            </c:numRef>
          </c:val>
          <c:extLst>
            <c:ext xmlns:c16="http://schemas.microsoft.com/office/drawing/2014/chart" uri="{C3380CC4-5D6E-409C-BE32-E72D297353CC}">
              <c16:uniqueId val="{00000001-E33A-4462-BAE8-36FC3687B998}"/>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Provide PL</c:v>
                </c:pt>
                <c:pt idx="1">
                  <c:v>Identify PL Needs</c:v>
                </c:pt>
                <c:pt idx="2">
                  <c:v>Provide Materials</c:v>
                </c:pt>
                <c:pt idx="3">
                  <c:v>Implement standards</c:v>
                </c:pt>
                <c:pt idx="4">
                  <c:v>Policies and Programs</c:v>
                </c:pt>
              </c:strCache>
            </c:strRef>
          </c:cat>
          <c:val>
            <c:numRef>
              <c:f>Sheet1!$D$2:$D$6</c:f>
              <c:numCache>
                <c:formatCode>General</c:formatCode>
                <c:ptCount val="5"/>
                <c:pt idx="0">
                  <c:v>25</c:v>
                </c:pt>
                <c:pt idx="1">
                  <c:v>18</c:v>
                </c:pt>
                <c:pt idx="2">
                  <c:v>40</c:v>
                </c:pt>
                <c:pt idx="3">
                  <c:v>26</c:v>
                </c:pt>
                <c:pt idx="4">
                  <c:v>9</c:v>
                </c:pt>
              </c:numCache>
            </c:numRef>
          </c:val>
          <c:extLst>
            <c:ext xmlns:c16="http://schemas.microsoft.com/office/drawing/2014/chart" uri="{C3380CC4-5D6E-409C-BE32-E72D297353CC}">
              <c16:uniqueId val="{00000002-E33A-4462-BAE8-36FC3687B998}"/>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Survey Domain</a:t>
                </a:r>
                <a:endParaRPr lang="en-US" dirty="0"/>
              </a:p>
            </c:rich>
          </c:tx>
          <c:layout>
            <c:manualLayout>
              <c:xMode val="edge"/>
              <c:yMode val="edge"/>
              <c:x val="0.46393557248620898"/>
              <c:y val="0.8606965664988627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 of Respondents</a:t>
                </a:r>
                <a:r>
                  <a:rPr lang="en-US" baseline="0" dirty="0" smtClean="0"/>
                  <a:t> Indicating Positive Implementation</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10.8</c:v>
                </c:pt>
                <c:pt idx="1">
                  <c:v>3.1</c:v>
                </c:pt>
                <c:pt idx="2">
                  <c:v>0</c:v>
                </c:pt>
                <c:pt idx="3">
                  <c:v>0</c:v>
                </c:pt>
                <c:pt idx="4">
                  <c:v>8.5</c:v>
                </c:pt>
                <c:pt idx="5">
                  <c:v>0.5</c:v>
                </c:pt>
                <c:pt idx="6">
                  <c:v>2.2999999999999998</c:v>
                </c:pt>
                <c:pt idx="7">
                  <c:v>0</c:v>
                </c:pt>
                <c:pt idx="8">
                  <c:v>16.5</c:v>
                </c:pt>
                <c:pt idx="9">
                  <c:v>20</c:v>
                </c:pt>
                <c:pt idx="10">
                  <c:v>9.9</c:v>
                </c:pt>
                <c:pt idx="11">
                  <c:v>2.4</c:v>
                </c:pt>
                <c:pt idx="12">
                  <c:v>13.7</c:v>
                </c:pt>
                <c:pt idx="13">
                  <c:v>13.2</c:v>
                </c:pt>
              </c:numCache>
            </c:numRef>
          </c:val>
          <c:extLst>
            <c:ext xmlns:c16="http://schemas.microsoft.com/office/drawing/2014/chart" uri="{C3380CC4-5D6E-409C-BE32-E72D297353CC}">
              <c16:uniqueId val="{00000000-D2FA-4416-93D8-AD60F5FE7850}"/>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10.6</c:v>
                </c:pt>
                <c:pt idx="1">
                  <c:v>4.4000000000000004</c:v>
                </c:pt>
                <c:pt idx="2">
                  <c:v>0</c:v>
                </c:pt>
                <c:pt idx="3">
                  <c:v>1.4</c:v>
                </c:pt>
                <c:pt idx="4">
                  <c:v>8</c:v>
                </c:pt>
                <c:pt idx="5">
                  <c:v>0.4</c:v>
                </c:pt>
                <c:pt idx="6">
                  <c:v>2.4</c:v>
                </c:pt>
                <c:pt idx="7">
                  <c:v>1.5</c:v>
                </c:pt>
                <c:pt idx="8">
                  <c:v>16.8</c:v>
                </c:pt>
                <c:pt idx="9">
                  <c:v>17.600000000000001</c:v>
                </c:pt>
                <c:pt idx="10">
                  <c:v>8.9</c:v>
                </c:pt>
                <c:pt idx="11">
                  <c:v>1.8</c:v>
                </c:pt>
                <c:pt idx="12">
                  <c:v>15.7</c:v>
                </c:pt>
                <c:pt idx="13">
                  <c:v>15.1</c:v>
                </c:pt>
              </c:numCache>
            </c:numRef>
          </c:val>
          <c:extLst>
            <c:ext xmlns:c16="http://schemas.microsoft.com/office/drawing/2014/chart" uri="{C3380CC4-5D6E-409C-BE32-E72D297353CC}">
              <c16:uniqueId val="{00000001-D2FA-4416-93D8-AD60F5FE7850}"/>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5.7</c:v>
                </c:pt>
                <c:pt idx="1">
                  <c:v>2.1</c:v>
                </c:pt>
                <c:pt idx="2">
                  <c:v>0</c:v>
                </c:pt>
                <c:pt idx="3">
                  <c:v>0</c:v>
                </c:pt>
                <c:pt idx="4">
                  <c:v>4.2</c:v>
                </c:pt>
                <c:pt idx="5">
                  <c:v>0.7</c:v>
                </c:pt>
                <c:pt idx="6">
                  <c:v>1.6</c:v>
                </c:pt>
                <c:pt idx="7">
                  <c:v>0</c:v>
                </c:pt>
                <c:pt idx="8">
                  <c:v>9.3000000000000007</c:v>
                </c:pt>
                <c:pt idx="9">
                  <c:v>8.6999999999999993</c:v>
                </c:pt>
                <c:pt idx="10">
                  <c:v>4.4000000000000004</c:v>
                </c:pt>
                <c:pt idx="11">
                  <c:v>1.6</c:v>
                </c:pt>
                <c:pt idx="12">
                  <c:v>8.3000000000000007</c:v>
                </c:pt>
                <c:pt idx="13">
                  <c:v>6.9</c:v>
                </c:pt>
              </c:numCache>
            </c:numRef>
          </c:val>
          <c:extLst>
            <c:ext xmlns:c16="http://schemas.microsoft.com/office/drawing/2014/chart" uri="{C3380CC4-5D6E-409C-BE32-E72D297353CC}">
              <c16:uniqueId val="{00000002-D2FA-4416-93D8-AD60F5FE7850}"/>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Students in Grades 10-12</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7.4</c:v>
                </c:pt>
                <c:pt idx="1">
                  <c:v>9</c:v>
                </c:pt>
                <c:pt idx="2">
                  <c:v>3.7</c:v>
                </c:pt>
                <c:pt idx="3">
                  <c:v>12.3</c:v>
                </c:pt>
                <c:pt idx="4">
                  <c:v>8.9</c:v>
                </c:pt>
                <c:pt idx="5">
                  <c:v>7.1</c:v>
                </c:pt>
                <c:pt idx="6">
                  <c:v>9.5</c:v>
                </c:pt>
                <c:pt idx="7">
                  <c:v>10</c:v>
                </c:pt>
                <c:pt idx="8">
                  <c:v>9.4</c:v>
                </c:pt>
                <c:pt idx="9">
                  <c:v>7.7</c:v>
                </c:pt>
                <c:pt idx="10">
                  <c:v>8.4</c:v>
                </c:pt>
                <c:pt idx="11">
                  <c:v>17.399999999999999</c:v>
                </c:pt>
                <c:pt idx="12">
                  <c:v>7.3</c:v>
                </c:pt>
                <c:pt idx="13">
                  <c:v>11.4</c:v>
                </c:pt>
              </c:numCache>
            </c:numRef>
          </c:val>
          <c:extLst>
            <c:ext xmlns:c16="http://schemas.microsoft.com/office/drawing/2014/chart" uri="{C3380CC4-5D6E-409C-BE32-E72D297353CC}">
              <c16:uniqueId val="{00000000-63FF-4EB9-B566-F6D82B992768}"/>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8.9</c:v>
                </c:pt>
                <c:pt idx="1">
                  <c:v>7.5</c:v>
                </c:pt>
                <c:pt idx="2">
                  <c:v>5.6</c:v>
                </c:pt>
                <c:pt idx="3">
                  <c:v>12.3</c:v>
                </c:pt>
                <c:pt idx="4">
                  <c:v>9</c:v>
                </c:pt>
                <c:pt idx="5">
                  <c:v>6.4</c:v>
                </c:pt>
                <c:pt idx="6">
                  <c:v>8.8000000000000007</c:v>
                </c:pt>
                <c:pt idx="7">
                  <c:v>9.1</c:v>
                </c:pt>
                <c:pt idx="8">
                  <c:v>9.6</c:v>
                </c:pt>
                <c:pt idx="9">
                  <c:v>8.5</c:v>
                </c:pt>
                <c:pt idx="10">
                  <c:v>9</c:v>
                </c:pt>
                <c:pt idx="11">
                  <c:v>19</c:v>
                </c:pt>
                <c:pt idx="12">
                  <c:v>8.5</c:v>
                </c:pt>
                <c:pt idx="13">
                  <c:v>9.9</c:v>
                </c:pt>
              </c:numCache>
            </c:numRef>
          </c:val>
          <c:extLst>
            <c:ext xmlns:c16="http://schemas.microsoft.com/office/drawing/2014/chart" uri="{C3380CC4-5D6E-409C-BE32-E72D297353CC}">
              <c16:uniqueId val="{00000001-63FF-4EB9-B566-F6D82B992768}"/>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10.9</c:v>
                </c:pt>
                <c:pt idx="1">
                  <c:v>9.1</c:v>
                </c:pt>
                <c:pt idx="2">
                  <c:v>0</c:v>
                </c:pt>
                <c:pt idx="3">
                  <c:v>0</c:v>
                </c:pt>
                <c:pt idx="4">
                  <c:v>11.1</c:v>
                </c:pt>
                <c:pt idx="5">
                  <c:v>5.8</c:v>
                </c:pt>
                <c:pt idx="6">
                  <c:v>8</c:v>
                </c:pt>
                <c:pt idx="7">
                  <c:v>0</c:v>
                </c:pt>
                <c:pt idx="8">
                  <c:v>10</c:v>
                </c:pt>
                <c:pt idx="9">
                  <c:v>7.9</c:v>
                </c:pt>
                <c:pt idx="10">
                  <c:v>13.3</c:v>
                </c:pt>
                <c:pt idx="11">
                  <c:v>13.6</c:v>
                </c:pt>
                <c:pt idx="12">
                  <c:v>9</c:v>
                </c:pt>
                <c:pt idx="13">
                  <c:v>11.3</c:v>
                </c:pt>
              </c:numCache>
            </c:numRef>
          </c:val>
          <c:extLst>
            <c:ext xmlns:c16="http://schemas.microsoft.com/office/drawing/2014/chart" uri="{C3380CC4-5D6E-409C-BE32-E72D297353CC}">
              <c16:uniqueId val="{00000002-63FF-4EB9-B566-F6D82B992768}"/>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Graduating Cohort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2018-19</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21</c:v>
                </c:pt>
                <c:pt idx="1">
                  <c:v>5.4</c:v>
                </c:pt>
                <c:pt idx="2">
                  <c:v>0</c:v>
                </c:pt>
                <c:pt idx="3">
                  <c:v>2.8</c:v>
                </c:pt>
                <c:pt idx="4">
                  <c:v>16.5</c:v>
                </c:pt>
                <c:pt idx="5">
                  <c:v>1.7</c:v>
                </c:pt>
                <c:pt idx="6">
                  <c:v>9.3000000000000007</c:v>
                </c:pt>
                <c:pt idx="7">
                  <c:v>7.4</c:v>
                </c:pt>
                <c:pt idx="8">
                  <c:v>34.6</c:v>
                </c:pt>
                <c:pt idx="9">
                  <c:v>37.799999999999997</c:v>
                </c:pt>
                <c:pt idx="10">
                  <c:v>15.8</c:v>
                </c:pt>
                <c:pt idx="11">
                  <c:v>10.1</c:v>
                </c:pt>
                <c:pt idx="12">
                  <c:v>28.4</c:v>
                </c:pt>
                <c:pt idx="13">
                  <c:v>28.8</c:v>
                </c:pt>
              </c:numCache>
            </c:numRef>
          </c:val>
          <c:extLst>
            <c:ext xmlns:c16="http://schemas.microsoft.com/office/drawing/2014/chart" uri="{C3380CC4-5D6E-409C-BE32-E72D297353CC}">
              <c16:uniqueId val="{00000000-D2FA-4416-93D8-AD60F5FE7850}"/>
            </c:ext>
          </c:extLst>
        </c:ser>
        <c:ser>
          <c:idx val="1"/>
          <c:order val="1"/>
          <c:tx>
            <c:strRef>
              <c:f>Sheet1!$C$1</c:f>
              <c:strCache>
                <c:ptCount val="1"/>
                <c:pt idx="0">
                  <c:v>2019-20</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25.5</c:v>
                </c:pt>
                <c:pt idx="1">
                  <c:v>9.1999999999999993</c:v>
                </c:pt>
                <c:pt idx="2">
                  <c:v>3.4</c:v>
                </c:pt>
                <c:pt idx="3">
                  <c:v>7.9</c:v>
                </c:pt>
                <c:pt idx="4">
                  <c:v>20.100000000000001</c:v>
                </c:pt>
                <c:pt idx="5">
                  <c:v>2.7</c:v>
                </c:pt>
                <c:pt idx="6">
                  <c:v>12.4</c:v>
                </c:pt>
                <c:pt idx="7">
                  <c:v>15.7</c:v>
                </c:pt>
                <c:pt idx="8">
                  <c:v>37.5</c:v>
                </c:pt>
                <c:pt idx="9">
                  <c:v>39.1</c:v>
                </c:pt>
                <c:pt idx="10">
                  <c:v>19.899999999999999</c:v>
                </c:pt>
                <c:pt idx="11">
                  <c:v>11.4</c:v>
                </c:pt>
                <c:pt idx="12">
                  <c:v>34.1</c:v>
                </c:pt>
                <c:pt idx="13">
                  <c:v>33.799999999999997</c:v>
                </c:pt>
              </c:numCache>
            </c:numRef>
          </c:val>
          <c:extLst>
            <c:ext xmlns:c16="http://schemas.microsoft.com/office/drawing/2014/chart" uri="{C3380CC4-5D6E-409C-BE32-E72D297353CC}">
              <c16:uniqueId val="{00000001-D2FA-4416-93D8-AD60F5FE7850}"/>
            </c:ext>
          </c:extLst>
        </c:ser>
        <c:ser>
          <c:idx val="2"/>
          <c:order val="2"/>
          <c:tx>
            <c:strRef>
              <c:f>Sheet1!$D$1</c:f>
              <c:strCache>
                <c:ptCount val="1"/>
                <c:pt idx="0">
                  <c:v>2020-21</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numCache>
            </c:numRef>
          </c:val>
          <c:extLst>
            <c:ext xmlns:c16="http://schemas.microsoft.com/office/drawing/2014/chart" uri="{C3380CC4-5D6E-409C-BE32-E72D297353CC}">
              <c16:uniqueId val="{00000002-D2FA-4416-93D8-AD60F5FE7850}"/>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Students in Grades 10-12</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53</c:v>
                </c:pt>
                <c:pt idx="1">
                  <c:v>55</c:v>
                </c:pt>
                <c:pt idx="2">
                  <c:v>43</c:v>
                </c:pt>
                <c:pt idx="3">
                  <c:v>21</c:v>
                </c:pt>
                <c:pt idx="4">
                  <c:v>51</c:v>
                </c:pt>
                <c:pt idx="5">
                  <c:v>43</c:v>
                </c:pt>
                <c:pt idx="6">
                  <c:v>40</c:v>
                </c:pt>
                <c:pt idx="7">
                  <c:v>38</c:v>
                </c:pt>
                <c:pt idx="8">
                  <c:v>70</c:v>
                </c:pt>
                <c:pt idx="9">
                  <c:v>63</c:v>
                </c:pt>
                <c:pt idx="10">
                  <c:v>49</c:v>
                </c:pt>
                <c:pt idx="11">
                  <c:v>36</c:v>
                </c:pt>
                <c:pt idx="12">
                  <c:v>55</c:v>
                </c:pt>
                <c:pt idx="13">
                  <c:v>50</c:v>
                </c:pt>
              </c:numCache>
            </c:numRef>
          </c:val>
          <c:extLst>
            <c:ext xmlns:c16="http://schemas.microsoft.com/office/drawing/2014/chart" uri="{C3380CC4-5D6E-409C-BE32-E72D297353CC}">
              <c16:uniqueId val="{00000000-117C-4987-94E3-80C40B8F6227}"/>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60</c:v>
                </c:pt>
                <c:pt idx="1">
                  <c:v>64</c:v>
                </c:pt>
                <c:pt idx="2">
                  <c:v>41</c:v>
                </c:pt>
                <c:pt idx="4">
                  <c:v>57</c:v>
                </c:pt>
                <c:pt idx="5">
                  <c:v>52</c:v>
                </c:pt>
                <c:pt idx="6">
                  <c:v>48</c:v>
                </c:pt>
                <c:pt idx="7">
                  <c:v>54</c:v>
                </c:pt>
                <c:pt idx="8">
                  <c:v>76</c:v>
                </c:pt>
                <c:pt idx="9">
                  <c:v>69</c:v>
                </c:pt>
                <c:pt idx="10">
                  <c:v>56</c:v>
                </c:pt>
                <c:pt idx="11">
                  <c:v>46</c:v>
                </c:pt>
                <c:pt idx="12">
                  <c:v>63</c:v>
                </c:pt>
                <c:pt idx="13">
                  <c:v>59</c:v>
                </c:pt>
              </c:numCache>
            </c:numRef>
          </c:val>
          <c:extLst>
            <c:ext xmlns:c16="http://schemas.microsoft.com/office/drawing/2014/chart" uri="{C3380CC4-5D6E-409C-BE32-E72D297353CC}">
              <c16:uniqueId val="{00000001-117C-4987-94E3-80C40B8F6227}"/>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67</c:v>
                </c:pt>
                <c:pt idx="1">
                  <c:v>62</c:v>
                </c:pt>
                <c:pt idx="2">
                  <c:v>46</c:v>
                </c:pt>
                <c:pt idx="3">
                  <c:v>17</c:v>
                </c:pt>
                <c:pt idx="4">
                  <c:v>61</c:v>
                </c:pt>
                <c:pt idx="5">
                  <c:v>59</c:v>
                </c:pt>
                <c:pt idx="6">
                  <c:v>47</c:v>
                </c:pt>
                <c:pt idx="7">
                  <c:v>55</c:v>
                </c:pt>
                <c:pt idx="8">
                  <c:v>78</c:v>
                </c:pt>
                <c:pt idx="9">
                  <c:v>83</c:v>
                </c:pt>
                <c:pt idx="10">
                  <c:v>63</c:v>
                </c:pt>
                <c:pt idx="11">
                  <c:v>45</c:v>
                </c:pt>
                <c:pt idx="12">
                  <c:v>82</c:v>
                </c:pt>
                <c:pt idx="13">
                  <c:v>71</c:v>
                </c:pt>
              </c:numCache>
            </c:numRef>
          </c:val>
          <c:extLst>
            <c:ext xmlns:c16="http://schemas.microsoft.com/office/drawing/2014/chart" uri="{C3380CC4-5D6E-409C-BE32-E72D297353CC}">
              <c16:uniqueId val="{00000002-117C-4987-94E3-80C40B8F6227}"/>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Students in Grades K-12</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14.6</c:v>
                </c:pt>
                <c:pt idx="1">
                  <c:v>11.1</c:v>
                </c:pt>
                <c:pt idx="2">
                  <c:v>33.799999999999997</c:v>
                </c:pt>
                <c:pt idx="3">
                  <c:v>50.8</c:v>
                </c:pt>
                <c:pt idx="4">
                  <c:v>17.899999999999999</c:v>
                </c:pt>
                <c:pt idx="5">
                  <c:v>19.2</c:v>
                </c:pt>
                <c:pt idx="6">
                  <c:v>26.9</c:v>
                </c:pt>
                <c:pt idx="7">
                  <c:v>27.3</c:v>
                </c:pt>
                <c:pt idx="8">
                  <c:v>5.0999999999999996</c:v>
                </c:pt>
                <c:pt idx="9">
                  <c:v>5.6</c:v>
                </c:pt>
                <c:pt idx="10">
                  <c:v>16</c:v>
                </c:pt>
                <c:pt idx="11">
                  <c:v>25.5</c:v>
                </c:pt>
                <c:pt idx="12">
                  <c:v>9.5</c:v>
                </c:pt>
                <c:pt idx="13">
                  <c:v>15.9</c:v>
                </c:pt>
              </c:numCache>
            </c:numRef>
          </c:val>
          <c:extLst>
            <c:ext xmlns:c16="http://schemas.microsoft.com/office/drawing/2014/chart" uri="{C3380CC4-5D6E-409C-BE32-E72D297353CC}">
              <c16:uniqueId val="{00000000-FDCD-4813-ACBA-C91CC7B5FFC8}"/>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14.8</c:v>
                </c:pt>
                <c:pt idx="1">
                  <c:v>11.2</c:v>
                </c:pt>
                <c:pt idx="2">
                  <c:v>30.1</c:v>
                </c:pt>
                <c:pt idx="3">
                  <c:v>57.9</c:v>
                </c:pt>
                <c:pt idx="4">
                  <c:v>18.100000000000001</c:v>
                </c:pt>
                <c:pt idx="5">
                  <c:v>19.8</c:v>
                </c:pt>
                <c:pt idx="6">
                  <c:v>27.6</c:v>
                </c:pt>
                <c:pt idx="7">
                  <c:v>25.7</c:v>
                </c:pt>
                <c:pt idx="8">
                  <c:v>5.5</c:v>
                </c:pt>
                <c:pt idx="9">
                  <c:v>7.8</c:v>
                </c:pt>
                <c:pt idx="10">
                  <c:v>16.5</c:v>
                </c:pt>
                <c:pt idx="11">
                  <c:v>27.3</c:v>
                </c:pt>
                <c:pt idx="12">
                  <c:v>8.3000000000000007</c:v>
                </c:pt>
                <c:pt idx="13">
                  <c:v>14.9</c:v>
                </c:pt>
              </c:numCache>
            </c:numRef>
          </c:val>
          <c:extLst>
            <c:ext xmlns:c16="http://schemas.microsoft.com/office/drawing/2014/chart" uri="{C3380CC4-5D6E-409C-BE32-E72D297353CC}">
              <c16:uniqueId val="{00000001-FDCD-4813-ACBA-C91CC7B5FFC8}"/>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11.01</c:v>
                </c:pt>
                <c:pt idx="1">
                  <c:v>8.33</c:v>
                </c:pt>
                <c:pt idx="2">
                  <c:v>21.35</c:v>
                </c:pt>
                <c:pt idx="3">
                  <c:v>42.79</c:v>
                </c:pt>
                <c:pt idx="4">
                  <c:v>12.41</c:v>
                </c:pt>
                <c:pt idx="5">
                  <c:v>12.76</c:v>
                </c:pt>
                <c:pt idx="6">
                  <c:v>20.149999999999999</c:v>
                </c:pt>
                <c:pt idx="7">
                  <c:v>16.32</c:v>
                </c:pt>
                <c:pt idx="8">
                  <c:v>4.0599999999999996</c:v>
                </c:pt>
                <c:pt idx="9">
                  <c:v>5.97</c:v>
                </c:pt>
                <c:pt idx="10">
                  <c:v>11.83</c:v>
                </c:pt>
                <c:pt idx="11">
                  <c:v>18.38</c:v>
                </c:pt>
                <c:pt idx="12">
                  <c:v>7.9</c:v>
                </c:pt>
                <c:pt idx="13">
                  <c:v>11.18</c:v>
                </c:pt>
              </c:numCache>
            </c:numRef>
          </c:val>
          <c:extLst>
            <c:ext xmlns:c16="http://schemas.microsoft.com/office/drawing/2014/chart" uri="{C3380CC4-5D6E-409C-BE32-E72D297353CC}">
              <c16:uniqueId val="{00000002-FDCD-4813-ACBA-C91CC7B5FFC8}"/>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Students in Grades K-8</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78652272476036E-2"/>
          <c:y val="3.0232190122662903E-2"/>
          <c:w val="0.90729487940865239"/>
          <c:h val="0.77221932682623717"/>
        </c:manualLayout>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6.1</c:v>
                </c:pt>
                <c:pt idx="1">
                  <c:v>3.4</c:v>
                </c:pt>
                <c:pt idx="2">
                  <c:v>20.5</c:v>
                </c:pt>
                <c:pt idx="3">
                  <c:v>15.2</c:v>
                </c:pt>
                <c:pt idx="4">
                  <c:v>7.3</c:v>
                </c:pt>
                <c:pt idx="5">
                  <c:v>10.199999999999999</c:v>
                </c:pt>
                <c:pt idx="6">
                  <c:v>16.600000000000001</c:v>
                </c:pt>
                <c:pt idx="7">
                  <c:v>9.1</c:v>
                </c:pt>
                <c:pt idx="8">
                  <c:v>1.7</c:v>
                </c:pt>
                <c:pt idx="9">
                  <c:v>3.3</c:v>
                </c:pt>
                <c:pt idx="10">
                  <c:v>5.4</c:v>
                </c:pt>
                <c:pt idx="11">
                  <c:v>4.9000000000000004</c:v>
                </c:pt>
                <c:pt idx="12">
                  <c:v>3</c:v>
                </c:pt>
                <c:pt idx="13">
                  <c:v>7</c:v>
                </c:pt>
              </c:numCache>
            </c:numRef>
          </c:val>
          <c:extLst>
            <c:ext xmlns:c16="http://schemas.microsoft.com/office/drawing/2014/chart" uri="{C3380CC4-5D6E-409C-BE32-E72D297353CC}">
              <c16:uniqueId val="{00000000-75CA-4A7F-82D5-926A5E14C215}"/>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5.6</c:v>
                </c:pt>
                <c:pt idx="1">
                  <c:v>3.7</c:v>
                </c:pt>
                <c:pt idx="2">
                  <c:v>21.2</c:v>
                </c:pt>
                <c:pt idx="3">
                  <c:v>12.2</c:v>
                </c:pt>
                <c:pt idx="4">
                  <c:v>6.8</c:v>
                </c:pt>
                <c:pt idx="5">
                  <c:v>10</c:v>
                </c:pt>
                <c:pt idx="6">
                  <c:v>14.6</c:v>
                </c:pt>
                <c:pt idx="7">
                  <c:v>8</c:v>
                </c:pt>
                <c:pt idx="8">
                  <c:v>1.6</c:v>
                </c:pt>
                <c:pt idx="9">
                  <c:v>3</c:v>
                </c:pt>
                <c:pt idx="10">
                  <c:v>5.4</c:v>
                </c:pt>
                <c:pt idx="11">
                  <c:v>6.4</c:v>
                </c:pt>
                <c:pt idx="12">
                  <c:v>2.9</c:v>
                </c:pt>
                <c:pt idx="13">
                  <c:v>4.9000000000000004</c:v>
                </c:pt>
              </c:numCache>
            </c:numRef>
          </c:val>
          <c:extLst>
            <c:ext xmlns:c16="http://schemas.microsoft.com/office/drawing/2014/chart" uri="{C3380CC4-5D6E-409C-BE32-E72D297353CC}">
              <c16:uniqueId val="{00000001-75CA-4A7F-82D5-926A5E14C215}"/>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3.7</c:v>
                </c:pt>
                <c:pt idx="1">
                  <c:v>2.2999999999999998</c:v>
                </c:pt>
                <c:pt idx="2">
                  <c:v>13.5</c:v>
                </c:pt>
                <c:pt idx="3">
                  <c:v>6.4</c:v>
                </c:pt>
                <c:pt idx="4">
                  <c:v>4.5</c:v>
                </c:pt>
                <c:pt idx="5">
                  <c:v>6.7</c:v>
                </c:pt>
                <c:pt idx="6">
                  <c:v>10.3</c:v>
                </c:pt>
                <c:pt idx="7">
                  <c:v>3</c:v>
                </c:pt>
                <c:pt idx="8">
                  <c:v>1</c:v>
                </c:pt>
                <c:pt idx="9">
                  <c:v>1.3</c:v>
                </c:pt>
                <c:pt idx="10">
                  <c:v>3.3</c:v>
                </c:pt>
                <c:pt idx="11">
                  <c:v>3.8</c:v>
                </c:pt>
                <c:pt idx="12">
                  <c:v>2.1</c:v>
                </c:pt>
                <c:pt idx="13">
                  <c:v>4.2</c:v>
                </c:pt>
              </c:numCache>
            </c:numRef>
          </c:val>
          <c:extLst>
            <c:ext xmlns:c16="http://schemas.microsoft.com/office/drawing/2014/chart" uri="{C3380CC4-5D6E-409C-BE32-E72D297353CC}">
              <c16:uniqueId val="{00000002-75CA-4A7F-82D5-926A5E14C215}"/>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Students in Grades K-12</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78652272476036E-2"/>
          <c:y val="3.0232190122662903E-2"/>
          <c:w val="0.90729487940865239"/>
          <c:h val="0.77221932682623717"/>
        </c:manualLayout>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0.03</c:v>
                </c:pt>
                <c:pt idx="1">
                  <c:v>0.01</c:v>
                </c:pt>
                <c:pt idx="2">
                  <c:v>0</c:v>
                </c:pt>
                <c:pt idx="3">
                  <c:v>0</c:v>
                </c:pt>
                <c:pt idx="4">
                  <c:v>0.03</c:v>
                </c:pt>
                <c:pt idx="5">
                  <c:v>0.06</c:v>
                </c:pt>
                <c:pt idx="6">
                  <c:v>0.12</c:v>
                </c:pt>
                <c:pt idx="7">
                  <c:v>0</c:v>
                </c:pt>
                <c:pt idx="8">
                  <c:v>0</c:v>
                </c:pt>
                <c:pt idx="9">
                  <c:v>0</c:v>
                </c:pt>
                <c:pt idx="10">
                  <c:v>0.01</c:v>
                </c:pt>
                <c:pt idx="11">
                  <c:v>0</c:v>
                </c:pt>
                <c:pt idx="12">
                  <c:v>0.03</c:v>
                </c:pt>
                <c:pt idx="13">
                  <c:v>0</c:v>
                </c:pt>
              </c:numCache>
            </c:numRef>
          </c:val>
          <c:extLst>
            <c:ext xmlns:c16="http://schemas.microsoft.com/office/drawing/2014/chart" uri="{C3380CC4-5D6E-409C-BE32-E72D297353CC}">
              <c16:uniqueId val="{00000000-75CA-4A7F-82D5-926A5E14C215}"/>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0.04</c:v>
                </c:pt>
                <c:pt idx="1">
                  <c:v>0.01</c:v>
                </c:pt>
                <c:pt idx="2">
                  <c:v>0.56000000000000005</c:v>
                </c:pt>
                <c:pt idx="3">
                  <c:v>0.19</c:v>
                </c:pt>
                <c:pt idx="4">
                  <c:v>0.04</c:v>
                </c:pt>
                <c:pt idx="5">
                  <c:v>0.06</c:v>
                </c:pt>
                <c:pt idx="6">
                  <c:v>0.12</c:v>
                </c:pt>
                <c:pt idx="7">
                  <c:v>0</c:v>
                </c:pt>
                <c:pt idx="8">
                  <c:v>0</c:v>
                </c:pt>
                <c:pt idx="9">
                  <c:v>0</c:v>
                </c:pt>
                <c:pt idx="10">
                  <c:v>0.04</c:v>
                </c:pt>
                <c:pt idx="11">
                  <c:v>0</c:v>
                </c:pt>
                <c:pt idx="12">
                  <c:v>0.04</c:v>
                </c:pt>
                <c:pt idx="13">
                  <c:v>0</c:v>
                </c:pt>
              </c:numCache>
            </c:numRef>
          </c:val>
          <c:extLst>
            <c:ext xmlns:c16="http://schemas.microsoft.com/office/drawing/2014/chart" uri="{C3380CC4-5D6E-409C-BE32-E72D297353CC}">
              <c16:uniqueId val="{00000001-75CA-4A7F-82D5-926A5E14C215}"/>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0.01</c:v>
                </c:pt>
                <c:pt idx="1">
                  <c:v>0.01</c:v>
                </c:pt>
                <c:pt idx="2">
                  <c:v>0</c:v>
                </c:pt>
                <c:pt idx="3">
                  <c:v>0</c:v>
                </c:pt>
                <c:pt idx="4">
                  <c:v>0.02</c:v>
                </c:pt>
                <c:pt idx="5">
                  <c:v>0.01</c:v>
                </c:pt>
                <c:pt idx="6">
                  <c:v>0.03</c:v>
                </c:pt>
                <c:pt idx="7">
                  <c:v>0.42</c:v>
                </c:pt>
                <c:pt idx="8">
                  <c:v>0.03</c:v>
                </c:pt>
                <c:pt idx="9">
                  <c:v>0</c:v>
                </c:pt>
                <c:pt idx="10">
                  <c:v>0.01</c:v>
                </c:pt>
                <c:pt idx="11">
                  <c:v>0</c:v>
                </c:pt>
                <c:pt idx="12">
                  <c:v>0</c:v>
                </c:pt>
                <c:pt idx="13">
                  <c:v>0</c:v>
                </c:pt>
              </c:numCache>
            </c:numRef>
          </c:val>
          <c:extLst>
            <c:ext xmlns:c16="http://schemas.microsoft.com/office/drawing/2014/chart" uri="{C3380CC4-5D6E-409C-BE32-E72D297353CC}">
              <c16:uniqueId val="{00000002-75CA-4A7F-82D5-926A5E14C215}"/>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Students in Grades K-12</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78652272476036E-2"/>
          <c:y val="3.0232190122662903E-2"/>
          <c:w val="0.90729487940865239"/>
          <c:h val="0.77221932682623717"/>
        </c:manualLayout>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3"/>
                <c:pt idx="0">
                  <c:v>EL</c:v>
                </c:pt>
                <c:pt idx="1">
                  <c:v>FY</c:v>
                </c:pt>
                <c:pt idx="2">
                  <c:v>HY</c:v>
                </c:pt>
                <c:pt idx="3">
                  <c:v>SED</c:v>
                </c:pt>
                <c:pt idx="4">
                  <c:v>SWD</c:v>
                </c:pt>
                <c:pt idx="5">
                  <c:v>AA</c:v>
                </c:pt>
                <c:pt idx="6">
                  <c:v>AI</c:v>
                </c:pt>
                <c:pt idx="7">
                  <c:v>A</c:v>
                </c:pt>
                <c:pt idx="8">
                  <c:v>F</c:v>
                </c:pt>
                <c:pt idx="9">
                  <c:v>H/L</c:v>
                </c:pt>
                <c:pt idx="10">
                  <c:v>PI</c:v>
                </c:pt>
                <c:pt idx="11">
                  <c:v>W</c:v>
                </c:pt>
                <c:pt idx="12">
                  <c:v>MR</c:v>
                </c:pt>
              </c:strCache>
            </c:strRef>
          </c:cat>
          <c:val>
            <c:numRef>
              <c:f>Sheet1!$B$2:$B$15</c:f>
              <c:numCache>
                <c:formatCode>General</c:formatCode>
                <c:ptCount val="14"/>
                <c:pt idx="0">
                  <c:v>19</c:v>
                </c:pt>
                <c:pt idx="1">
                  <c:v>0.5</c:v>
                </c:pt>
                <c:pt idx="2">
                  <c:v>0.8</c:v>
                </c:pt>
                <c:pt idx="3">
                  <c:v>71.3</c:v>
                </c:pt>
                <c:pt idx="4">
                  <c:v>14.6</c:v>
                </c:pt>
                <c:pt idx="5">
                  <c:v>14.1</c:v>
                </c:pt>
                <c:pt idx="6">
                  <c:v>0.5</c:v>
                </c:pt>
                <c:pt idx="7">
                  <c:v>17.8</c:v>
                </c:pt>
                <c:pt idx="8">
                  <c:v>1.5</c:v>
                </c:pt>
                <c:pt idx="9">
                  <c:v>39.1</c:v>
                </c:pt>
                <c:pt idx="10">
                  <c:v>2.2000000000000002</c:v>
                </c:pt>
                <c:pt idx="11">
                  <c:v>17.899999999999999</c:v>
                </c:pt>
                <c:pt idx="12">
                  <c:v>6.8</c:v>
                </c:pt>
              </c:numCache>
            </c:numRef>
          </c:val>
          <c:extLst>
            <c:ext xmlns:c16="http://schemas.microsoft.com/office/drawing/2014/chart" uri="{C3380CC4-5D6E-409C-BE32-E72D297353CC}">
              <c16:uniqueId val="{00000000-75CA-4A7F-82D5-926A5E14C215}"/>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3"/>
                <c:pt idx="0">
                  <c:v>EL</c:v>
                </c:pt>
                <c:pt idx="1">
                  <c:v>FY</c:v>
                </c:pt>
                <c:pt idx="2">
                  <c:v>HY</c:v>
                </c:pt>
                <c:pt idx="3">
                  <c:v>SED</c:v>
                </c:pt>
                <c:pt idx="4">
                  <c:v>SWD</c:v>
                </c:pt>
                <c:pt idx="5">
                  <c:v>AA</c:v>
                </c:pt>
                <c:pt idx="6">
                  <c:v>AI</c:v>
                </c:pt>
                <c:pt idx="7">
                  <c:v>A</c:v>
                </c:pt>
                <c:pt idx="8">
                  <c:v>F</c:v>
                </c:pt>
                <c:pt idx="9">
                  <c:v>H/L</c:v>
                </c:pt>
                <c:pt idx="10">
                  <c:v>PI</c:v>
                </c:pt>
                <c:pt idx="11">
                  <c:v>W</c:v>
                </c:pt>
                <c:pt idx="12">
                  <c:v>MR</c:v>
                </c:pt>
              </c:strCache>
            </c:strRef>
          </c:cat>
          <c:val>
            <c:numRef>
              <c:f>Sheet1!$C$2:$C$15</c:f>
              <c:numCache>
                <c:formatCode>General</c:formatCode>
                <c:ptCount val="14"/>
                <c:pt idx="0">
                  <c:v>18.600000000000001</c:v>
                </c:pt>
                <c:pt idx="1">
                  <c:v>0.5</c:v>
                </c:pt>
                <c:pt idx="2">
                  <c:v>0.5</c:v>
                </c:pt>
                <c:pt idx="3">
                  <c:v>72</c:v>
                </c:pt>
                <c:pt idx="4">
                  <c:v>13.9</c:v>
                </c:pt>
                <c:pt idx="5">
                  <c:v>14</c:v>
                </c:pt>
                <c:pt idx="6">
                  <c:v>0.5</c:v>
                </c:pt>
                <c:pt idx="7">
                  <c:v>17.7</c:v>
                </c:pt>
                <c:pt idx="8">
                  <c:v>1.5</c:v>
                </c:pt>
                <c:pt idx="9">
                  <c:v>39.299999999999997</c:v>
                </c:pt>
                <c:pt idx="10">
                  <c:v>2.1</c:v>
                </c:pt>
                <c:pt idx="11">
                  <c:v>17.600000000000001</c:v>
                </c:pt>
                <c:pt idx="12">
                  <c:v>7.1</c:v>
                </c:pt>
              </c:numCache>
            </c:numRef>
          </c:val>
          <c:extLst>
            <c:ext xmlns:c16="http://schemas.microsoft.com/office/drawing/2014/chart" uri="{C3380CC4-5D6E-409C-BE32-E72D297353CC}">
              <c16:uniqueId val="{00000001-75CA-4A7F-82D5-926A5E14C215}"/>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3"/>
                <c:pt idx="0">
                  <c:v>EL</c:v>
                </c:pt>
                <c:pt idx="1">
                  <c:v>FY</c:v>
                </c:pt>
                <c:pt idx="2">
                  <c:v>HY</c:v>
                </c:pt>
                <c:pt idx="3">
                  <c:v>SED</c:v>
                </c:pt>
                <c:pt idx="4">
                  <c:v>SWD</c:v>
                </c:pt>
                <c:pt idx="5">
                  <c:v>AA</c:v>
                </c:pt>
                <c:pt idx="6">
                  <c:v>AI</c:v>
                </c:pt>
                <c:pt idx="7">
                  <c:v>A</c:v>
                </c:pt>
                <c:pt idx="8">
                  <c:v>F</c:v>
                </c:pt>
                <c:pt idx="9">
                  <c:v>H/L</c:v>
                </c:pt>
                <c:pt idx="10">
                  <c:v>PI</c:v>
                </c:pt>
                <c:pt idx="11">
                  <c:v>W</c:v>
                </c:pt>
                <c:pt idx="12">
                  <c:v>MR</c:v>
                </c:pt>
              </c:strCache>
            </c:strRef>
          </c:cat>
          <c:val>
            <c:numRef>
              <c:f>Sheet1!$D$2:$D$15</c:f>
              <c:numCache>
                <c:formatCode>General</c:formatCode>
                <c:ptCount val="14"/>
                <c:pt idx="0">
                  <c:v>17.600000000000001</c:v>
                </c:pt>
                <c:pt idx="1">
                  <c:v>0.5</c:v>
                </c:pt>
                <c:pt idx="2">
                  <c:v>0.6</c:v>
                </c:pt>
                <c:pt idx="3">
                  <c:v>71.8</c:v>
                </c:pt>
                <c:pt idx="4">
                  <c:v>14.1</c:v>
                </c:pt>
                <c:pt idx="5">
                  <c:v>13.5</c:v>
                </c:pt>
                <c:pt idx="6">
                  <c:v>0.5</c:v>
                </c:pt>
                <c:pt idx="7">
                  <c:v>17.600000000000001</c:v>
                </c:pt>
                <c:pt idx="8">
                  <c:v>1.5</c:v>
                </c:pt>
                <c:pt idx="9">
                  <c:v>39.9</c:v>
                </c:pt>
                <c:pt idx="10">
                  <c:v>2.2000000000000002</c:v>
                </c:pt>
                <c:pt idx="11">
                  <c:v>17.5</c:v>
                </c:pt>
                <c:pt idx="12">
                  <c:v>7.4</c:v>
                </c:pt>
              </c:numCache>
            </c:numRef>
          </c:val>
          <c:extLst>
            <c:ext xmlns:c16="http://schemas.microsoft.com/office/drawing/2014/chart" uri="{C3380CC4-5D6E-409C-BE32-E72D297353CC}">
              <c16:uniqueId val="{00000002-75CA-4A7F-82D5-926A5E14C215}"/>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Total Student Population in Grades K-12</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3.3</c:v>
                </c:pt>
                <c:pt idx="1">
                  <c:v>4.3</c:v>
                </c:pt>
                <c:pt idx="2">
                  <c:v>0</c:v>
                </c:pt>
                <c:pt idx="3">
                  <c:v>1.5</c:v>
                </c:pt>
                <c:pt idx="4">
                  <c:v>4.0999999999999996</c:v>
                </c:pt>
                <c:pt idx="5">
                  <c:v>1.4</c:v>
                </c:pt>
                <c:pt idx="6">
                  <c:v>3</c:v>
                </c:pt>
                <c:pt idx="7">
                  <c:v>0</c:v>
                </c:pt>
                <c:pt idx="8">
                  <c:v>6.2</c:v>
                </c:pt>
                <c:pt idx="9">
                  <c:v>1.9</c:v>
                </c:pt>
                <c:pt idx="10">
                  <c:v>3.5</c:v>
                </c:pt>
                <c:pt idx="11">
                  <c:v>6.5</c:v>
                </c:pt>
                <c:pt idx="12">
                  <c:v>3.1</c:v>
                </c:pt>
                <c:pt idx="13">
                  <c:v>5.3</c:v>
                </c:pt>
              </c:numCache>
            </c:numRef>
          </c:val>
          <c:extLst>
            <c:ext xmlns:c16="http://schemas.microsoft.com/office/drawing/2014/chart" uri="{C3380CC4-5D6E-409C-BE32-E72D297353CC}">
              <c16:uniqueId val="{00000000-8380-462D-A1A5-43632405A332}"/>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5.8</c:v>
                </c:pt>
                <c:pt idx="1">
                  <c:v>3.6</c:v>
                </c:pt>
                <c:pt idx="2">
                  <c:v>0</c:v>
                </c:pt>
                <c:pt idx="3">
                  <c:v>1.5</c:v>
                </c:pt>
                <c:pt idx="4">
                  <c:v>4.2</c:v>
                </c:pt>
                <c:pt idx="5">
                  <c:v>1.3</c:v>
                </c:pt>
                <c:pt idx="6">
                  <c:v>2.7</c:v>
                </c:pt>
                <c:pt idx="7">
                  <c:v>0</c:v>
                </c:pt>
                <c:pt idx="8">
                  <c:v>6.3</c:v>
                </c:pt>
                <c:pt idx="9">
                  <c:v>2.1</c:v>
                </c:pt>
                <c:pt idx="10">
                  <c:v>3.8</c:v>
                </c:pt>
                <c:pt idx="11">
                  <c:v>7.1</c:v>
                </c:pt>
                <c:pt idx="12">
                  <c:v>3.7</c:v>
                </c:pt>
                <c:pt idx="13">
                  <c:v>4.5999999999999996</c:v>
                </c:pt>
              </c:numCache>
            </c:numRef>
          </c:val>
          <c:extLst>
            <c:ext xmlns:c16="http://schemas.microsoft.com/office/drawing/2014/chart" uri="{C3380CC4-5D6E-409C-BE32-E72D297353CC}">
              <c16:uniqueId val="{00000001-8380-462D-A1A5-43632405A332}"/>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6.4</c:v>
                </c:pt>
                <c:pt idx="1">
                  <c:v>3.3</c:v>
                </c:pt>
                <c:pt idx="2">
                  <c:v>0</c:v>
                </c:pt>
                <c:pt idx="3">
                  <c:v>0</c:v>
                </c:pt>
                <c:pt idx="4">
                  <c:v>6.5</c:v>
                </c:pt>
                <c:pt idx="5">
                  <c:v>0.7</c:v>
                </c:pt>
                <c:pt idx="6">
                  <c:v>4.5</c:v>
                </c:pt>
                <c:pt idx="7">
                  <c:v>0</c:v>
                </c:pt>
                <c:pt idx="8">
                  <c:v>7.8</c:v>
                </c:pt>
                <c:pt idx="9">
                  <c:v>6.4</c:v>
                </c:pt>
                <c:pt idx="10">
                  <c:v>7.2</c:v>
                </c:pt>
                <c:pt idx="11">
                  <c:v>9.1</c:v>
                </c:pt>
                <c:pt idx="12">
                  <c:v>3.9</c:v>
                </c:pt>
                <c:pt idx="13">
                  <c:v>7</c:v>
                </c:pt>
              </c:numCache>
            </c:numRef>
          </c:val>
          <c:extLst>
            <c:ext xmlns:c16="http://schemas.microsoft.com/office/drawing/2014/chart" uri="{C3380CC4-5D6E-409C-BE32-E72D297353CC}">
              <c16:uniqueId val="{00000002-8380-462D-A1A5-43632405A332}"/>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Graduating Cohort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28800870522916E-2"/>
          <c:y val="7.6913195770426185E-2"/>
          <c:w val="0.90729487940865239"/>
          <c:h val="0.77221932682623717"/>
        </c:manualLayout>
      </c:layout>
      <c:barChart>
        <c:barDir val="col"/>
        <c:grouping val="clustered"/>
        <c:varyColors val="0"/>
        <c:ser>
          <c:idx val="0"/>
          <c:order val="0"/>
          <c:tx>
            <c:strRef>
              <c:f>Sheet1!$B$1</c:f>
              <c:strCache>
                <c:ptCount val="1"/>
                <c:pt idx="0">
                  <c:v>2018-19</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20.8</c:v>
                </c:pt>
                <c:pt idx="1">
                  <c:v>19.3</c:v>
                </c:pt>
                <c:pt idx="2">
                  <c:v>15.2</c:v>
                </c:pt>
                <c:pt idx="3">
                  <c:v>19.8</c:v>
                </c:pt>
                <c:pt idx="4">
                  <c:v>20.6</c:v>
                </c:pt>
                <c:pt idx="5">
                  <c:v>16.8</c:v>
                </c:pt>
                <c:pt idx="6">
                  <c:v>20.2</c:v>
                </c:pt>
                <c:pt idx="7">
                  <c:v>23.4</c:v>
                </c:pt>
                <c:pt idx="8">
                  <c:v>18.8</c:v>
                </c:pt>
                <c:pt idx="9">
                  <c:v>21.7</c:v>
                </c:pt>
                <c:pt idx="10">
                  <c:v>22</c:v>
                </c:pt>
                <c:pt idx="11">
                  <c:v>23.2</c:v>
                </c:pt>
                <c:pt idx="12">
                  <c:v>19.7</c:v>
                </c:pt>
                <c:pt idx="13">
                  <c:v>22.8</c:v>
                </c:pt>
              </c:numCache>
            </c:numRef>
          </c:val>
          <c:extLst>
            <c:ext xmlns:c16="http://schemas.microsoft.com/office/drawing/2014/chart" uri="{C3380CC4-5D6E-409C-BE32-E72D297353CC}">
              <c16:uniqueId val="{00000000-8380-462D-A1A5-43632405A332}"/>
            </c:ext>
          </c:extLst>
        </c:ser>
        <c:ser>
          <c:idx val="1"/>
          <c:order val="1"/>
          <c:tx>
            <c:strRef>
              <c:f>Sheet1!$C$1</c:f>
              <c:strCache>
                <c:ptCount val="1"/>
                <c:pt idx="0">
                  <c:v>2019-20</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23.3</c:v>
                </c:pt>
                <c:pt idx="1">
                  <c:v>19.8</c:v>
                </c:pt>
                <c:pt idx="2">
                  <c:v>15.4</c:v>
                </c:pt>
                <c:pt idx="3">
                  <c:v>25.4</c:v>
                </c:pt>
                <c:pt idx="4">
                  <c:v>23.5</c:v>
                </c:pt>
                <c:pt idx="5">
                  <c:v>19.3</c:v>
                </c:pt>
                <c:pt idx="6">
                  <c:v>24.2</c:v>
                </c:pt>
                <c:pt idx="7">
                  <c:v>23.1</c:v>
                </c:pt>
                <c:pt idx="8">
                  <c:v>20.100000000000001</c:v>
                </c:pt>
                <c:pt idx="9">
                  <c:v>16.3</c:v>
                </c:pt>
                <c:pt idx="10">
                  <c:v>24.7</c:v>
                </c:pt>
                <c:pt idx="11">
                  <c:v>28.6</c:v>
                </c:pt>
                <c:pt idx="12">
                  <c:v>21.8</c:v>
                </c:pt>
                <c:pt idx="13">
                  <c:v>26.1</c:v>
                </c:pt>
              </c:numCache>
            </c:numRef>
          </c:val>
          <c:extLst>
            <c:ext xmlns:c16="http://schemas.microsoft.com/office/drawing/2014/chart" uri="{C3380CC4-5D6E-409C-BE32-E72D297353CC}">
              <c16:uniqueId val="{00000001-8380-462D-A1A5-43632405A332}"/>
            </c:ext>
          </c:extLst>
        </c:ser>
        <c:ser>
          <c:idx val="2"/>
          <c:order val="2"/>
          <c:tx>
            <c:strRef>
              <c:f>Sheet1!$D$1</c:f>
              <c:strCache>
                <c:ptCount val="1"/>
                <c:pt idx="0">
                  <c:v>2020-21</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numCache>
            </c:numRef>
          </c:val>
          <c:extLst>
            <c:ext xmlns:c16="http://schemas.microsoft.com/office/drawing/2014/chart" uri="{C3380CC4-5D6E-409C-BE32-E72D297353CC}">
              <c16:uniqueId val="{00000002-8380-462D-A1A5-43632405A332}"/>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Students in Grades 10-12</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64.8</c:v>
                </c:pt>
                <c:pt idx="1">
                  <c:v>43.5</c:v>
                </c:pt>
                <c:pt idx="2">
                  <c:v>67.599999999999994</c:v>
                </c:pt>
                <c:pt idx="3">
                  <c:v>68.599999999999994</c:v>
                </c:pt>
                <c:pt idx="4">
                  <c:v>65.3</c:v>
                </c:pt>
                <c:pt idx="5">
                  <c:v>28</c:v>
                </c:pt>
                <c:pt idx="6">
                  <c:v>52.3</c:v>
                </c:pt>
                <c:pt idx="8">
                  <c:v>80.400000000000006</c:v>
                </c:pt>
                <c:pt idx="9">
                  <c:v>71.400000000000006</c:v>
                </c:pt>
                <c:pt idx="10">
                  <c:v>63</c:v>
                </c:pt>
                <c:pt idx="11">
                  <c:v>57.1</c:v>
                </c:pt>
                <c:pt idx="12">
                  <c:v>58.3</c:v>
                </c:pt>
              </c:numCache>
            </c:numRef>
          </c:val>
          <c:extLst>
            <c:ext xmlns:c16="http://schemas.microsoft.com/office/drawing/2014/chart" uri="{C3380CC4-5D6E-409C-BE32-E72D297353CC}">
              <c16:uniqueId val="{00000000-8380-462D-A1A5-43632405A332}"/>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68.599999999999994</c:v>
                </c:pt>
                <c:pt idx="1">
                  <c:v>58.6</c:v>
                </c:pt>
                <c:pt idx="2">
                  <c:v>66.7</c:v>
                </c:pt>
                <c:pt idx="3">
                  <c:v>0</c:v>
                </c:pt>
                <c:pt idx="4">
                  <c:v>68.400000000000006</c:v>
                </c:pt>
                <c:pt idx="5">
                  <c:v>34.799999999999997</c:v>
                </c:pt>
                <c:pt idx="6">
                  <c:v>58.6</c:v>
                </c:pt>
                <c:pt idx="8">
                  <c:v>0</c:v>
                </c:pt>
                <c:pt idx="9">
                  <c:v>80.400000000000006</c:v>
                </c:pt>
                <c:pt idx="10">
                  <c:v>64.2</c:v>
                </c:pt>
                <c:pt idx="11">
                  <c:v>70.2</c:v>
                </c:pt>
                <c:pt idx="12">
                  <c:v>63.9</c:v>
                </c:pt>
              </c:numCache>
            </c:numRef>
          </c:val>
          <c:extLst>
            <c:ext xmlns:c16="http://schemas.microsoft.com/office/drawing/2014/chart" uri="{C3380CC4-5D6E-409C-BE32-E72D297353CC}">
              <c16:uniqueId val="{00000001-8380-462D-A1A5-43632405A332}"/>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77.8</c:v>
                </c:pt>
                <c:pt idx="1">
                  <c:v>69.7</c:v>
                </c:pt>
                <c:pt idx="2">
                  <c:v>63.6</c:v>
                </c:pt>
                <c:pt idx="3">
                  <c:v>54.5</c:v>
                </c:pt>
                <c:pt idx="4">
                  <c:v>76.2</c:v>
                </c:pt>
                <c:pt idx="5">
                  <c:v>60</c:v>
                </c:pt>
                <c:pt idx="6">
                  <c:v>67.900000000000006</c:v>
                </c:pt>
                <c:pt idx="8">
                  <c:v>86</c:v>
                </c:pt>
                <c:pt idx="9">
                  <c:v>88.3</c:v>
                </c:pt>
                <c:pt idx="10">
                  <c:v>74.099999999999994</c:v>
                </c:pt>
                <c:pt idx="11">
                  <c:v>78.599999999999994</c:v>
                </c:pt>
                <c:pt idx="12">
                  <c:v>79.099999999999994</c:v>
                </c:pt>
              </c:numCache>
            </c:numRef>
          </c:val>
          <c:extLst>
            <c:ext xmlns:c16="http://schemas.microsoft.com/office/drawing/2014/chart" uri="{C3380CC4-5D6E-409C-BE32-E72D297353CC}">
              <c16:uniqueId val="{00000002-8380-462D-A1A5-43632405A332}"/>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12</a:t>
                </a:r>
                <a:r>
                  <a:rPr lang="en-US" baseline="30000" dirty="0" smtClean="0"/>
                  <a:t>th</a:t>
                </a:r>
                <a:r>
                  <a:rPr lang="en-US" baseline="0" dirty="0" smtClean="0"/>
                  <a:t> Grade Students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85932678466496E-2"/>
          <c:y val="4.988735039540533E-2"/>
          <c:w val="0.89877171801133904"/>
          <c:h val="0.77221932682623717"/>
        </c:manualLayout>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86.3</c:v>
                </c:pt>
                <c:pt idx="1">
                  <c:v>77.5</c:v>
                </c:pt>
                <c:pt idx="2">
                  <c:v>76.5</c:v>
                </c:pt>
                <c:pt idx="3">
                  <c:v>69.5</c:v>
                </c:pt>
                <c:pt idx="4">
                  <c:v>85.6</c:v>
                </c:pt>
                <c:pt idx="5">
                  <c:v>65.099999999999994</c:v>
                </c:pt>
                <c:pt idx="6">
                  <c:v>77.7</c:v>
                </c:pt>
                <c:pt idx="7">
                  <c:v>78.599999999999994</c:v>
                </c:pt>
                <c:pt idx="8">
                  <c:v>93.6</c:v>
                </c:pt>
                <c:pt idx="9">
                  <c:v>91.2</c:v>
                </c:pt>
                <c:pt idx="10">
                  <c:v>85.4</c:v>
                </c:pt>
                <c:pt idx="11">
                  <c:v>71.400000000000006</c:v>
                </c:pt>
                <c:pt idx="12">
                  <c:v>88.7</c:v>
                </c:pt>
                <c:pt idx="13">
                  <c:v>85.8</c:v>
                </c:pt>
              </c:numCache>
            </c:numRef>
          </c:val>
          <c:extLst>
            <c:ext xmlns:c16="http://schemas.microsoft.com/office/drawing/2014/chart" uri="{C3380CC4-5D6E-409C-BE32-E72D297353CC}">
              <c16:uniqueId val="{00000000-8380-462D-A1A5-43632405A332}"/>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85.7</c:v>
                </c:pt>
                <c:pt idx="1">
                  <c:v>81.2</c:v>
                </c:pt>
                <c:pt idx="2">
                  <c:v>66.7</c:v>
                </c:pt>
                <c:pt idx="3">
                  <c:v>75.3</c:v>
                </c:pt>
                <c:pt idx="4">
                  <c:v>84.7</c:v>
                </c:pt>
                <c:pt idx="5">
                  <c:v>66</c:v>
                </c:pt>
                <c:pt idx="6">
                  <c:v>77.099999999999994</c:v>
                </c:pt>
                <c:pt idx="7">
                  <c:v>81.8</c:v>
                </c:pt>
                <c:pt idx="8">
                  <c:v>93.7</c:v>
                </c:pt>
                <c:pt idx="9">
                  <c:v>100</c:v>
                </c:pt>
                <c:pt idx="10">
                  <c:v>84.2</c:v>
                </c:pt>
                <c:pt idx="11">
                  <c:v>87</c:v>
                </c:pt>
                <c:pt idx="12">
                  <c:v>84.6</c:v>
                </c:pt>
                <c:pt idx="13">
                  <c:v>88.1</c:v>
                </c:pt>
              </c:numCache>
            </c:numRef>
          </c:val>
          <c:extLst>
            <c:ext xmlns:c16="http://schemas.microsoft.com/office/drawing/2014/chart" uri="{C3380CC4-5D6E-409C-BE32-E72D297353CC}">
              <c16:uniqueId val="{00000001-8380-462D-A1A5-43632405A332}"/>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87.3</c:v>
                </c:pt>
                <c:pt idx="1">
                  <c:v>75.8</c:v>
                </c:pt>
                <c:pt idx="2">
                  <c:v>81.3</c:v>
                </c:pt>
                <c:pt idx="3">
                  <c:v>72.900000000000006</c:v>
                </c:pt>
                <c:pt idx="4">
                  <c:v>86.1</c:v>
                </c:pt>
                <c:pt idx="5">
                  <c:v>70.400000000000006</c:v>
                </c:pt>
                <c:pt idx="6">
                  <c:v>82.4</c:v>
                </c:pt>
                <c:pt idx="7">
                  <c:v>73.3</c:v>
                </c:pt>
                <c:pt idx="8">
                  <c:v>93.5</c:v>
                </c:pt>
                <c:pt idx="9">
                  <c:v>95.2</c:v>
                </c:pt>
                <c:pt idx="10">
                  <c:v>84.6</c:v>
                </c:pt>
                <c:pt idx="11">
                  <c:v>71.900000000000006</c:v>
                </c:pt>
                <c:pt idx="12">
                  <c:v>92.5</c:v>
                </c:pt>
                <c:pt idx="13">
                  <c:v>87.8</c:v>
                </c:pt>
              </c:numCache>
            </c:numRef>
          </c:val>
          <c:extLst>
            <c:ext xmlns:c16="http://schemas.microsoft.com/office/drawing/2014/chart" uri="{C3380CC4-5D6E-409C-BE32-E72D297353CC}">
              <c16:uniqueId val="{00000002-8380-462D-A1A5-43632405A332}"/>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Combined 4/5 Year Cohort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84.5</c:v>
                </c:pt>
                <c:pt idx="1">
                  <c:v>73.8</c:v>
                </c:pt>
                <c:pt idx="2">
                  <c:v>65.8</c:v>
                </c:pt>
                <c:pt idx="3">
                  <c:v>58.8</c:v>
                </c:pt>
                <c:pt idx="4">
                  <c:v>83</c:v>
                </c:pt>
                <c:pt idx="5">
                  <c:v>59.7</c:v>
                </c:pt>
                <c:pt idx="6">
                  <c:v>73.7</c:v>
                </c:pt>
                <c:pt idx="7">
                  <c:v>71.400000000000006</c:v>
                </c:pt>
                <c:pt idx="8">
                  <c:v>92.7</c:v>
                </c:pt>
                <c:pt idx="9">
                  <c:v>91.2</c:v>
                </c:pt>
                <c:pt idx="10">
                  <c:v>83.4</c:v>
                </c:pt>
                <c:pt idx="11">
                  <c:v>68.7</c:v>
                </c:pt>
                <c:pt idx="12">
                  <c:v>87.3</c:v>
                </c:pt>
                <c:pt idx="13">
                  <c:v>83.9</c:v>
                </c:pt>
              </c:numCache>
            </c:numRef>
          </c:val>
          <c:extLst>
            <c:ext xmlns:c16="http://schemas.microsoft.com/office/drawing/2014/chart" uri="{C3380CC4-5D6E-409C-BE32-E72D297353CC}">
              <c16:uniqueId val="{00000000-8380-462D-A1A5-43632405A332}"/>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84.7</c:v>
                </c:pt>
                <c:pt idx="1">
                  <c:v>79.7</c:v>
                </c:pt>
                <c:pt idx="2">
                  <c:v>53.1</c:v>
                </c:pt>
                <c:pt idx="3">
                  <c:v>66.3</c:v>
                </c:pt>
                <c:pt idx="4">
                  <c:v>83.2</c:v>
                </c:pt>
                <c:pt idx="5">
                  <c:v>62.2</c:v>
                </c:pt>
                <c:pt idx="6">
                  <c:v>74.400000000000006</c:v>
                </c:pt>
                <c:pt idx="7">
                  <c:v>81.8</c:v>
                </c:pt>
                <c:pt idx="8">
                  <c:v>92.9</c:v>
                </c:pt>
                <c:pt idx="9">
                  <c:v>97.9</c:v>
                </c:pt>
                <c:pt idx="10">
                  <c:v>83.4</c:v>
                </c:pt>
                <c:pt idx="11">
                  <c:v>87.2</c:v>
                </c:pt>
                <c:pt idx="12">
                  <c:v>84.3</c:v>
                </c:pt>
                <c:pt idx="13">
                  <c:v>85.7</c:v>
                </c:pt>
              </c:numCache>
            </c:numRef>
          </c:val>
          <c:extLst>
            <c:ext xmlns:c16="http://schemas.microsoft.com/office/drawing/2014/chart" uri="{C3380CC4-5D6E-409C-BE32-E72D297353CC}">
              <c16:uniqueId val="{00000001-8380-462D-A1A5-43632405A332}"/>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86.5</c:v>
                </c:pt>
                <c:pt idx="1">
                  <c:v>74.099999999999994</c:v>
                </c:pt>
                <c:pt idx="2">
                  <c:v>72.2</c:v>
                </c:pt>
                <c:pt idx="3">
                  <c:v>63.2</c:v>
                </c:pt>
                <c:pt idx="4">
                  <c:v>85</c:v>
                </c:pt>
                <c:pt idx="5">
                  <c:v>66</c:v>
                </c:pt>
                <c:pt idx="6">
                  <c:v>79.5</c:v>
                </c:pt>
                <c:pt idx="7">
                  <c:v>62.5</c:v>
                </c:pt>
                <c:pt idx="8">
                  <c:v>93.4</c:v>
                </c:pt>
                <c:pt idx="9">
                  <c:v>95.2</c:v>
                </c:pt>
                <c:pt idx="10">
                  <c:v>84.2</c:v>
                </c:pt>
                <c:pt idx="11">
                  <c:v>71.400000000000006</c:v>
                </c:pt>
                <c:pt idx="12">
                  <c:v>91.6</c:v>
                </c:pt>
                <c:pt idx="13">
                  <c:v>86.7</c:v>
                </c:pt>
              </c:numCache>
            </c:numRef>
          </c:val>
          <c:extLst>
            <c:ext xmlns:c16="http://schemas.microsoft.com/office/drawing/2014/chart" uri="{C3380CC4-5D6E-409C-BE32-E72D297353CC}">
              <c16:uniqueId val="{00000002-8380-462D-A1A5-43632405A332}"/>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Adjusted 4 year Cohort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8.9</c:v>
                </c:pt>
                <c:pt idx="1">
                  <c:v>13.9</c:v>
                </c:pt>
                <c:pt idx="2">
                  <c:v>26.3</c:v>
                </c:pt>
                <c:pt idx="3">
                  <c:v>25.5</c:v>
                </c:pt>
                <c:pt idx="4">
                  <c:v>10</c:v>
                </c:pt>
                <c:pt idx="5">
                  <c:v>14.5</c:v>
                </c:pt>
                <c:pt idx="6">
                  <c:v>14.8</c:v>
                </c:pt>
                <c:pt idx="7">
                  <c:v>14.3</c:v>
                </c:pt>
                <c:pt idx="8">
                  <c:v>3.3</c:v>
                </c:pt>
                <c:pt idx="9">
                  <c:v>3.5</c:v>
                </c:pt>
                <c:pt idx="10">
                  <c:v>10.1</c:v>
                </c:pt>
                <c:pt idx="11">
                  <c:v>17.899999999999999</c:v>
                </c:pt>
                <c:pt idx="12">
                  <c:v>6.7</c:v>
                </c:pt>
                <c:pt idx="13">
                  <c:v>11.3</c:v>
                </c:pt>
              </c:numCache>
            </c:numRef>
          </c:val>
          <c:extLst>
            <c:ext xmlns:c16="http://schemas.microsoft.com/office/drawing/2014/chart" uri="{C3380CC4-5D6E-409C-BE32-E72D297353CC}">
              <c16:uniqueId val="{00000000-8380-462D-A1A5-43632405A332}"/>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7.6</c:v>
                </c:pt>
                <c:pt idx="1">
                  <c:v>10</c:v>
                </c:pt>
                <c:pt idx="2">
                  <c:v>37.5</c:v>
                </c:pt>
                <c:pt idx="3">
                  <c:v>22.8</c:v>
                </c:pt>
                <c:pt idx="4">
                  <c:v>8.4</c:v>
                </c:pt>
                <c:pt idx="5">
                  <c:v>10.3</c:v>
                </c:pt>
                <c:pt idx="6">
                  <c:v>14.6</c:v>
                </c:pt>
                <c:pt idx="7">
                  <c:v>9.1</c:v>
                </c:pt>
                <c:pt idx="8">
                  <c:v>4.4000000000000004</c:v>
                </c:pt>
                <c:pt idx="9">
                  <c:v>0</c:v>
                </c:pt>
                <c:pt idx="10">
                  <c:v>7.4</c:v>
                </c:pt>
                <c:pt idx="11">
                  <c:v>4.3</c:v>
                </c:pt>
                <c:pt idx="12">
                  <c:v>6.1</c:v>
                </c:pt>
                <c:pt idx="13">
                  <c:v>8.6</c:v>
                </c:pt>
              </c:numCache>
            </c:numRef>
          </c:val>
          <c:extLst>
            <c:ext xmlns:c16="http://schemas.microsoft.com/office/drawing/2014/chart" uri="{C3380CC4-5D6E-409C-BE32-E72D297353CC}">
              <c16:uniqueId val="{00000001-8380-462D-A1A5-43632405A332}"/>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6.2</c:v>
                </c:pt>
                <c:pt idx="1">
                  <c:v>13</c:v>
                </c:pt>
                <c:pt idx="2">
                  <c:v>16.7</c:v>
                </c:pt>
                <c:pt idx="3">
                  <c:v>22.1</c:v>
                </c:pt>
                <c:pt idx="4">
                  <c:v>6.9</c:v>
                </c:pt>
                <c:pt idx="5">
                  <c:v>7.8</c:v>
                </c:pt>
                <c:pt idx="6">
                  <c:v>9.6999999999999993</c:v>
                </c:pt>
                <c:pt idx="7">
                  <c:v>12.5</c:v>
                </c:pt>
                <c:pt idx="8">
                  <c:v>2.5</c:v>
                </c:pt>
                <c:pt idx="9">
                  <c:v>0</c:v>
                </c:pt>
                <c:pt idx="10">
                  <c:v>7.6</c:v>
                </c:pt>
                <c:pt idx="11">
                  <c:v>14.3</c:v>
                </c:pt>
                <c:pt idx="12">
                  <c:v>2.6</c:v>
                </c:pt>
                <c:pt idx="13">
                  <c:v>8.4</c:v>
                </c:pt>
              </c:numCache>
            </c:numRef>
          </c:val>
          <c:extLst>
            <c:ext xmlns:c16="http://schemas.microsoft.com/office/drawing/2014/chart" uri="{C3380CC4-5D6E-409C-BE32-E72D297353CC}">
              <c16:uniqueId val="{00000002-8380-462D-A1A5-43632405A332}"/>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aseline="0" dirty="0" smtClean="0"/>
                  <a:t>% of Adjusted 4 Year Cohort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Sheet1!$B$2:$B$15</c:f>
              <c:numCache>
                <c:formatCode>General</c:formatCode>
                <c:ptCount val="14"/>
                <c:pt idx="0">
                  <c:v>0.2</c:v>
                </c:pt>
                <c:pt idx="1">
                  <c:v>0.3</c:v>
                </c:pt>
                <c:pt idx="2">
                  <c:v>0</c:v>
                </c:pt>
                <c:pt idx="3">
                  <c:v>1.3</c:v>
                </c:pt>
                <c:pt idx="4">
                  <c:v>0.3</c:v>
                </c:pt>
                <c:pt idx="5">
                  <c:v>0.5</c:v>
                </c:pt>
                <c:pt idx="6">
                  <c:v>0.4</c:v>
                </c:pt>
                <c:pt idx="7">
                  <c:v>2.2000000000000002</c:v>
                </c:pt>
                <c:pt idx="8">
                  <c:v>0.1</c:v>
                </c:pt>
                <c:pt idx="9">
                  <c:v>0</c:v>
                </c:pt>
                <c:pt idx="10">
                  <c:v>0.1</c:v>
                </c:pt>
                <c:pt idx="11">
                  <c:v>0</c:v>
                </c:pt>
                <c:pt idx="12">
                  <c:v>0.1</c:v>
                </c:pt>
                <c:pt idx="13">
                  <c:v>0.2</c:v>
                </c:pt>
              </c:numCache>
            </c:numRef>
          </c:val>
          <c:extLst>
            <c:ext xmlns:c16="http://schemas.microsoft.com/office/drawing/2014/chart" uri="{C3380CC4-5D6E-409C-BE32-E72D297353CC}">
              <c16:uniqueId val="{00000000-8380-462D-A1A5-43632405A332}"/>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Sheet1!$C$2:$C$15</c:f>
              <c:numCache>
                <c:formatCode>General</c:formatCode>
                <c:ptCount val="14"/>
                <c:pt idx="0">
                  <c:v>0.1</c:v>
                </c:pt>
                <c:pt idx="1">
                  <c:v>0.1</c:v>
                </c:pt>
                <c:pt idx="2">
                  <c:v>0</c:v>
                </c:pt>
                <c:pt idx="3">
                  <c:v>0</c:v>
                </c:pt>
                <c:pt idx="4">
                  <c:v>0.04</c:v>
                </c:pt>
                <c:pt idx="5">
                  <c:v>0.1</c:v>
                </c:pt>
                <c:pt idx="6">
                  <c:v>0.1</c:v>
                </c:pt>
                <c:pt idx="7">
                  <c:v>0</c:v>
                </c:pt>
                <c:pt idx="8">
                  <c:v>0.1</c:v>
                </c:pt>
                <c:pt idx="9">
                  <c:v>0.9</c:v>
                </c:pt>
                <c:pt idx="10">
                  <c:v>0.1</c:v>
                </c:pt>
                <c:pt idx="11">
                  <c:v>0</c:v>
                </c:pt>
                <c:pt idx="12">
                  <c:v>0</c:v>
                </c:pt>
                <c:pt idx="13">
                  <c:v>0.2</c:v>
                </c:pt>
              </c:numCache>
            </c:numRef>
          </c:val>
          <c:extLst>
            <c:ext xmlns:c16="http://schemas.microsoft.com/office/drawing/2014/chart" uri="{C3380CC4-5D6E-409C-BE32-E72D297353CC}">
              <c16:uniqueId val="{00000001-8380-462D-A1A5-43632405A332}"/>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SCUSD</c:v>
                </c:pt>
                <c:pt idx="1">
                  <c:v>EL</c:v>
                </c:pt>
                <c:pt idx="2">
                  <c:v>FY</c:v>
                </c:pt>
                <c:pt idx="3">
                  <c:v>HY</c:v>
                </c:pt>
                <c:pt idx="4">
                  <c:v>SED</c:v>
                </c:pt>
                <c:pt idx="5">
                  <c:v>SWD</c:v>
                </c:pt>
                <c:pt idx="6">
                  <c:v>AA</c:v>
                </c:pt>
                <c:pt idx="7">
                  <c:v>AI</c:v>
                </c:pt>
                <c:pt idx="8">
                  <c:v>A</c:v>
                </c:pt>
                <c:pt idx="9">
                  <c:v>F</c:v>
                </c:pt>
                <c:pt idx="10">
                  <c:v>H/L</c:v>
                </c:pt>
                <c:pt idx="11">
                  <c:v>PI</c:v>
                </c:pt>
                <c:pt idx="12">
                  <c:v>W</c:v>
                </c:pt>
                <c:pt idx="13">
                  <c:v>MR</c:v>
                </c:pt>
              </c:strCache>
            </c:strRef>
          </c:cat>
          <c:val>
            <c:numRef>
              <c:f>Sheet1!$D$2:$D$15</c:f>
              <c:numCache>
                <c:formatCode>General</c:formatCode>
                <c:ptCount val="14"/>
                <c:pt idx="0">
                  <c:v>0.06</c:v>
                </c:pt>
                <c:pt idx="1">
                  <c:v>0</c:v>
                </c:pt>
                <c:pt idx="2">
                  <c:v>0</c:v>
                </c:pt>
                <c:pt idx="3">
                  <c:v>2.5</c:v>
                </c:pt>
                <c:pt idx="4">
                  <c:v>0.08</c:v>
                </c:pt>
                <c:pt idx="5">
                  <c:v>0</c:v>
                </c:pt>
                <c:pt idx="6">
                  <c:v>0.11</c:v>
                </c:pt>
                <c:pt idx="7">
                  <c:v>0</c:v>
                </c:pt>
                <c:pt idx="8">
                  <c:v>0</c:v>
                </c:pt>
                <c:pt idx="9">
                  <c:v>0</c:v>
                </c:pt>
                <c:pt idx="10">
                  <c:v>7.0000000000000007E-2</c:v>
                </c:pt>
                <c:pt idx="11">
                  <c:v>0</c:v>
                </c:pt>
                <c:pt idx="12">
                  <c:v>0.08</c:v>
                </c:pt>
                <c:pt idx="13">
                  <c:v>0</c:v>
                </c:pt>
              </c:numCache>
            </c:numRef>
          </c:val>
          <c:extLst>
            <c:ext xmlns:c16="http://schemas.microsoft.com/office/drawing/2014/chart" uri="{C3380CC4-5D6E-409C-BE32-E72D297353CC}">
              <c16:uniqueId val="{00000002-8380-462D-A1A5-43632405A332}"/>
            </c:ext>
          </c:extLst>
        </c:ser>
        <c:dLbls>
          <c:dLblPos val="outEnd"/>
          <c:showLegendKey val="0"/>
          <c:showVal val="1"/>
          <c:showCatName val="0"/>
          <c:showSerName val="0"/>
          <c:showPercent val="0"/>
          <c:showBubbleSize val="0"/>
        </c:dLbls>
        <c:gapWidth val="219"/>
        <c:overlap val="-27"/>
        <c:axId val="380218304"/>
        <c:axId val="187966784"/>
      </c:barChart>
      <c:catAx>
        <c:axId val="3802183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 Group</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7966784"/>
        <c:crosses val="autoZero"/>
        <c:auto val="1"/>
        <c:lblAlgn val="ctr"/>
        <c:lblOffset val="100"/>
        <c:noMultiLvlLbl val="0"/>
      </c:catAx>
      <c:valAx>
        <c:axId val="18796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Students in Grades 7-8</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2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D2D3D-B2E5-431B-90D8-B3BA5525FD3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2102E96-1184-4077-9290-238F7FAAF942}">
      <dgm:prSet phldrT="[Text]"/>
      <dgm:spPr/>
      <dgm:t>
        <a:bodyPr/>
        <a:lstStyle/>
        <a:p>
          <a:pPr algn="ctr"/>
          <a:r>
            <a:rPr lang="en-US" dirty="0" smtClean="0"/>
            <a:t>Spring 2020</a:t>
          </a:r>
          <a:endParaRPr lang="en-US" dirty="0"/>
        </a:p>
      </dgm:t>
    </dgm:pt>
    <dgm:pt modelId="{AB60D214-14B1-4E68-BE44-DBFE2BE7C7F8}" type="parTrans" cxnId="{809CCFC4-42FE-45B6-A226-D3CE4940F3D6}">
      <dgm:prSet/>
      <dgm:spPr/>
      <dgm:t>
        <a:bodyPr/>
        <a:lstStyle/>
        <a:p>
          <a:endParaRPr lang="en-US"/>
        </a:p>
      </dgm:t>
    </dgm:pt>
    <dgm:pt modelId="{1F89F6E9-9FBD-4AE0-8785-7C85EFBC01CE}" type="sibTrans" cxnId="{809CCFC4-42FE-45B6-A226-D3CE4940F3D6}">
      <dgm:prSet/>
      <dgm:spPr/>
      <dgm:t>
        <a:bodyPr/>
        <a:lstStyle/>
        <a:p>
          <a:endParaRPr lang="en-US"/>
        </a:p>
      </dgm:t>
    </dgm:pt>
    <dgm:pt modelId="{3B0EF93A-AAF8-4BF9-9752-F31B3465C227}">
      <dgm:prSet phldrT="[Text]"/>
      <dgm:spPr/>
      <dgm:t>
        <a:bodyPr/>
        <a:lstStyle/>
        <a:p>
          <a:r>
            <a:rPr lang="en-US" dirty="0" smtClean="0"/>
            <a:t>JUL-SEP 2020</a:t>
          </a:r>
          <a:endParaRPr lang="en-US" dirty="0"/>
        </a:p>
      </dgm:t>
    </dgm:pt>
    <dgm:pt modelId="{9132C0C5-DBAC-41F3-BBF1-6334C03D7B32}" type="parTrans" cxnId="{C9DF714D-FEE6-44DA-8AA2-E8CD5BDE975B}">
      <dgm:prSet/>
      <dgm:spPr/>
      <dgm:t>
        <a:bodyPr/>
        <a:lstStyle/>
        <a:p>
          <a:endParaRPr lang="en-US"/>
        </a:p>
      </dgm:t>
    </dgm:pt>
    <dgm:pt modelId="{05CC1A98-3904-4AAB-BD1B-ADEC22B84A05}" type="sibTrans" cxnId="{C9DF714D-FEE6-44DA-8AA2-E8CD5BDE975B}">
      <dgm:prSet/>
      <dgm:spPr/>
      <dgm:t>
        <a:bodyPr/>
        <a:lstStyle/>
        <a:p>
          <a:endParaRPr lang="en-US"/>
        </a:p>
      </dgm:t>
    </dgm:pt>
    <dgm:pt modelId="{C994D898-FA86-45BD-9FA9-AE8CB409346E}">
      <dgm:prSet phldrT="[Text]"/>
      <dgm:spPr/>
      <dgm:t>
        <a:bodyPr/>
        <a:lstStyle/>
        <a:p>
          <a:r>
            <a:rPr lang="en-US" dirty="0" smtClean="0"/>
            <a:t>OCT-JAN 2021</a:t>
          </a:r>
          <a:endParaRPr lang="en-US" dirty="0"/>
        </a:p>
      </dgm:t>
    </dgm:pt>
    <dgm:pt modelId="{09CFFFD1-AA2A-45CD-9E12-1A838D35DE8C}" type="parTrans" cxnId="{97E46AC5-3C78-4006-AB9C-679599A01B22}">
      <dgm:prSet/>
      <dgm:spPr/>
      <dgm:t>
        <a:bodyPr/>
        <a:lstStyle/>
        <a:p>
          <a:endParaRPr lang="en-US"/>
        </a:p>
      </dgm:t>
    </dgm:pt>
    <dgm:pt modelId="{89F2EAD1-A7F3-4F25-8CD9-E3CDAE84B870}" type="sibTrans" cxnId="{97E46AC5-3C78-4006-AB9C-679599A01B22}">
      <dgm:prSet/>
      <dgm:spPr/>
      <dgm:t>
        <a:bodyPr/>
        <a:lstStyle/>
        <a:p>
          <a:endParaRPr lang="en-US"/>
        </a:p>
      </dgm:t>
    </dgm:pt>
    <dgm:pt modelId="{36B01D37-013D-4AD9-9FAA-BDB36F770B33}">
      <dgm:prSet/>
      <dgm:spPr/>
      <dgm:t>
        <a:bodyPr/>
        <a:lstStyle/>
        <a:p>
          <a:r>
            <a:rPr lang="en-US" dirty="0" smtClean="0"/>
            <a:t>FEB-MAY 2021</a:t>
          </a:r>
          <a:endParaRPr lang="en-US" dirty="0"/>
        </a:p>
      </dgm:t>
    </dgm:pt>
    <dgm:pt modelId="{3AAA45B2-1945-4B41-BAAA-4037178CD27E}" type="parTrans" cxnId="{071E290A-2491-4973-827C-4456AFF06DCA}">
      <dgm:prSet/>
      <dgm:spPr/>
      <dgm:t>
        <a:bodyPr/>
        <a:lstStyle/>
        <a:p>
          <a:endParaRPr lang="en-US"/>
        </a:p>
      </dgm:t>
    </dgm:pt>
    <dgm:pt modelId="{650F6CB5-B6A0-4D3E-8A61-0957E50DB546}" type="sibTrans" cxnId="{071E290A-2491-4973-827C-4456AFF06DCA}">
      <dgm:prSet/>
      <dgm:spPr/>
      <dgm:t>
        <a:bodyPr/>
        <a:lstStyle/>
        <a:p>
          <a:endParaRPr lang="en-US"/>
        </a:p>
      </dgm:t>
    </dgm:pt>
    <dgm:pt modelId="{B36620DD-319E-4CD9-A7FA-280E9D928FEC}">
      <dgm:prSet/>
      <dgm:spPr/>
      <dgm:t>
        <a:bodyPr/>
        <a:lstStyle/>
        <a:p>
          <a:r>
            <a:rPr lang="en-US" dirty="0" smtClean="0"/>
            <a:t>JUN 2021</a:t>
          </a:r>
          <a:endParaRPr lang="en-US" dirty="0"/>
        </a:p>
      </dgm:t>
    </dgm:pt>
    <dgm:pt modelId="{D11726C3-86E2-430F-BA05-ACA69005C207}" type="parTrans" cxnId="{522DB96A-D507-439D-A312-835358862638}">
      <dgm:prSet/>
      <dgm:spPr/>
      <dgm:t>
        <a:bodyPr/>
        <a:lstStyle/>
        <a:p>
          <a:endParaRPr lang="en-US"/>
        </a:p>
      </dgm:t>
    </dgm:pt>
    <dgm:pt modelId="{DFE1AB8B-C832-4A7C-99DD-7252EE658F69}" type="sibTrans" cxnId="{522DB96A-D507-439D-A312-835358862638}">
      <dgm:prSet/>
      <dgm:spPr/>
      <dgm:t>
        <a:bodyPr/>
        <a:lstStyle/>
        <a:p>
          <a:endParaRPr lang="en-US"/>
        </a:p>
      </dgm:t>
    </dgm:pt>
    <dgm:pt modelId="{3452DA59-8AC6-4929-A8E0-F5C522132C5C}" type="pres">
      <dgm:prSet presAssocID="{9BED2D3D-B2E5-431B-90D8-B3BA5525FD31}" presName="Name0" presStyleCnt="0">
        <dgm:presLayoutVars>
          <dgm:chMax val="11"/>
          <dgm:chPref val="11"/>
          <dgm:dir/>
          <dgm:resizeHandles/>
        </dgm:presLayoutVars>
      </dgm:prSet>
      <dgm:spPr/>
      <dgm:t>
        <a:bodyPr/>
        <a:lstStyle/>
        <a:p>
          <a:endParaRPr lang="en-US"/>
        </a:p>
      </dgm:t>
    </dgm:pt>
    <dgm:pt modelId="{C76D9BFA-E5E5-40A6-A32C-28140462599F}" type="pres">
      <dgm:prSet presAssocID="{B36620DD-319E-4CD9-A7FA-280E9D928FEC}" presName="Accent5" presStyleCnt="0"/>
      <dgm:spPr/>
    </dgm:pt>
    <dgm:pt modelId="{16539EB1-03FE-41A9-9391-09C4B4CA68F0}" type="pres">
      <dgm:prSet presAssocID="{B36620DD-319E-4CD9-A7FA-280E9D928FEC}" presName="Accent" presStyleLbl="node1" presStyleIdx="0" presStyleCnt="5"/>
      <dgm:spPr/>
    </dgm:pt>
    <dgm:pt modelId="{51454761-62CC-45E1-BE9D-A968B41A63B3}" type="pres">
      <dgm:prSet presAssocID="{B36620DD-319E-4CD9-A7FA-280E9D928FEC}" presName="ParentBackground5" presStyleCnt="0"/>
      <dgm:spPr/>
    </dgm:pt>
    <dgm:pt modelId="{DF4CBCEE-F0CB-4B4F-8212-3BCD9CE3F058}" type="pres">
      <dgm:prSet presAssocID="{B36620DD-319E-4CD9-A7FA-280E9D928FEC}" presName="ParentBackground" presStyleLbl="fgAcc1" presStyleIdx="0" presStyleCnt="5"/>
      <dgm:spPr/>
      <dgm:t>
        <a:bodyPr/>
        <a:lstStyle/>
        <a:p>
          <a:endParaRPr lang="en-US"/>
        </a:p>
      </dgm:t>
    </dgm:pt>
    <dgm:pt modelId="{66086B3A-3682-41A0-8B82-487846DB318D}" type="pres">
      <dgm:prSet presAssocID="{B36620DD-319E-4CD9-A7FA-280E9D928FEC}" presName="Parent5" presStyleLbl="revTx" presStyleIdx="0" presStyleCnt="0">
        <dgm:presLayoutVars>
          <dgm:chMax val="1"/>
          <dgm:chPref val="1"/>
          <dgm:bulletEnabled val="1"/>
        </dgm:presLayoutVars>
      </dgm:prSet>
      <dgm:spPr/>
      <dgm:t>
        <a:bodyPr/>
        <a:lstStyle/>
        <a:p>
          <a:endParaRPr lang="en-US"/>
        </a:p>
      </dgm:t>
    </dgm:pt>
    <dgm:pt modelId="{DAA2B46E-FFFB-4CBF-8722-01B94A5C76A6}" type="pres">
      <dgm:prSet presAssocID="{36B01D37-013D-4AD9-9FAA-BDB36F770B33}" presName="Accent4" presStyleCnt="0"/>
      <dgm:spPr/>
    </dgm:pt>
    <dgm:pt modelId="{ABAA2F97-1CBC-4E0E-8A31-09C16DFF3831}" type="pres">
      <dgm:prSet presAssocID="{36B01D37-013D-4AD9-9FAA-BDB36F770B33}" presName="Accent" presStyleLbl="node1" presStyleIdx="1" presStyleCnt="5"/>
      <dgm:spPr/>
    </dgm:pt>
    <dgm:pt modelId="{31E14A4D-A0D1-4521-A99C-A96EFE48B7AC}" type="pres">
      <dgm:prSet presAssocID="{36B01D37-013D-4AD9-9FAA-BDB36F770B33}" presName="ParentBackground4" presStyleCnt="0"/>
      <dgm:spPr/>
    </dgm:pt>
    <dgm:pt modelId="{FE742603-9D4F-4C75-8133-5A0594D0D707}" type="pres">
      <dgm:prSet presAssocID="{36B01D37-013D-4AD9-9FAA-BDB36F770B33}" presName="ParentBackground" presStyleLbl="fgAcc1" presStyleIdx="1" presStyleCnt="5"/>
      <dgm:spPr/>
      <dgm:t>
        <a:bodyPr/>
        <a:lstStyle/>
        <a:p>
          <a:endParaRPr lang="en-US"/>
        </a:p>
      </dgm:t>
    </dgm:pt>
    <dgm:pt modelId="{68762B90-4D24-469B-AFE8-223CD03B3CCF}" type="pres">
      <dgm:prSet presAssocID="{36B01D37-013D-4AD9-9FAA-BDB36F770B33}" presName="Parent4" presStyleLbl="revTx" presStyleIdx="0" presStyleCnt="0">
        <dgm:presLayoutVars>
          <dgm:chMax val="1"/>
          <dgm:chPref val="1"/>
          <dgm:bulletEnabled val="1"/>
        </dgm:presLayoutVars>
      </dgm:prSet>
      <dgm:spPr/>
      <dgm:t>
        <a:bodyPr/>
        <a:lstStyle/>
        <a:p>
          <a:endParaRPr lang="en-US"/>
        </a:p>
      </dgm:t>
    </dgm:pt>
    <dgm:pt modelId="{036ED628-1607-45FB-B964-69820AAA0B3A}" type="pres">
      <dgm:prSet presAssocID="{C994D898-FA86-45BD-9FA9-AE8CB409346E}" presName="Accent3" presStyleCnt="0"/>
      <dgm:spPr/>
    </dgm:pt>
    <dgm:pt modelId="{3D133C61-1F19-4FFF-A38E-5CC2976E92D4}" type="pres">
      <dgm:prSet presAssocID="{C994D898-FA86-45BD-9FA9-AE8CB409346E}" presName="Accent" presStyleLbl="node1" presStyleIdx="2" presStyleCnt="5"/>
      <dgm:spPr/>
    </dgm:pt>
    <dgm:pt modelId="{1E109C7A-3CA0-4C73-A852-B6CBEE89B71D}" type="pres">
      <dgm:prSet presAssocID="{C994D898-FA86-45BD-9FA9-AE8CB409346E}" presName="ParentBackground3" presStyleCnt="0"/>
      <dgm:spPr/>
    </dgm:pt>
    <dgm:pt modelId="{CAF5C1E3-62B4-4FAE-B3A6-8E38D11FBD6F}" type="pres">
      <dgm:prSet presAssocID="{C994D898-FA86-45BD-9FA9-AE8CB409346E}" presName="ParentBackground" presStyleLbl="fgAcc1" presStyleIdx="2" presStyleCnt="5"/>
      <dgm:spPr/>
      <dgm:t>
        <a:bodyPr/>
        <a:lstStyle/>
        <a:p>
          <a:endParaRPr lang="en-US"/>
        </a:p>
      </dgm:t>
    </dgm:pt>
    <dgm:pt modelId="{F137A163-F22F-4EDF-B9E2-19203FBAA3FC}" type="pres">
      <dgm:prSet presAssocID="{C994D898-FA86-45BD-9FA9-AE8CB409346E}" presName="Parent3" presStyleLbl="revTx" presStyleIdx="0" presStyleCnt="0">
        <dgm:presLayoutVars>
          <dgm:chMax val="1"/>
          <dgm:chPref val="1"/>
          <dgm:bulletEnabled val="1"/>
        </dgm:presLayoutVars>
      </dgm:prSet>
      <dgm:spPr/>
      <dgm:t>
        <a:bodyPr/>
        <a:lstStyle/>
        <a:p>
          <a:endParaRPr lang="en-US"/>
        </a:p>
      </dgm:t>
    </dgm:pt>
    <dgm:pt modelId="{61545106-0757-41D7-9CEF-ABE0F7ABAA4B}" type="pres">
      <dgm:prSet presAssocID="{3B0EF93A-AAF8-4BF9-9752-F31B3465C227}" presName="Accent2" presStyleCnt="0"/>
      <dgm:spPr/>
    </dgm:pt>
    <dgm:pt modelId="{1F69948D-672F-436B-9A98-A6E2998B4198}" type="pres">
      <dgm:prSet presAssocID="{3B0EF93A-AAF8-4BF9-9752-F31B3465C227}" presName="Accent" presStyleLbl="node1" presStyleIdx="3" presStyleCnt="5"/>
      <dgm:spPr/>
    </dgm:pt>
    <dgm:pt modelId="{B6220D15-39BB-4C8A-8820-153CCDC5E2F0}" type="pres">
      <dgm:prSet presAssocID="{3B0EF93A-AAF8-4BF9-9752-F31B3465C227}" presName="ParentBackground2" presStyleCnt="0"/>
      <dgm:spPr/>
    </dgm:pt>
    <dgm:pt modelId="{8F1784AF-C374-4940-8BA3-DBAD29A6A5F9}" type="pres">
      <dgm:prSet presAssocID="{3B0EF93A-AAF8-4BF9-9752-F31B3465C227}" presName="ParentBackground" presStyleLbl="fgAcc1" presStyleIdx="3" presStyleCnt="5"/>
      <dgm:spPr/>
      <dgm:t>
        <a:bodyPr/>
        <a:lstStyle/>
        <a:p>
          <a:endParaRPr lang="en-US"/>
        </a:p>
      </dgm:t>
    </dgm:pt>
    <dgm:pt modelId="{1BFB5E12-2365-42DA-A579-4FE598A71824}" type="pres">
      <dgm:prSet presAssocID="{3B0EF93A-AAF8-4BF9-9752-F31B3465C227}" presName="Parent2" presStyleLbl="revTx" presStyleIdx="0" presStyleCnt="0">
        <dgm:presLayoutVars>
          <dgm:chMax val="1"/>
          <dgm:chPref val="1"/>
          <dgm:bulletEnabled val="1"/>
        </dgm:presLayoutVars>
      </dgm:prSet>
      <dgm:spPr/>
      <dgm:t>
        <a:bodyPr/>
        <a:lstStyle/>
        <a:p>
          <a:endParaRPr lang="en-US"/>
        </a:p>
      </dgm:t>
    </dgm:pt>
    <dgm:pt modelId="{3C996165-AFBA-486F-B497-46E03EE03F7A}" type="pres">
      <dgm:prSet presAssocID="{02102E96-1184-4077-9290-238F7FAAF942}" presName="Accent1" presStyleCnt="0"/>
      <dgm:spPr/>
    </dgm:pt>
    <dgm:pt modelId="{4ED138B9-C1D7-4E3A-8578-8881833062AA}" type="pres">
      <dgm:prSet presAssocID="{02102E96-1184-4077-9290-238F7FAAF942}" presName="Accent" presStyleLbl="node1" presStyleIdx="4" presStyleCnt="5"/>
      <dgm:spPr/>
    </dgm:pt>
    <dgm:pt modelId="{B95E5983-2FB6-4E12-8F0F-D51FA32B09A2}" type="pres">
      <dgm:prSet presAssocID="{02102E96-1184-4077-9290-238F7FAAF942}" presName="ParentBackground1" presStyleCnt="0"/>
      <dgm:spPr/>
    </dgm:pt>
    <dgm:pt modelId="{3034192E-2DB8-4920-BD08-56E6E1A32271}" type="pres">
      <dgm:prSet presAssocID="{02102E96-1184-4077-9290-238F7FAAF942}" presName="ParentBackground" presStyleLbl="fgAcc1" presStyleIdx="4" presStyleCnt="5"/>
      <dgm:spPr/>
      <dgm:t>
        <a:bodyPr/>
        <a:lstStyle/>
        <a:p>
          <a:endParaRPr lang="en-US"/>
        </a:p>
      </dgm:t>
    </dgm:pt>
    <dgm:pt modelId="{29D374C4-850F-42C2-BE1D-F7AB53240483}" type="pres">
      <dgm:prSet presAssocID="{02102E96-1184-4077-9290-238F7FAAF942}" presName="Parent1" presStyleLbl="revTx" presStyleIdx="0" presStyleCnt="0">
        <dgm:presLayoutVars>
          <dgm:chMax val="1"/>
          <dgm:chPref val="1"/>
          <dgm:bulletEnabled val="1"/>
        </dgm:presLayoutVars>
      </dgm:prSet>
      <dgm:spPr/>
      <dgm:t>
        <a:bodyPr/>
        <a:lstStyle/>
        <a:p>
          <a:endParaRPr lang="en-US"/>
        </a:p>
      </dgm:t>
    </dgm:pt>
  </dgm:ptLst>
  <dgm:cxnLst>
    <dgm:cxn modelId="{77091F32-7B47-4B67-88D7-F48721196394}" type="presOf" srcId="{C994D898-FA86-45BD-9FA9-AE8CB409346E}" destId="{F137A163-F22F-4EDF-B9E2-19203FBAA3FC}" srcOrd="1" destOrd="0" presId="urn:microsoft.com/office/officeart/2011/layout/CircleProcess"/>
    <dgm:cxn modelId="{F5F46025-7D0E-43B8-8D0F-08C1AA983DA8}" type="presOf" srcId="{B36620DD-319E-4CD9-A7FA-280E9D928FEC}" destId="{DF4CBCEE-F0CB-4B4F-8212-3BCD9CE3F058}" srcOrd="0" destOrd="0" presId="urn:microsoft.com/office/officeart/2011/layout/CircleProcess"/>
    <dgm:cxn modelId="{C9DF714D-FEE6-44DA-8AA2-E8CD5BDE975B}" srcId="{9BED2D3D-B2E5-431B-90D8-B3BA5525FD31}" destId="{3B0EF93A-AAF8-4BF9-9752-F31B3465C227}" srcOrd="1" destOrd="0" parTransId="{9132C0C5-DBAC-41F3-BBF1-6334C03D7B32}" sibTransId="{05CC1A98-3904-4AAB-BD1B-ADEC22B84A05}"/>
    <dgm:cxn modelId="{A87B7802-C9FC-4EE7-8028-1274A3993068}" type="presOf" srcId="{B36620DD-319E-4CD9-A7FA-280E9D928FEC}" destId="{66086B3A-3682-41A0-8B82-487846DB318D}" srcOrd="1" destOrd="0" presId="urn:microsoft.com/office/officeart/2011/layout/CircleProcess"/>
    <dgm:cxn modelId="{94E89C8E-B23A-4444-836E-25E353798A16}" type="presOf" srcId="{9BED2D3D-B2E5-431B-90D8-B3BA5525FD31}" destId="{3452DA59-8AC6-4929-A8E0-F5C522132C5C}" srcOrd="0" destOrd="0" presId="urn:microsoft.com/office/officeart/2011/layout/CircleProcess"/>
    <dgm:cxn modelId="{809CCFC4-42FE-45B6-A226-D3CE4940F3D6}" srcId="{9BED2D3D-B2E5-431B-90D8-B3BA5525FD31}" destId="{02102E96-1184-4077-9290-238F7FAAF942}" srcOrd="0" destOrd="0" parTransId="{AB60D214-14B1-4E68-BE44-DBFE2BE7C7F8}" sibTransId="{1F89F6E9-9FBD-4AE0-8785-7C85EFBC01CE}"/>
    <dgm:cxn modelId="{DE25534F-BF06-493D-BE19-B5E7C79D8313}" type="presOf" srcId="{36B01D37-013D-4AD9-9FAA-BDB36F770B33}" destId="{FE742603-9D4F-4C75-8133-5A0594D0D707}" srcOrd="0" destOrd="0" presId="urn:microsoft.com/office/officeart/2011/layout/CircleProcess"/>
    <dgm:cxn modelId="{AC094768-900F-4B63-9ED2-5F8F2F1B27DE}" type="presOf" srcId="{02102E96-1184-4077-9290-238F7FAAF942}" destId="{29D374C4-850F-42C2-BE1D-F7AB53240483}" srcOrd="1" destOrd="0" presId="urn:microsoft.com/office/officeart/2011/layout/CircleProcess"/>
    <dgm:cxn modelId="{522DB96A-D507-439D-A312-835358862638}" srcId="{9BED2D3D-B2E5-431B-90D8-B3BA5525FD31}" destId="{B36620DD-319E-4CD9-A7FA-280E9D928FEC}" srcOrd="4" destOrd="0" parTransId="{D11726C3-86E2-430F-BA05-ACA69005C207}" sibTransId="{DFE1AB8B-C832-4A7C-99DD-7252EE658F69}"/>
    <dgm:cxn modelId="{5B118D97-C6E4-428B-9E9F-0558C482DAA4}" type="presOf" srcId="{36B01D37-013D-4AD9-9FAA-BDB36F770B33}" destId="{68762B90-4D24-469B-AFE8-223CD03B3CCF}" srcOrd="1" destOrd="0" presId="urn:microsoft.com/office/officeart/2011/layout/CircleProcess"/>
    <dgm:cxn modelId="{49965F07-090C-4CB8-A53A-2D160D32C48B}" type="presOf" srcId="{C994D898-FA86-45BD-9FA9-AE8CB409346E}" destId="{CAF5C1E3-62B4-4FAE-B3A6-8E38D11FBD6F}" srcOrd="0" destOrd="0" presId="urn:microsoft.com/office/officeart/2011/layout/CircleProcess"/>
    <dgm:cxn modelId="{0A725207-0872-46AD-965A-F97A62CAC6F8}" type="presOf" srcId="{3B0EF93A-AAF8-4BF9-9752-F31B3465C227}" destId="{1BFB5E12-2365-42DA-A579-4FE598A71824}" srcOrd="1" destOrd="0" presId="urn:microsoft.com/office/officeart/2011/layout/CircleProcess"/>
    <dgm:cxn modelId="{B46C4A60-AB3A-4FED-9C65-02AAC1E3407E}" type="presOf" srcId="{02102E96-1184-4077-9290-238F7FAAF942}" destId="{3034192E-2DB8-4920-BD08-56E6E1A32271}" srcOrd="0" destOrd="0" presId="urn:microsoft.com/office/officeart/2011/layout/CircleProcess"/>
    <dgm:cxn modelId="{460E92C3-E668-4DF1-B747-84B30B0DAECA}" type="presOf" srcId="{3B0EF93A-AAF8-4BF9-9752-F31B3465C227}" destId="{8F1784AF-C374-4940-8BA3-DBAD29A6A5F9}" srcOrd="0" destOrd="0" presId="urn:microsoft.com/office/officeart/2011/layout/CircleProcess"/>
    <dgm:cxn modelId="{97E46AC5-3C78-4006-AB9C-679599A01B22}" srcId="{9BED2D3D-B2E5-431B-90D8-B3BA5525FD31}" destId="{C994D898-FA86-45BD-9FA9-AE8CB409346E}" srcOrd="2" destOrd="0" parTransId="{09CFFFD1-AA2A-45CD-9E12-1A838D35DE8C}" sibTransId="{89F2EAD1-A7F3-4F25-8CD9-E3CDAE84B870}"/>
    <dgm:cxn modelId="{071E290A-2491-4973-827C-4456AFF06DCA}" srcId="{9BED2D3D-B2E5-431B-90D8-B3BA5525FD31}" destId="{36B01D37-013D-4AD9-9FAA-BDB36F770B33}" srcOrd="3" destOrd="0" parTransId="{3AAA45B2-1945-4B41-BAAA-4037178CD27E}" sibTransId="{650F6CB5-B6A0-4D3E-8A61-0957E50DB546}"/>
    <dgm:cxn modelId="{0133562C-78FB-4A9F-9C56-AA0DA3CEDB6B}" type="presParOf" srcId="{3452DA59-8AC6-4929-A8E0-F5C522132C5C}" destId="{C76D9BFA-E5E5-40A6-A32C-28140462599F}" srcOrd="0" destOrd="0" presId="urn:microsoft.com/office/officeart/2011/layout/CircleProcess"/>
    <dgm:cxn modelId="{0F9419E0-854E-4D9E-9CC9-CD33EFD1C1A4}" type="presParOf" srcId="{C76D9BFA-E5E5-40A6-A32C-28140462599F}" destId="{16539EB1-03FE-41A9-9391-09C4B4CA68F0}" srcOrd="0" destOrd="0" presId="urn:microsoft.com/office/officeart/2011/layout/CircleProcess"/>
    <dgm:cxn modelId="{B9711342-FA73-4D8B-A1EC-85ADFB3B87B4}" type="presParOf" srcId="{3452DA59-8AC6-4929-A8E0-F5C522132C5C}" destId="{51454761-62CC-45E1-BE9D-A968B41A63B3}" srcOrd="1" destOrd="0" presId="urn:microsoft.com/office/officeart/2011/layout/CircleProcess"/>
    <dgm:cxn modelId="{861BC0B7-FF53-4DA3-9719-F7C8A5A9F8CB}" type="presParOf" srcId="{51454761-62CC-45E1-BE9D-A968B41A63B3}" destId="{DF4CBCEE-F0CB-4B4F-8212-3BCD9CE3F058}" srcOrd="0" destOrd="0" presId="urn:microsoft.com/office/officeart/2011/layout/CircleProcess"/>
    <dgm:cxn modelId="{87DB6EAA-F83D-4E45-BABA-19F976E0F56E}" type="presParOf" srcId="{3452DA59-8AC6-4929-A8E0-F5C522132C5C}" destId="{66086B3A-3682-41A0-8B82-487846DB318D}" srcOrd="2" destOrd="0" presId="urn:microsoft.com/office/officeart/2011/layout/CircleProcess"/>
    <dgm:cxn modelId="{3AC5CB10-1D58-4347-8B23-67E74CCD3171}" type="presParOf" srcId="{3452DA59-8AC6-4929-A8E0-F5C522132C5C}" destId="{DAA2B46E-FFFB-4CBF-8722-01B94A5C76A6}" srcOrd="3" destOrd="0" presId="urn:microsoft.com/office/officeart/2011/layout/CircleProcess"/>
    <dgm:cxn modelId="{A39D5085-C2A1-4A7D-8417-4B219FD3AE68}" type="presParOf" srcId="{DAA2B46E-FFFB-4CBF-8722-01B94A5C76A6}" destId="{ABAA2F97-1CBC-4E0E-8A31-09C16DFF3831}" srcOrd="0" destOrd="0" presId="urn:microsoft.com/office/officeart/2011/layout/CircleProcess"/>
    <dgm:cxn modelId="{C40157A3-AA62-4130-82BE-D99497CF650A}" type="presParOf" srcId="{3452DA59-8AC6-4929-A8E0-F5C522132C5C}" destId="{31E14A4D-A0D1-4521-A99C-A96EFE48B7AC}" srcOrd="4" destOrd="0" presId="urn:microsoft.com/office/officeart/2011/layout/CircleProcess"/>
    <dgm:cxn modelId="{19CBD145-4066-47B6-9C7A-D219123962B8}" type="presParOf" srcId="{31E14A4D-A0D1-4521-A99C-A96EFE48B7AC}" destId="{FE742603-9D4F-4C75-8133-5A0594D0D707}" srcOrd="0" destOrd="0" presId="urn:microsoft.com/office/officeart/2011/layout/CircleProcess"/>
    <dgm:cxn modelId="{50F14362-97D5-4CA1-B6E9-2A6BFB4895B2}" type="presParOf" srcId="{3452DA59-8AC6-4929-A8E0-F5C522132C5C}" destId="{68762B90-4D24-469B-AFE8-223CD03B3CCF}" srcOrd="5" destOrd="0" presId="urn:microsoft.com/office/officeart/2011/layout/CircleProcess"/>
    <dgm:cxn modelId="{C54BB847-97B0-45C7-999A-AB4070570681}" type="presParOf" srcId="{3452DA59-8AC6-4929-A8E0-F5C522132C5C}" destId="{036ED628-1607-45FB-B964-69820AAA0B3A}" srcOrd="6" destOrd="0" presId="urn:microsoft.com/office/officeart/2011/layout/CircleProcess"/>
    <dgm:cxn modelId="{4C962743-655E-40B3-AC49-8EB59FBAAB92}" type="presParOf" srcId="{036ED628-1607-45FB-B964-69820AAA0B3A}" destId="{3D133C61-1F19-4FFF-A38E-5CC2976E92D4}" srcOrd="0" destOrd="0" presId="urn:microsoft.com/office/officeart/2011/layout/CircleProcess"/>
    <dgm:cxn modelId="{81A10281-F9D6-4CB0-93C7-425E5E3CDB23}" type="presParOf" srcId="{3452DA59-8AC6-4929-A8E0-F5C522132C5C}" destId="{1E109C7A-3CA0-4C73-A852-B6CBEE89B71D}" srcOrd="7" destOrd="0" presId="urn:microsoft.com/office/officeart/2011/layout/CircleProcess"/>
    <dgm:cxn modelId="{B69BB6B8-7979-4CE2-AB53-CDD22F1033D4}" type="presParOf" srcId="{1E109C7A-3CA0-4C73-A852-B6CBEE89B71D}" destId="{CAF5C1E3-62B4-4FAE-B3A6-8E38D11FBD6F}" srcOrd="0" destOrd="0" presId="urn:microsoft.com/office/officeart/2011/layout/CircleProcess"/>
    <dgm:cxn modelId="{1E78A188-A818-4245-A9AC-73AB20D94D8A}" type="presParOf" srcId="{3452DA59-8AC6-4929-A8E0-F5C522132C5C}" destId="{F137A163-F22F-4EDF-B9E2-19203FBAA3FC}" srcOrd="8" destOrd="0" presId="urn:microsoft.com/office/officeart/2011/layout/CircleProcess"/>
    <dgm:cxn modelId="{0A265BEB-88F1-408B-A3F0-584F26498B04}" type="presParOf" srcId="{3452DA59-8AC6-4929-A8E0-F5C522132C5C}" destId="{61545106-0757-41D7-9CEF-ABE0F7ABAA4B}" srcOrd="9" destOrd="0" presId="urn:microsoft.com/office/officeart/2011/layout/CircleProcess"/>
    <dgm:cxn modelId="{93F193F5-4353-4C52-8D10-8E4AD54BDE7A}" type="presParOf" srcId="{61545106-0757-41D7-9CEF-ABE0F7ABAA4B}" destId="{1F69948D-672F-436B-9A98-A6E2998B4198}" srcOrd="0" destOrd="0" presId="urn:microsoft.com/office/officeart/2011/layout/CircleProcess"/>
    <dgm:cxn modelId="{81694638-51B3-451F-918D-EE160F444FB9}" type="presParOf" srcId="{3452DA59-8AC6-4929-A8E0-F5C522132C5C}" destId="{B6220D15-39BB-4C8A-8820-153CCDC5E2F0}" srcOrd="10" destOrd="0" presId="urn:microsoft.com/office/officeart/2011/layout/CircleProcess"/>
    <dgm:cxn modelId="{31F96D0C-BC0C-406E-ADC0-5CA2ADFD55EF}" type="presParOf" srcId="{B6220D15-39BB-4C8A-8820-153CCDC5E2F0}" destId="{8F1784AF-C374-4940-8BA3-DBAD29A6A5F9}" srcOrd="0" destOrd="0" presId="urn:microsoft.com/office/officeart/2011/layout/CircleProcess"/>
    <dgm:cxn modelId="{EDBB8C70-65D7-44AE-A634-5A835BDFD52E}" type="presParOf" srcId="{3452DA59-8AC6-4929-A8E0-F5C522132C5C}" destId="{1BFB5E12-2365-42DA-A579-4FE598A71824}" srcOrd="11" destOrd="0" presId="urn:microsoft.com/office/officeart/2011/layout/CircleProcess"/>
    <dgm:cxn modelId="{6BC7AFD6-5F02-4792-B25A-6083FD92A2DF}" type="presParOf" srcId="{3452DA59-8AC6-4929-A8E0-F5C522132C5C}" destId="{3C996165-AFBA-486F-B497-46E03EE03F7A}" srcOrd="12" destOrd="0" presId="urn:microsoft.com/office/officeart/2011/layout/CircleProcess"/>
    <dgm:cxn modelId="{A9599858-BE73-4D34-95A7-8A745197B169}" type="presParOf" srcId="{3C996165-AFBA-486F-B497-46E03EE03F7A}" destId="{4ED138B9-C1D7-4E3A-8578-8881833062AA}" srcOrd="0" destOrd="0" presId="urn:microsoft.com/office/officeart/2011/layout/CircleProcess"/>
    <dgm:cxn modelId="{B23555A2-36AD-4250-8FC0-C8EF79D8DA00}" type="presParOf" srcId="{3452DA59-8AC6-4929-A8E0-F5C522132C5C}" destId="{B95E5983-2FB6-4E12-8F0F-D51FA32B09A2}" srcOrd="13" destOrd="0" presId="urn:microsoft.com/office/officeart/2011/layout/CircleProcess"/>
    <dgm:cxn modelId="{74E4FC3F-E8A8-4218-BC75-5DC836879CED}" type="presParOf" srcId="{B95E5983-2FB6-4E12-8F0F-D51FA32B09A2}" destId="{3034192E-2DB8-4920-BD08-56E6E1A32271}" srcOrd="0" destOrd="0" presId="urn:microsoft.com/office/officeart/2011/layout/CircleProcess"/>
    <dgm:cxn modelId="{558E7E57-F0D0-4AE7-847B-B64630DCBF8A}" type="presParOf" srcId="{3452DA59-8AC6-4929-A8E0-F5C522132C5C}" destId="{29D374C4-850F-42C2-BE1D-F7AB53240483}"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39EB1-03FE-41A9-9391-09C4B4CA68F0}">
      <dsp:nvSpPr>
        <dsp:cNvPr id="0" name=""/>
        <dsp:cNvSpPr/>
      </dsp:nvSpPr>
      <dsp:spPr>
        <a:xfrm>
          <a:off x="6900238" y="559716"/>
          <a:ext cx="1482707" cy="14829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CBCEE-F0CB-4B4F-8212-3BCD9CE3F058}">
      <dsp:nvSpPr>
        <dsp:cNvPr id="0" name=""/>
        <dsp:cNvSpPr/>
      </dsp:nvSpPr>
      <dsp:spPr>
        <a:xfrm>
          <a:off x="6949162" y="609157"/>
          <a:ext cx="1384071" cy="138406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JUN 2021</a:t>
          </a:r>
          <a:endParaRPr lang="en-US" sz="2200" kern="1200" dirty="0"/>
        </a:p>
      </dsp:txBody>
      <dsp:txXfrm>
        <a:off x="7147225" y="806918"/>
        <a:ext cx="988734" cy="988546"/>
      </dsp:txXfrm>
    </dsp:sp>
    <dsp:sp modelId="{ABAA2F97-1CBC-4E0E-8A31-09C16DFF3831}">
      <dsp:nvSpPr>
        <dsp:cNvPr id="0" name=""/>
        <dsp:cNvSpPr/>
      </dsp:nvSpPr>
      <dsp:spPr>
        <a:xfrm rot="2700000">
          <a:off x="5367114" y="559793"/>
          <a:ext cx="1482536" cy="148253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42603-9D4F-4C75-8133-5A0594D0D707}">
      <dsp:nvSpPr>
        <dsp:cNvPr id="0" name=""/>
        <dsp:cNvSpPr/>
      </dsp:nvSpPr>
      <dsp:spPr>
        <a:xfrm>
          <a:off x="5417531" y="609157"/>
          <a:ext cx="1384071" cy="138406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FEB-MAY 2021</a:t>
          </a:r>
          <a:endParaRPr lang="en-US" sz="2200" kern="1200" dirty="0"/>
        </a:p>
      </dsp:txBody>
      <dsp:txXfrm>
        <a:off x="5614804" y="806918"/>
        <a:ext cx="988734" cy="988546"/>
      </dsp:txXfrm>
    </dsp:sp>
    <dsp:sp modelId="{3D133C61-1F19-4FFF-A38E-5CC2976E92D4}">
      <dsp:nvSpPr>
        <dsp:cNvPr id="0" name=""/>
        <dsp:cNvSpPr/>
      </dsp:nvSpPr>
      <dsp:spPr>
        <a:xfrm rot="2700000">
          <a:off x="3835483" y="559793"/>
          <a:ext cx="1482536" cy="148253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5C1E3-62B4-4FAE-B3A6-8E38D11FBD6F}">
      <dsp:nvSpPr>
        <dsp:cNvPr id="0" name=""/>
        <dsp:cNvSpPr/>
      </dsp:nvSpPr>
      <dsp:spPr>
        <a:xfrm>
          <a:off x="3885110" y="609157"/>
          <a:ext cx="1384071" cy="138406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OCT-JAN 2021</a:t>
          </a:r>
          <a:endParaRPr lang="en-US" sz="2200" kern="1200" dirty="0"/>
        </a:p>
      </dsp:txBody>
      <dsp:txXfrm>
        <a:off x="4082383" y="806918"/>
        <a:ext cx="988734" cy="988546"/>
      </dsp:txXfrm>
    </dsp:sp>
    <dsp:sp modelId="{1F69948D-672F-436B-9A98-A6E2998B4198}">
      <dsp:nvSpPr>
        <dsp:cNvPr id="0" name=""/>
        <dsp:cNvSpPr/>
      </dsp:nvSpPr>
      <dsp:spPr>
        <a:xfrm rot="2700000">
          <a:off x="2303062" y="559793"/>
          <a:ext cx="1482536" cy="148253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1784AF-C374-4940-8BA3-DBAD29A6A5F9}">
      <dsp:nvSpPr>
        <dsp:cNvPr id="0" name=""/>
        <dsp:cNvSpPr/>
      </dsp:nvSpPr>
      <dsp:spPr>
        <a:xfrm>
          <a:off x="2352689" y="609157"/>
          <a:ext cx="1384071" cy="138406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JUL-SEP 2020</a:t>
          </a:r>
          <a:endParaRPr lang="en-US" sz="2200" kern="1200" dirty="0"/>
        </a:p>
      </dsp:txBody>
      <dsp:txXfrm>
        <a:off x="2550752" y="806918"/>
        <a:ext cx="988734" cy="988546"/>
      </dsp:txXfrm>
    </dsp:sp>
    <dsp:sp modelId="{4ED138B9-C1D7-4E3A-8578-8881833062AA}">
      <dsp:nvSpPr>
        <dsp:cNvPr id="0" name=""/>
        <dsp:cNvSpPr/>
      </dsp:nvSpPr>
      <dsp:spPr>
        <a:xfrm rot="2700000">
          <a:off x="770641" y="559793"/>
          <a:ext cx="1482536" cy="148253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4192E-2DB8-4920-BD08-56E6E1A32271}">
      <dsp:nvSpPr>
        <dsp:cNvPr id="0" name=""/>
        <dsp:cNvSpPr/>
      </dsp:nvSpPr>
      <dsp:spPr>
        <a:xfrm>
          <a:off x="820268" y="609157"/>
          <a:ext cx="1384071" cy="138406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Spring 2020</a:t>
          </a:r>
          <a:endParaRPr lang="en-US" sz="2200" kern="1200" dirty="0"/>
        </a:p>
      </dsp:txBody>
      <dsp:txXfrm>
        <a:off x="1018331" y="806918"/>
        <a:ext cx="988734" cy="98854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0.14388</cdr:x>
      <cdr:y>0.00367</cdr:y>
    </cdr:from>
    <cdr:to>
      <cdr:x>0.41267</cdr:x>
      <cdr:y>0.09298</cdr:y>
    </cdr:to>
    <cdr:sp macro="" textlink="">
      <cdr:nvSpPr>
        <cdr:cNvPr id="2" name="TextBox 4"/>
        <cdr:cNvSpPr txBox="1"/>
      </cdr:nvSpPr>
      <cdr:spPr>
        <a:xfrm xmlns:a="http://schemas.openxmlformats.org/drawingml/2006/main">
          <a:off x="1300245" y="18954"/>
          <a:ext cx="2429164" cy="46166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smtClean="0">
              <a:solidFill>
                <a:srgbClr val="FF0000"/>
              </a:solidFill>
            </a:rPr>
            <a:t>- - - - </a:t>
          </a:r>
          <a:r>
            <a:rPr lang="en-US" dirty="0" smtClean="0"/>
            <a:t>Prior Goal (90%)</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0.06578</cdr:x>
      <cdr:y>0.3391</cdr:y>
    </cdr:from>
    <cdr:to>
      <cdr:x>0.99012</cdr:x>
      <cdr:y>0.34104</cdr:y>
    </cdr:to>
    <cdr:cxnSp macro="">
      <cdr:nvCxnSpPr>
        <cdr:cNvPr id="2" name="Straight Connector 1"/>
        <cdr:cNvCxnSpPr/>
      </cdr:nvCxnSpPr>
      <cdr:spPr>
        <a:xfrm xmlns:a="http://schemas.openxmlformats.org/drawingml/2006/main" flipV="1">
          <a:off x="594514" y="1778012"/>
          <a:ext cx="8353442" cy="10160"/>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0.18626</cdr:x>
      <cdr:y>0.0559</cdr:y>
    </cdr:from>
    <cdr:to>
      <cdr:x>0.45505</cdr:x>
      <cdr:y>0.14395</cdr:y>
    </cdr:to>
    <cdr:sp macro="" textlink="">
      <cdr:nvSpPr>
        <cdr:cNvPr id="2" name="TextBox 4"/>
        <cdr:cNvSpPr txBox="1"/>
      </cdr:nvSpPr>
      <cdr:spPr>
        <a:xfrm xmlns:a="http://schemas.openxmlformats.org/drawingml/2006/main">
          <a:off x="1683274" y="293089"/>
          <a:ext cx="2429164" cy="46166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smtClean="0">
              <a:solidFill>
                <a:srgbClr val="FF0000"/>
              </a:solidFill>
            </a:rPr>
            <a:t>- - - - </a:t>
          </a:r>
          <a:r>
            <a:rPr lang="en-US" sz="1800" dirty="0" smtClean="0"/>
            <a:t>Prior Goal (13%)</a:t>
          </a:r>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0.61067</cdr:x>
      <cdr:y>0.03979</cdr:y>
    </cdr:from>
    <cdr:to>
      <cdr:x>0.89528</cdr:x>
      <cdr:y>0.1291</cdr:y>
    </cdr:to>
    <cdr:sp macro="" textlink="">
      <cdr:nvSpPr>
        <cdr:cNvPr id="2" name="TextBox 4"/>
        <cdr:cNvSpPr txBox="1"/>
      </cdr:nvSpPr>
      <cdr:spPr>
        <a:xfrm xmlns:a="http://schemas.openxmlformats.org/drawingml/2006/main">
          <a:off x="5518781" y="205666"/>
          <a:ext cx="2572112" cy="46166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smtClean="0">
              <a:solidFill>
                <a:srgbClr val="FF0000"/>
              </a:solidFill>
            </a:rPr>
            <a:t>- - - - </a:t>
          </a:r>
          <a:r>
            <a:rPr lang="en-US" sz="1800" dirty="0" smtClean="0"/>
            <a:t>Prior Goal (&lt;10%)</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3BE65135-34A6-4D9F-A571-02CFF4A310D9}" type="datetimeFigureOut">
              <a:rPr lang="en-US" smtClean="0"/>
              <a:t>3/10/2021</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7864021-619F-43D8-950E-8CCB5D97819E}" type="slidenum">
              <a:rPr lang="en-US" smtClean="0"/>
              <a:t>‹#›</a:t>
            </a:fld>
            <a:endParaRPr lang="en-US" dirty="0"/>
          </a:p>
        </p:txBody>
      </p:sp>
    </p:spTree>
    <p:extLst>
      <p:ext uri="{BB962C8B-B14F-4D97-AF65-F5344CB8AC3E}">
        <p14:creationId xmlns:p14="http://schemas.microsoft.com/office/powerpoint/2010/main" val="1584344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52A5843-10DB-A945-8BDB-7DD68ED8588F}" type="datetimeFigureOut">
              <a:rPr lang="en-US" smtClean="0"/>
              <a:t>3/10/2021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A8F1AD2-2073-6E4E-A290-82B7A685F4ED}" type="slidenum">
              <a:rPr lang="en-US" smtClean="0"/>
              <a:t>‹#›</a:t>
            </a:fld>
            <a:endParaRPr lang="en-US" dirty="0"/>
          </a:p>
        </p:txBody>
      </p:sp>
    </p:spTree>
    <p:extLst>
      <p:ext uri="{BB962C8B-B14F-4D97-AF65-F5344CB8AC3E}">
        <p14:creationId xmlns:p14="http://schemas.microsoft.com/office/powerpoint/2010/main" val="309625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F1AD2-2073-6E4E-A290-82B7A685F4ED}" type="slidenum">
              <a:rPr lang="en-US" smtClean="0"/>
              <a:t>1</a:t>
            </a:fld>
            <a:endParaRPr lang="en-US" dirty="0"/>
          </a:p>
        </p:txBody>
      </p:sp>
    </p:spTree>
    <p:extLst>
      <p:ext uri="{BB962C8B-B14F-4D97-AF65-F5344CB8AC3E}">
        <p14:creationId xmlns:p14="http://schemas.microsoft.com/office/powerpoint/2010/main" val="230015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42366618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101</a:t>
            </a:fld>
            <a:endParaRPr dirty="0"/>
          </a:p>
        </p:txBody>
      </p:sp>
    </p:spTree>
    <p:extLst>
      <p:ext uri="{BB962C8B-B14F-4D97-AF65-F5344CB8AC3E}">
        <p14:creationId xmlns:p14="http://schemas.microsoft.com/office/powerpoint/2010/main" val="33546973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dirty="0"/>
          </a:p>
        </p:txBody>
      </p:sp>
    </p:spTree>
    <p:extLst>
      <p:ext uri="{BB962C8B-B14F-4D97-AF65-F5344CB8AC3E}">
        <p14:creationId xmlns:p14="http://schemas.microsoft.com/office/powerpoint/2010/main" val="228935235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103</a:t>
            </a:fld>
            <a:endParaRPr dirty="0"/>
          </a:p>
        </p:txBody>
      </p:sp>
    </p:spTree>
    <p:extLst>
      <p:ext uri="{BB962C8B-B14F-4D97-AF65-F5344CB8AC3E}">
        <p14:creationId xmlns:p14="http://schemas.microsoft.com/office/powerpoint/2010/main" val="5743147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104</a:t>
            </a:fld>
            <a:endParaRPr dirty="0"/>
          </a:p>
        </p:txBody>
      </p:sp>
    </p:spTree>
    <p:extLst>
      <p:ext uri="{BB962C8B-B14F-4D97-AF65-F5344CB8AC3E}">
        <p14:creationId xmlns:p14="http://schemas.microsoft.com/office/powerpoint/2010/main" val="31241762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dirty="0"/>
          </a:p>
        </p:txBody>
      </p:sp>
    </p:spTree>
    <p:extLst>
      <p:ext uri="{BB962C8B-B14F-4D97-AF65-F5344CB8AC3E}">
        <p14:creationId xmlns:p14="http://schemas.microsoft.com/office/powerpoint/2010/main" val="11569073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dirty="0"/>
          </a:p>
        </p:txBody>
      </p:sp>
    </p:spTree>
    <p:extLst>
      <p:ext uri="{BB962C8B-B14F-4D97-AF65-F5344CB8AC3E}">
        <p14:creationId xmlns:p14="http://schemas.microsoft.com/office/powerpoint/2010/main" val="25837707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107</a:t>
            </a:fld>
            <a:endParaRPr dirty="0"/>
          </a:p>
        </p:txBody>
      </p:sp>
    </p:spTree>
    <p:extLst>
      <p:ext uri="{BB962C8B-B14F-4D97-AF65-F5344CB8AC3E}">
        <p14:creationId xmlns:p14="http://schemas.microsoft.com/office/powerpoint/2010/main" val="24524448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dirty="0"/>
          </a:p>
        </p:txBody>
      </p:sp>
    </p:spTree>
    <p:extLst>
      <p:ext uri="{BB962C8B-B14F-4D97-AF65-F5344CB8AC3E}">
        <p14:creationId xmlns:p14="http://schemas.microsoft.com/office/powerpoint/2010/main" val="3384820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109</a:t>
            </a:fld>
            <a:endParaRPr dirty="0"/>
          </a:p>
        </p:txBody>
      </p:sp>
    </p:spTree>
    <p:extLst>
      <p:ext uri="{BB962C8B-B14F-4D97-AF65-F5344CB8AC3E}">
        <p14:creationId xmlns:p14="http://schemas.microsoft.com/office/powerpoint/2010/main" val="39952662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110</a:t>
            </a:fld>
            <a:endParaRPr dirty="0"/>
          </a:p>
        </p:txBody>
      </p:sp>
    </p:spTree>
    <p:extLst>
      <p:ext uri="{BB962C8B-B14F-4D97-AF65-F5344CB8AC3E}">
        <p14:creationId xmlns:p14="http://schemas.microsoft.com/office/powerpoint/2010/main" val="125331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374800133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111</a:t>
            </a:fld>
            <a:endParaRPr dirty="0"/>
          </a:p>
        </p:txBody>
      </p:sp>
    </p:spTree>
    <p:extLst>
      <p:ext uri="{BB962C8B-B14F-4D97-AF65-F5344CB8AC3E}">
        <p14:creationId xmlns:p14="http://schemas.microsoft.com/office/powerpoint/2010/main" val="344415385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112</a:t>
            </a:fld>
            <a:endParaRPr dirty="0"/>
          </a:p>
        </p:txBody>
      </p:sp>
    </p:spTree>
    <p:extLst>
      <p:ext uri="{BB962C8B-B14F-4D97-AF65-F5344CB8AC3E}">
        <p14:creationId xmlns:p14="http://schemas.microsoft.com/office/powerpoint/2010/main" val="32367854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113</a:t>
            </a:fld>
            <a:endParaRPr dirty="0"/>
          </a:p>
        </p:txBody>
      </p:sp>
    </p:spTree>
    <p:extLst>
      <p:ext uri="{BB962C8B-B14F-4D97-AF65-F5344CB8AC3E}">
        <p14:creationId xmlns:p14="http://schemas.microsoft.com/office/powerpoint/2010/main" val="98012406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114</a:t>
            </a:fld>
            <a:endParaRPr dirty="0"/>
          </a:p>
        </p:txBody>
      </p:sp>
    </p:spTree>
    <p:extLst>
      <p:ext uri="{BB962C8B-B14F-4D97-AF65-F5344CB8AC3E}">
        <p14:creationId xmlns:p14="http://schemas.microsoft.com/office/powerpoint/2010/main" val="40382091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115</a:t>
            </a:fld>
            <a:endParaRPr dirty="0"/>
          </a:p>
        </p:txBody>
      </p:sp>
    </p:spTree>
    <p:extLst>
      <p:ext uri="{BB962C8B-B14F-4D97-AF65-F5344CB8AC3E}">
        <p14:creationId xmlns:p14="http://schemas.microsoft.com/office/powerpoint/2010/main" val="20762723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116</a:t>
            </a:fld>
            <a:endParaRPr dirty="0"/>
          </a:p>
        </p:txBody>
      </p:sp>
    </p:spTree>
    <p:extLst>
      <p:ext uri="{BB962C8B-B14F-4D97-AF65-F5344CB8AC3E}">
        <p14:creationId xmlns:p14="http://schemas.microsoft.com/office/powerpoint/2010/main" val="172553302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117</a:t>
            </a:fld>
            <a:endParaRPr dirty="0"/>
          </a:p>
        </p:txBody>
      </p:sp>
    </p:spTree>
    <p:extLst>
      <p:ext uri="{BB962C8B-B14F-4D97-AF65-F5344CB8AC3E}">
        <p14:creationId xmlns:p14="http://schemas.microsoft.com/office/powerpoint/2010/main" val="236598311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118</a:t>
            </a:fld>
            <a:endParaRPr dirty="0"/>
          </a:p>
        </p:txBody>
      </p:sp>
    </p:spTree>
    <p:extLst>
      <p:ext uri="{BB962C8B-B14F-4D97-AF65-F5344CB8AC3E}">
        <p14:creationId xmlns:p14="http://schemas.microsoft.com/office/powerpoint/2010/main" val="1456232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119</a:t>
            </a:fld>
            <a:endParaRPr dirty="0"/>
          </a:p>
        </p:txBody>
      </p:sp>
    </p:spTree>
    <p:extLst>
      <p:ext uri="{BB962C8B-B14F-4D97-AF65-F5344CB8AC3E}">
        <p14:creationId xmlns:p14="http://schemas.microsoft.com/office/powerpoint/2010/main" val="154213267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120</a:t>
            </a:fld>
            <a:endParaRPr dirty="0"/>
          </a:p>
        </p:txBody>
      </p:sp>
    </p:spTree>
    <p:extLst>
      <p:ext uri="{BB962C8B-B14F-4D97-AF65-F5344CB8AC3E}">
        <p14:creationId xmlns:p14="http://schemas.microsoft.com/office/powerpoint/2010/main" val="238778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extLst>
      <p:ext uri="{BB962C8B-B14F-4D97-AF65-F5344CB8AC3E}">
        <p14:creationId xmlns:p14="http://schemas.microsoft.com/office/powerpoint/2010/main" val="411817416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121</a:t>
            </a:fld>
            <a:endParaRPr dirty="0"/>
          </a:p>
        </p:txBody>
      </p:sp>
    </p:spTree>
    <p:extLst>
      <p:ext uri="{BB962C8B-B14F-4D97-AF65-F5344CB8AC3E}">
        <p14:creationId xmlns:p14="http://schemas.microsoft.com/office/powerpoint/2010/main" val="267350163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122</a:t>
            </a:fld>
            <a:endParaRPr dirty="0"/>
          </a:p>
        </p:txBody>
      </p:sp>
    </p:spTree>
    <p:extLst>
      <p:ext uri="{BB962C8B-B14F-4D97-AF65-F5344CB8AC3E}">
        <p14:creationId xmlns:p14="http://schemas.microsoft.com/office/powerpoint/2010/main" val="169704348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123</a:t>
            </a:fld>
            <a:endParaRPr dirty="0"/>
          </a:p>
        </p:txBody>
      </p:sp>
    </p:spTree>
    <p:extLst>
      <p:ext uri="{BB962C8B-B14F-4D97-AF65-F5344CB8AC3E}">
        <p14:creationId xmlns:p14="http://schemas.microsoft.com/office/powerpoint/2010/main" val="164776894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124</a:t>
            </a:fld>
            <a:endParaRPr dirty="0"/>
          </a:p>
        </p:txBody>
      </p:sp>
    </p:spTree>
    <p:extLst>
      <p:ext uri="{BB962C8B-B14F-4D97-AF65-F5344CB8AC3E}">
        <p14:creationId xmlns:p14="http://schemas.microsoft.com/office/powerpoint/2010/main" val="340066117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125</a:t>
            </a:fld>
            <a:endParaRPr dirty="0"/>
          </a:p>
        </p:txBody>
      </p:sp>
    </p:spTree>
    <p:extLst>
      <p:ext uri="{BB962C8B-B14F-4D97-AF65-F5344CB8AC3E}">
        <p14:creationId xmlns:p14="http://schemas.microsoft.com/office/powerpoint/2010/main" val="245868484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126</a:t>
            </a:fld>
            <a:endParaRPr dirty="0"/>
          </a:p>
        </p:txBody>
      </p:sp>
    </p:spTree>
    <p:extLst>
      <p:ext uri="{BB962C8B-B14F-4D97-AF65-F5344CB8AC3E}">
        <p14:creationId xmlns:p14="http://schemas.microsoft.com/office/powerpoint/2010/main" val="319415395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127</a:t>
            </a:fld>
            <a:endParaRPr dirty="0"/>
          </a:p>
        </p:txBody>
      </p:sp>
    </p:spTree>
    <p:extLst>
      <p:ext uri="{BB962C8B-B14F-4D97-AF65-F5344CB8AC3E}">
        <p14:creationId xmlns:p14="http://schemas.microsoft.com/office/powerpoint/2010/main" val="78378035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128</a:t>
            </a:fld>
            <a:endParaRPr dirty="0"/>
          </a:p>
        </p:txBody>
      </p:sp>
    </p:spTree>
    <p:extLst>
      <p:ext uri="{BB962C8B-B14F-4D97-AF65-F5344CB8AC3E}">
        <p14:creationId xmlns:p14="http://schemas.microsoft.com/office/powerpoint/2010/main" val="90005623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129</a:t>
            </a:fld>
            <a:endParaRPr dirty="0"/>
          </a:p>
        </p:txBody>
      </p:sp>
    </p:spTree>
    <p:extLst>
      <p:ext uri="{BB962C8B-B14F-4D97-AF65-F5344CB8AC3E}">
        <p14:creationId xmlns:p14="http://schemas.microsoft.com/office/powerpoint/2010/main" val="229137691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130</a:t>
            </a:fld>
            <a:endParaRPr dirty="0"/>
          </a:p>
        </p:txBody>
      </p:sp>
    </p:spTree>
    <p:extLst>
      <p:ext uri="{BB962C8B-B14F-4D97-AF65-F5344CB8AC3E}">
        <p14:creationId xmlns:p14="http://schemas.microsoft.com/office/powerpoint/2010/main" val="4055846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extLst>
      <p:ext uri="{BB962C8B-B14F-4D97-AF65-F5344CB8AC3E}">
        <p14:creationId xmlns:p14="http://schemas.microsoft.com/office/powerpoint/2010/main" val="40811548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131</a:t>
            </a:fld>
            <a:endParaRPr dirty="0"/>
          </a:p>
        </p:txBody>
      </p:sp>
    </p:spTree>
    <p:extLst>
      <p:ext uri="{BB962C8B-B14F-4D97-AF65-F5344CB8AC3E}">
        <p14:creationId xmlns:p14="http://schemas.microsoft.com/office/powerpoint/2010/main" val="242431314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132</a:t>
            </a:fld>
            <a:endParaRPr dirty="0"/>
          </a:p>
        </p:txBody>
      </p:sp>
    </p:spTree>
    <p:extLst>
      <p:ext uri="{BB962C8B-B14F-4D97-AF65-F5344CB8AC3E}">
        <p14:creationId xmlns:p14="http://schemas.microsoft.com/office/powerpoint/2010/main" val="137986771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133</a:t>
            </a:fld>
            <a:endParaRPr dirty="0"/>
          </a:p>
        </p:txBody>
      </p:sp>
    </p:spTree>
    <p:extLst>
      <p:ext uri="{BB962C8B-B14F-4D97-AF65-F5344CB8AC3E}">
        <p14:creationId xmlns:p14="http://schemas.microsoft.com/office/powerpoint/2010/main" val="254147739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134</a:t>
            </a:fld>
            <a:endParaRPr dirty="0"/>
          </a:p>
        </p:txBody>
      </p:sp>
    </p:spTree>
    <p:extLst>
      <p:ext uri="{BB962C8B-B14F-4D97-AF65-F5344CB8AC3E}">
        <p14:creationId xmlns:p14="http://schemas.microsoft.com/office/powerpoint/2010/main" val="416261559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135</a:t>
            </a:fld>
            <a:endParaRPr dirty="0"/>
          </a:p>
        </p:txBody>
      </p:sp>
    </p:spTree>
    <p:extLst>
      <p:ext uri="{BB962C8B-B14F-4D97-AF65-F5344CB8AC3E}">
        <p14:creationId xmlns:p14="http://schemas.microsoft.com/office/powerpoint/2010/main" val="310292885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136</a:t>
            </a:fld>
            <a:endParaRPr dirty="0"/>
          </a:p>
        </p:txBody>
      </p:sp>
    </p:spTree>
    <p:extLst>
      <p:ext uri="{BB962C8B-B14F-4D97-AF65-F5344CB8AC3E}">
        <p14:creationId xmlns:p14="http://schemas.microsoft.com/office/powerpoint/2010/main" val="62501362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137</a:t>
            </a:fld>
            <a:endParaRPr dirty="0"/>
          </a:p>
        </p:txBody>
      </p:sp>
    </p:spTree>
    <p:extLst>
      <p:ext uri="{BB962C8B-B14F-4D97-AF65-F5344CB8AC3E}">
        <p14:creationId xmlns:p14="http://schemas.microsoft.com/office/powerpoint/2010/main" val="22873363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138</a:t>
            </a:fld>
            <a:endParaRPr dirty="0"/>
          </a:p>
        </p:txBody>
      </p:sp>
    </p:spTree>
    <p:extLst>
      <p:ext uri="{BB962C8B-B14F-4D97-AF65-F5344CB8AC3E}">
        <p14:creationId xmlns:p14="http://schemas.microsoft.com/office/powerpoint/2010/main" val="157238422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139</a:t>
            </a:fld>
            <a:endParaRPr dirty="0"/>
          </a:p>
        </p:txBody>
      </p:sp>
    </p:spTree>
    <p:extLst>
      <p:ext uri="{BB962C8B-B14F-4D97-AF65-F5344CB8AC3E}">
        <p14:creationId xmlns:p14="http://schemas.microsoft.com/office/powerpoint/2010/main" val="392167220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140</a:t>
            </a:fld>
            <a:endParaRPr dirty="0"/>
          </a:p>
        </p:txBody>
      </p:sp>
    </p:spTree>
    <p:extLst>
      <p:ext uri="{BB962C8B-B14F-4D97-AF65-F5344CB8AC3E}">
        <p14:creationId xmlns:p14="http://schemas.microsoft.com/office/powerpoint/2010/main" val="1563112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extLst>
      <p:ext uri="{BB962C8B-B14F-4D97-AF65-F5344CB8AC3E}">
        <p14:creationId xmlns:p14="http://schemas.microsoft.com/office/powerpoint/2010/main" val="338801166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141</a:t>
            </a:fld>
            <a:endParaRPr dirty="0"/>
          </a:p>
        </p:txBody>
      </p:sp>
    </p:spTree>
    <p:extLst>
      <p:ext uri="{BB962C8B-B14F-4D97-AF65-F5344CB8AC3E}">
        <p14:creationId xmlns:p14="http://schemas.microsoft.com/office/powerpoint/2010/main" val="355335182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142</a:t>
            </a:fld>
            <a:endParaRPr dirty="0"/>
          </a:p>
        </p:txBody>
      </p:sp>
    </p:spTree>
    <p:extLst>
      <p:ext uri="{BB962C8B-B14F-4D97-AF65-F5344CB8AC3E}">
        <p14:creationId xmlns:p14="http://schemas.microsoft.com/office/powerpoint/2010/main" val="243360319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143</a:t>
            </a:fld>
            <a:endParaRPr dirty="0"/>
          </a:p>
        </p:txBody>
      </p:sp>
    </p:spTree>
    <p:extLst>
      <p:ext uri="{BB962C8B-B14F-4D97-AF65-F5344CB8AC3E}">
        <p14:creationId xmlns:p14="http://schemas.microsoft.com/office/powerpoint/2010/main" val="341357898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144</a:t>
            </a:fld>
            <a:endParaRPr dirty="0"/>
          </a:p>
        </p:txBody>
      </p:sp>
    </p:spTree>
    <p:extLst>
      <p:ext uri="{BB962C8B-B14F-4D97-AF65-F5344CB8AC3E}">
        <p14:creationId xmlns:p14="http://schemas.microsoft.com/office/powerpoint/2010/main" val="3214192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3356601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extLst>
      <p:ext uri="{BB962C8B-B14F-4D97-AF65-F5344CB8AC3E}">
        <p14:creationId xmlns:p14="http://schemas.microsoft.com/office/powerpoint/2010/main" val="208012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extLst>
      <p:ext uri="{BB962C8B-B14F-4D97-AF65-F5344CB8AC3E}">
        <p14:creationId xmlns:p14="http://schemas.microsoft.com/office/powerpoint/2010/main" val="1068356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extLst>
      <p:ext uri="{BB962C8B-B14F-4D97-AF65-F5344CB8AC3E}">
        <p14:creationId xmlns:p14="http://schemas.microsoft.com/office/powerpoint/2010/main" val="1651271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extLst>
      <p:ext uri="{BB962C8B-B14F-4D97-AF65-F5344CB8AC3E}">
        <p14:creationId xmlns:p14="http://schemas.microsoft.com/office/powerpoint/2010/main" val="12344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extLst>
      <p:ext uri="{BB962C8B-B14F-4D97-AF65-F5344CB8AC3E}">
        <p14:creationId xmlns:p14="http://schemas.microsoft.com/office/powerpoint/2010/main" val="2575018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extLst>
      <p:ext uri="{BB962C8B-B14F-4D97-AF65-F5344CB8AC3E}">
        <p14:creationId xmlns:p14="http://schemas.microsoft.com/office/powerpoint/2010/main" val="693223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extLst>
      <p:ext uri="{BB962C8B-B14F-4D97-AF65-F5344CB8AC3E}">
        <p14:creationId xmlns:p14="http://schemas.microsoft.com/office/powerpoint/2010/main" val="717598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extLst>
      <p:ext uri="{BB962C8B-B14F-4D97-AF65-F5344CB8AC3E}">
        <p14:creationId xmlns:p14="http://schemas.microsoft.com/office/powerpoint/2010/main" val="2353282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extLst>
      <p:ext uri="{BB962C8B-B14F-4D97-AF65-F5344CB8AC3E}">
        <p14:creationId xmlns:p14="http://schemas.microsoft.com/office/powerpoint/2010/main" val="2750901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extLst>
      <p:ext uri="{BB962C8B-B14F-4D97-AF65-F5344CB8AC3E}">
        <p14:creationId xmlns:p14="http://schemas.microsoft.com/office/powerpoint/2010/main" val="1408565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extLst>
      <p:ext uri="{BB962C8B-B14F-4D97-AF65-F5344CB8AC3E}">
        <p14:creationId xmlns:p14="http://schemas.microsoft.com/office/powerpoint/2010/main" val="2518001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extLst>
      <p:ext uri="{BB962C8B-B14F-4D97-AF65-F5344CB8AC3E}">
        <p14:creationId xmlns:p14="http://schemas.microsoft.com/office/powerpoint/2010/main" val="250995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extLst>
      <p:ext uri="{BB962C8B-B14F-4D97-AF65-F5344CB8AC3E}">
        <p14:creationId xmlns:p14="http://schemas.microsoft.com/office/powerpoint/2010/main" val="1103392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dirty="0"/>
          </a:p>
        </p:txBody>
      </p:sp>
    </p:spTree>
    <p:extLst>
      <p:ext uri="{BB962C8B-B14F-4D97-AF65-F5344CB8AC3E}">
        <p14:creationId xmlns:p14="http://schemas.microsoft.com/office/powerpoint/2010/main" val="2057947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extLst>
      <p:ext uri="{BB962C8B-B14F-4D97-AF65-F5344CB8AC3E}">
        <p14:creationId xmlns:p14="http://schemas.microsoft.com/office/powerpoint/2010/main" val="33622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2015430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extLst>
      <p:ext uri="{BB962C8B-B14F-4D97-AF65-F5344CB8AC3E}">
        <p14:creationId xmlns:p14="http://schemas.microsoft.com/office/powerpoint/2010/main" val="1059202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dirty="0"/>
          </a:p>
        </p:txBody>
      </p:sp>
    </p:spTree>
    <p:extLst>
      <p:ext uri="{BB962C8B-B14F-4D97-AF65-F5344CB8AC3E}">
        <p14:creationId xmlns:p14="http://schemas.microsoft.com/office/powerpoint/2010/main" val="3107539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extLst>
      <p:ext uri="{BB962C8B-B14F-4D97-AF65-F5344CB8AC3E}">
        <p14:creationId xmlns:p14="http://schemas.microsoft.com/office/powerpoint/2010/main" val="2305833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extLst>
      <p:ext uri="{BB962C8B-B14F-4D97-AF65-F5344CB8AC3E}">
        <p14:creationId xmlns:p14="http://schemas.microsoft.com/office/powerpoint/2010/main" val="3882265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extLst>
      <p:ext uri="{BB962C8B-B14F-4D97-AF65-F5344CB8AC3E}">
        <p14:creationId xmlns:p14="http://schemas.microsoft.com/office/powerpoint/2010/main" val="1937070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dirty="0"/>
          </a:p>
        </p:txBody>
      </p:sp>
    </p:spTree>
    <p:extLst>
      <p:ext uri="{BB962C8B-B14F-4D97-AF65-F5344CB8AC3E}">
        <p14:creationId xmlns:p14="http://schemas.microsoft.com/office/powerpoint/2010/main" val="928762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dirty="0"/>
          </a:p>
        </p:txBody>
      </p:sp>
    </p:spTree>
    <p:extLst>
      <p:ext uri="{BB962C8B-B14F-4D97-AF65-F5344CB8AC3E}">
        <p14:creationId xmlns:p14="http://schemas.microsoft.com/office/powerpoint/2010/main" val="1829867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dirty="0"/>
          </a:p>
        </p:txBody>
      </p:sp>
    </p:spTree>
    <p:extLst>
      <p:ext uri="{BB962C8B-B14F-4D97-AF65-F5344CB8AC3E}">
        <p14:creationId xmlns:p14="http://schemas.microsoft.com/office/powerpoint/2010/main" val="682873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dirty="0"/>
          </a:p>
        </p:txBody>
      </p:sp>
    </p:spTree>
    <p:extLst>
      <p:ext uri="{BB962C8B-B14F-4D97-AF65-F5344CB8AC3E}">
        <p14:creationId xmlns:p14="http://schemas.microsoft.com/office/powerpoint/2010/main" val="3487862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dirty="0"/>
          </a:p>
        </p:txBody>
      </p:sp>
    </p:spTree>
    <p:extLst>
      <p:ext uri="{BB962C8B-B14F-4D97-AF65-F5344CB8AC3E}">
        <p14:creationId xmlns:p14="http://schemas.microsoft.com/office/powerpoint/2010/main" val="302011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1446689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dirty="0"/>
          </a:p>
        </p:txBody>
      </p:sp>
    </p:spTree>
    <p:extLst>
      <p:ext uri="{BB962C8B-B14F-4D97-AF65-F5344CB8AC3E}">
        <p14:creationId xmlns:p14="http://schemas.microsoft.com/office/powerpoint/2010/main" val="4100448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dirty="0"/>
          </a:p>
        </p:txBody>
      </p:sp>
    </p:spTree>
    <p:extLst>
      <p:ext uri="{BB962C8B-B14F-4D97-AF65-F5344CB8AC3E}">
        <p14:creationId xmlns:p14="http://schemas.microsoft.com/office/powerpoint/2010/main" val="3794022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dirty="0"/>
          </a:p>
        </p:txBody>
      </p:sp>
    </p:spTree>
    <p:extLst>
      <p:ext uri="{BB962C8B-B14F-4D97-AF65-F5344CB8AC3E}">
        <p14:creationId xmlns:p14="http://schemas.microsoft.com/office/powerpoint/2010/main" val="2175894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dirty="0"/>
          </a:p>
        </p:txBody>
      </p:sp>
    </p:spTree>
    <p:extLst>
      <p:ext uri="{BB962C8B-B14F-4D97-AF65-F5344CB8AC3E}">
        <p14:creationId xmlns:p14="http://schemas.microsoft.com/office/powerpoint/2010/main" val="2095159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dirty="0"/>
          </a:p>
        </p:txBody>
      </p:sp>
    </p:spTree>
    <p:extLst>
      <p:ext uri="{BB962C8B-B14F-4D97-AF65-F5344CB8AC3E}">
        <p14:creationId xmlns:p14="http://schemas.microsoft.com/office/powerpoint/2010/main" val="39880704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dirty="0"/>
          </a:p>
        </p:txBody>
      </p:sp>
    </p:spTree>
    <p:extLst>
      <p:ext uri="{BB962C8B-B14F-4D97-AF65-F5344CB8AC3E}">
        <p14:creationId xmlns:p14="http://schemas.microsoft.com/office/powerpoint/2010/main" val="7925651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dirty="0"/>
          </a:p>
        </p:txBody>
      </p:sp>
    </p:spTree>
    <p:extLst>
      <p:ext uri="{BB962C8B-B14F-4D97-AF65-F5344CB8AC3E}">
        <p14:creationId xmlns:p14="http://schemas.microsoft.com/office/powerpoint/2010/main" val="3783668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dirty="0"/>
          </a:p>
        </p:txBody>
      </p:sp>
    </p:spTree>
    <p:extLst>
      <p:ext uri="{BB962C8B-B14F-4D97-AF65-F5344CB8AC3E}">
        <p14:creationId xmlns:p14="http://schemas.microsoft.com/office/powerpoint/2010/main" val="17848674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dirty="0"/>
          </a:p>
        </p:txBody>
      </p:sp>
    </p:spTree>
    <p:extLst>
      <p:ext uri="{BB962C8B-B14F-4D97-AF65-F5344CB8AC3E}">
        <p14:creationId xmlns:p14="http://schemas.microsoft.com/office/powerpoint/2010/main" val="24318940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dirty="0"/>
          </a:p>
        </p:txBody>
      </p:sp>
    </p:spTree>
    <p:extLst>
      <p:ext uri="{BB962C8B-B14F-4D97-AF65-F5344CB8AC3E}">
        <p14:creationId xmlns:p14="http://schemas.microsoft.com/office/powerpoint/2010/main" val="111268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1214020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dirty="0"/>
          </a:p>
        </p:txBody>
      </p:sp>
    </p:spTree>
    <p:extLst>
      <p:ext uri="{BB962C8B-B14F-4D97-AF65-F5344CB8AC3E}">
        <p14:creationId xmlns:p14="http://schemas.microsoft.com/office/powerpoint/2010/main" val="3721170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400"/>
              <a:buFont typeface="Arial"/>
              <a:buNone/>
            </a:pPr>
            <a:r>
              <a:rPr lang="en-US" sz="1400" b="1" dirty="0"/>
              <a:t>Mary and Chad</a:t>
            </a:r>
            <a:endParaRPr sz="1400" b="1" dirty="0"/>
          </a:p>
          <a:p>
            <a:pPr marL="171450" lvl="0" indent="-82550" algn="l" rtl="0">
              <a:spcBef>
                <a:spcPts val="0"/>
              </a:spcBef>
              <a:spcAft>
                <a:spcPts val="0"/>
              </a:spcAft>
              <a:buClr>
                <a:schemeClr val="dk1"/>
              </a:buClr>
              <a:buSzPts val="1400"/>
              <a:buFont typeface="Arial"/>
              <a:buNone/>
            </a:pPr>
            <a:endParaRPr sz="1400" dirty="0"/>
          </a:p>
          <a:p>
            <a:pPr marL="0" lvl="0" indent="0" algn="l" rtl="0">
              <a:spcBef>
                <a:spcPts val="0"/>
              </a:spcBef>
              <a:spcAft>
                <a:spcPts val="0"/>
              </a:spcAft>
              <a:buClr>
                <a:schemeClr val="dk1"/>
              </a:buClr>
              <a:buSzPts val="1400"/>
              <a:buFont typeface="Arial"/>
              <a:buNone/>
            </a:pPr>
            <a:r>
              <a:rPr lang="en-US" sz="1400" dirty="0"/>
              <a:t>Ongoing monitoring of Graduation and A-G progress</a:t>
            </a:r>
            <a:endParaRPr sz="1400" dirty="0"/>
          </a:p>
          <a:p>
            <a:pPr marL="457200" lvl="0" indent="-317500" algn="l" rtl="0">
              <a:spcBef>
                <a:spcPts val="0"/>
              </a:spcBef>
              <a:spcAft>
                <a:spcPts val="0"/>
              </a:spcAft>
              <a:buSzPts val="1400"/>
              <a:buChar char="●"/>
            </a:pPr>
            <a:r>
              <a:rPr lang="en-US" sz="1400" dirty="0"/>
              <a:t>Align communication between principal, assistant principal and counselor to ensure streamline process in supporting sites in their intervention </a:t>
            </a:r>
            <a:r>
              <a:rPr lang="en-US" sz="1400" dirty="0" smtClean="0"/>
              <a:t>plans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400" dirty="0" smtClean="0">
                <a:solidFill>
                  <a:srgbClr val="FF0000"/>
                </a:solidFill>
              </a:rPr>
              <a:t>Expanded Learning Summer Program (2020)</a:t>
            </a:r>
            <a:endParaRPr sz="1400" dirty="0"/>
          </a:p>
          <a:p>
            <a:pPr marL="171450" lvl="0" indent="-82550" algn="l" rtl="0">
              <a:spcBef>
                <a:spcPts val="0"/>
              </a:spcBef>
              <a:spcAft>
                <a:spcPts val="0"/>
              </a:spcAft>
              <a:buClr>
                <a:schemeClr val="dk1"/>
              </a:buClr>
              <a:buSzPts val="1400"/>
              <a:buFont typeface="Arial"/>
              <a:buNone/>
            </a:pPr>
            <a:r>
              <a:rPr lang="en-US" sz="1400" dirty="0"/>
              <a:t>Greater Efficiency</a:t>
            </a:r>
            <a:endParaRPr sz="1400" dirty="0"/>
          </a:p>
          <a:p>
            <a:pPr marL="457200" lvl="0" indent="-317500" algn="l" rtl="0">
              <a:spcBef>
                <a:spcPts val="0"/>
              </a:spcBef>
              <a:spcAft>
                <a:spcPts val="0"/>
              </a:spcAft>
              <a:buSzPts val="1400"/>
              <a:buChar char="●"/>
            </a:pPr>
            <a:r>
              <a:rPr lang="en-US" sz="1400" dirty="0"/>
              <a:t>attention via weekly monitoring for credit recovery</a:t>
            </a:r>
            <a:endParaRPr sz="1400" dirty="0"/>
          </a:p>
          <a:p>
            <a:pPr marL="457200" lvl="0" indent="-317500" algn="l" rtl="0">
              <a:spcBef>
                <a:spcPts val="0"/>
              </a:spcBef>
              <a:spcAft>
                <a:spcPts val="0"/>
              </a:spcAft>
              <a:buSzPts val="1400"/>
              <a:buChar char="●"/>
            </a:pPr>
            <a:r>
              <a:rPr lang="en-US" sz="1400" dirty="0"/>
              <a:t>We are also currently pre-registering current 9-11 graders to help ensure they are graduation ready</a:t>
            </a:r>
            <a:endParaRPr sz="1400" dirty="0"/>
          </a:p>
          <a:p>
            <a:pPr marL="457200" lvl="0" indent="-317500" algn="l" rtl="0">
              <a:spcBef>
                <a:spcPts val="0"/>
              </a:spcBef>
              <a:spcAft>
                <a:spcPts val="0"/>
              </a:spcAft>
              <a:buSzPts val="1400"/>
              <a:buChar char="●"/>
            </a:pPr>
            <a:r>
              <a:rPr lang="en-US" sz="1400" dirty="0"/>
              <a:t>Ensure accurate data is input into IC and UC Merced tools and proper student exit codes are used</a:t>
            </a:r>
            <a:endParaRPr sz="1400" dirty="0"/>
          </a:p>
          <a:p>
            <a:pPr marL="457200" lvl="0" indent="-317500" algn="l" rtl="0">
              <a:spcBef>
                <a:spcPts val="0"/>
              </a:spcBef>
              <a:spcAft>
                <a:spcPts val="0"/>
              </a:spcAft>
              <a:buSzPts val="1400"/>
              <a:buChar char="●"/>
            </a:pPr>
            <a:r>
              <a:rPr lang="en-US" sz="1400" dirty="0"/>
              <a:t>Ensure course sections are created accurately for A-G and College Career Readiness reporting purposes</a:t>
            </a:r>
            <a:endParaRPr sz="1400" dirty="0"/>
          </a:p>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dirty="0"/>
          </a:p>
        </p:txBody>
      </p:sp>
    </p:spTree>
    <p:extLst>
      <p:ext uri="{BB962C8B-B14F-4D97-AF65-F5344CB8AC3E}">
        <p14:creationId xmlns:p14="http://schemas.microsoft.com/office/powerpoint/2010/main" val="2603002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dirty="0"/>
          </a:p>
        </p:txBody>
      </p:sp>
    </p:spTree>
    <p:extLst>
      <p:ext uri="{BB962C8B-B14F-4D97-AF65-F5344CB8AC3E}">
        <p14:creationId xmlns:p14="http://schemas.microsoft.com/office/powerpoint/2010/main" val="3623818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dirty="0"/>
          </a:p>
        </p:txBody>
      </p:sp>
    </p:spTree>
    <p:extLst>
      <p:ext uri="{BB962C8B-B14F-4D97-AF65-F5344CB8AC3E}">
        <p14:creationId xmlns:p14="http://schemas.microsoft.com/office/powerpoint/2010/main" val="12360575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dirty="0"/>
          </a:p>
        </p:txBody>
      </p:sp>
    </p:spTree>
    <p:extLst>
      <p:ext uri="{BB962C8B-B14F-4D97-AF65-F5344CB8AC3E}">
        <p14:creationId xmlns:p14="http://schemas.microsoft.com/office/powerpoint/2010/main" val="17224389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dirty="0"/>
          </a:p>
        </p:txBody>
      </p:sp>
    </p:spTree>
    <p:extLst>
      <p:ext uri="{BB962C8B-B14F-4D97-AF65-F5344CB8AC3E}">
        <p14:creationId xmlns:p14="http://schemas.microsoft.com/office/powerpoint/2010/main" val="16186668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dirty="0"/>
          </a:p>
        </p:txBody>
      </p:sp>
    </p:spTree>
    <p:extLst>
      <p:ext uri="{BB962C8B-B14F-4D97-AF65-F5344CB8AC3E}">
        <p14:creationId xmlns:p14="http://schemas.microsoft.com/office/powerpoint/2010/main" val="35546748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dirty="0"/>
          </a:p>
        </p:txBody>
      </p:sp>
    </p:spTree>
    <p:extLst>
      <p:ext uri="{BB962C8B-B14F-4D97-AF65-F5344CB8AC3E}">
        <p14:creationId xmlns:p14="http://schemas.microsoft.com/office/powerpoint/2010/main" val="5017696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dirty="0"/>
          </a:p>
        </p:txBody>
      </p:sp>
    </p:spTree>
    <p:extLst>
      <p:ext uri="{BB962C8B-B14F-4D97-AF65-F5344CB8AC3E}">
        <p14:creationId xmlns:p14="http://schemas.microsoft.com/office/powerpoint/2010/main" val="9155230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dirty="0"/>
          </a:p>
        </p:txBody>
      </p:sp>
    </p:spTree>
    <p:extLst>
      <p:ext uri="{BB962C8B-B14F-4D97-AF65-F5344CB8AC3E}">
        <p14:creationId xmlns:p14="http://schemas.microsoft.com/office/powerpoint/2010/main" val="294260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7726933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dirty="0"/>
          </a:p>
        </p:txBody>
      </p:sp>
    </p:spTree>
    <p:extLst>
      <p:ext uri="{BB962C8B-B14F-4D97-AF65-F5344CB8AC3E}">
        <p14:creationId xmlns:p14="http://schemas.microsoft.com/office/powerpoint/2010/main" val="21234174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dirty="0"/>
          </a:p>
        </p:txBody>
      </p:sp>
    </p:spTree>
    <p:extLst>
      <p:ext uri="{BB962C8B-B14F-4D97-AF65-F5344CB8AC3E}">
        <p14:creationId xmlns:p14="http://schemas.microsoft.com/office/powerpoint/2010/main" val="38265967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dirty="0"/>
          </a:p>
        </p:txBody>
      </p:sp>
    </p:spTree>
    <p:extLst>
      <p:ext uri="{BB962C8B-B14F-4D97-AF65-F5344CB8AC3E}">
        <p14:creationId xmlns:p14="http://schemas.microsoft.com/office/powerpoint/2010/main" val="20706299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a61e2c572_1_5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a61e2c572_1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36868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cef7b0f6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cef7b0f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99416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cef7b0f6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cef7b0f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26110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cef7b0f65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bcef7b0f6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2437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cef7b0f65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bcef7b0f6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51362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cef7b0f65_0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cef7b0f6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30625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cef7b0f65_0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cef7b0f6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689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85698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cef7b0f65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bcef7b0f6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05575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cef7b0f65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bcef7b0f6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72209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dirty="0"/>
          </a:p>
        </p:txBody>
      </p:sp>
    </p:spTree>
    <p:extLst>
      <p:ext uri="{BB962C8B-B14F-4D97-AF65-F5344CB8AC3E}">
        <p14:creationId xmlns:p14="http://schemas.microsoft.com/office/powerpoint/2010/main" val="24989238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dirty="0"/>
          </a:p>
        </p:txBody>
      </p:sp>
    </p:spTree>
    <p:extLst>
      <p:ext uri="{BB962C8B-B14F-4D97-AF65-F5344CB8AC3E}">
        <p14:creationId xmlns:p14="http://schemas.microsoft.com/office/powerpoint/2010/main" val="10554152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dirty="0"/>
          </a:p>
        </p:txBody>
      </p:sp>
    </p:spTree>
    <p:extLst>
      <p:ext uri="{BB962C8B-B14F-4D97-AF65-F5344CB8AC3E}">
        <p14:creationId xmlns:p14="http://schemas.microsoft.com/office/powerpoint/2010/main" val="370760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dirty="0"/>
          </a:p>
        </p:txBody>
      </p:sp>
    </p:spTree>
    <p:extLst>
      <p:ext uri="{BB962C8B-B14F-4D97-AF65-F5344CB8AC3E}">
        <p14:creationId xmlns:p14="http://schemas.microsoft.com/office/powerpoint/2010/main" val="37614392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dirty="0"/>
          </a:p>
        </p:txBody>
      </p:sp>
    </p:spTree>
    <p:extLst>
      <p:ext uri="{BB962C8B-B14F-4D97-AF65-F5344CB8AC3E}">
        <p14:creationId xmlns:p14="http://schemas.microsoft.com/office/powerpoint/2010/main" val="28171038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dirty="0"/>
          </a:p>
        </p:txBody>
      </p:sp>
    </p:spTree>
    <p:extLst>
      <p:ext uri="{BB962C8B-B14F-4D97-AF65-F5344CB8AC3E}">
        <p14:creationId xmlns:p14="http://schemas.microsoft.com/office/powerpoint/2010/main" val="41910522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dirty="0"/>
          </a:p>
        </p:txBody>
      </p:sp>
    </p:spTree>
    <p:extLst>
      <p:ext uri="{BB962C8B-B14F-4D97-AF65-F5344CB8AC3E}">
        <p14:creationId xmlns:p14="http://schemas.microsoft.com/office/powerpoint/2010/main" val="26203423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dirty="0"/>
          </a:p>
        </p:txBody>
      </p:sp>
    </p:spTree>
    <p:extLst>
      <p:ext uri="{BB962C8B-B14F-4D97-AF65-F5344CB8AC3E}">
        <p14:creationId xmlns:p14="http://schemas.microsoft.com/office/powerpoint/2010/main" val="36601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33909806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dirty="0"/>
          </a:p>
        </p:txBody>
      </p:sp>
    </p:spTree>
    <p:extLst>
      <p:ext uri="{BB962C8B-B14F-4D97-AF65-F5344CB8AC3E}">
        <p14:creationId xmlns:p14="http://schemas.microsoft.com/office/powerpoint/2010/main" val="3586375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dirty="0"/>
          </a:p>
        </p:txBody>
      </p:sp>
    </p:spTree>
    <p:extLst>
      <p:ext uri="{BB962C8B-B14F-4D97-AF65-F5344CB8AC3E}">
        <p14:creationId xmlns:p14="http://schemas.microsoft.com/office/powerpoint/2010/main" val="14129735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dirty="0"/>
          </a:p>
        </p:txBody>
      </p:sp>
    </p:spTree>
    <p:extLst>
      <p:ext uri="{BB962C8B-B14F-4D97-AF65-F5344CB8AC3E}">
        <p14:creationId xmlns:p14="http://schemas.microsoft.com/office/powerpoint/2010/main" val="40586176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dirty="0"/>
          </a:p>
        </p:txBody>
      </p:sp>
    </p:spTree>
    <p:extLst>
      <p:ext uri="{BB962C8B-B14F-4D97-AF65-F5344CB8AC3E}">
        <p14:creationId xmlns:p14="http://schemas.microsoft.com/office/powerpoint/2010/main" val="38264580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dirty="0"/>
          </a:p>
        </p:txBody>
      </p:sp>
    </p:spTree>
    <p:extLst>
      <p:ext uri="{BB962C8B-B14F-4D97-AF65-F5344CB8AC3E}">
        <p14:creationId xmlns:p14="http://schemas.microsoft.com/office/powerpoint/2010/main" val="40576628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dirty="0"/>
          </a:p>
        </p:txBody>
      </p:sp>
    </p:spTree>
    <p:extLst>
      <p:ext uri="{BB962C8B-B14F-4D97-AF65-F5344CB8AC3E}">
        <p14:creationId xmlns:p14="http://schemas.microsoft.com/office/powerpoint/2010/main" val="632563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dirty="0"/>
          </a:p>
        </p:txBody>
      </p:sp>
    </p:spTree>
    <p:extLst>
      <p:ext uri="{BB962C8B-B14F-4D97-AF65-F5344CB8AC3E}">
        <p14:creationId xmlns:p14="http://schemas.microsoft.com/office/powerpoint/2010/main" val="12993501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dirty="0"/>
          </a:p>
        </p:txBody>
      </p:sp>
    </p:spTree>
    <p:extLst>
      <p:ext uri="{BB962C8B-B14F-4D97-AF65-F5344CB8AC3E}">
        <p14:creationId xmlns:p14="http://schemas.microsoft.com/office/powerpoint/2010/main" val="18262788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dirty="0"/>
          </a:p>
        </p:txBody>
      </p:sp>
    </p:spTree>
    <p:extLst>
      <p:ext uri="{BB962C8B-B14F-4D97-AF65-F5344CB8AC3E}">
        <p14:creationId xmlns:p14="http://schemas.microsoft.com/office/powerpoint/2010/main" val="40262167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dirty="0"/>
          </a:p>
        </p:txBody>
      </p:sp>
    </p:spTree>
    <p:extLst>
      <p:ext uri="{BB962C8B-B14F-4D97-AF65-F5344CB8AC3E}">
        <p14:creationId xmlns:p14="http://schemas.microsoft.com/office/powerpoint/2010/main" val="262424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8557610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dirty="0"/>
          </a:p>
        </p:txBody>
      </p:sp>
    </p:spTree>
    <p:extLst>
      <p:ext uri="{BB962C8B-B14F-4D97-AF65-F5344CB8AC3E}">
        <p14:creationId xmlns:p14="http://schemas.microsoft.com/office/powerpoint/2010/main" val="31521912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dirty="0"/>
          </a:p>
        </p:txBody>
      </p:sp>
    </p:spTree>
    <p:extLst>
      <p:ext uri="{BB962C8B-B14F-4D97-AF65-F5344CB8AC3E}">
        <p14:creationId xmlns:p14="http://schemas.microsoft.com/office/powerpoint/2010/main" val="5664267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dirty="0"/>
          </a:p>
        </p:txBody>
      </p:sp>
    </p:spTree>
    <p:extLst>
      <p:ext uri="{BB962C8B-B14F-4D97-AF65-F5344CB8AC3E}">
        <p14:creationId xmlns:p14="http://schemas.microsoft.com/office/powerpoint/2010/main" val="17222878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dirty="0"/>
          </a:p>
        </p:txBody>
      </p:sp>
    </p:spTree>
    <p:extLst>
      <p:ext uri="{BB962C8B-B14F-4D97-AF65-F5344CB8AC3E}">
        <p14:creationId xmlns:p14="http://schemas.microsoft.com/office/powerpoint/2010/main" val="14647346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dirty="0"/>
          </a:p>
        </p:txBody>
      </p:sp>
    </p:spTree>
    <p:extLst>
      <p:ext uri="{BB962C8B-B14F-4D97-AF65-F5344CB8AC3E}">
        <p14:creationId xmlns:p14="http://schemas.microsoft.com/office/powerpoint/2010/main" val="15169439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dirty="0"/>
          </a:p>
        </p:txBody>
      </p:sp>
    </p:spTree>
    <p:extLst>
      <p:ext uri="{BB962C8B-B14F-4D97-AF65-F5344CB8AC3E}">
        <p14:creationId xmlns:p14="http://schemas.microsoft.com/office/powerpoint/2010/main" val="37990325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dirty="0"/>
          </a:p>
        </p:txBody>
      </p:sp>
    </p:spTree>
    <p:extLst>
      <p:ext uri="{BB962C8B-B14F-4D97-AF65-F5344CB8AC3E}">
        <p14:creationId xmlns:p14="http://schemas.microsoft.com/office/powerpoint/2010/main" val="27328775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dirty="0"/>
          </a:p>
        </p:txBody>
      </p:sp>
    </p:spTree>
    <p:extLst>
      <p:ext uri="{BB962C8B-B14F-4D97-AF65-F5344CB8AC3E}">
        <p14:creationId xmlns:p14="http://schemas.microsoft.com/office/powerpoint/2010/main" val="1400225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dirty="0"/>
          </a:p>
        </p:txBody>
      </p:sp>
    </p:spTree>
    <p:extLst>
      <p:ext uri="{BB962C8B-B14F-4D97-AF65-F5344CB8AC3E}">
        <p14:creationId xmlns:p14="http://schemas.microsoft.com/office/powerpoint/2010/main" val="36154175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dirty="0"/>
          </a:p>
        </p:txBody>
      </p:sp>
    </p:spTree>
    <p:extLst>
      <p:ext uri="{BB962C8B-B14F-4D97-AF65-F5344CB8AC3E}">
        <p14:creationId xmlns:p14="http://schemas.microsoft.com/office/powerpoint/2010/main" val="411444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3B4490-DB3B-47B6-AF6D-5FFA32965514}"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F1208-A25C-D348-B786-80FB7464806D}" type="slidenum">
              <a:rPr lang="en-US" smtClean="0"/>
              <a:t>‹#›</a:t>
            </a:fld>
            <a:endParaRPr lang="en-US" dirty="0"/>
          </a:p>
        </p:txBody>
      </p:sp>
    </p:spTree>
    <p:extLst>
      <p:ext uri="{BB962C8B-B14F-4D97-AF65-F5344CB8AC3E}">
        <p14:creationId xmlns:p14="http://schemas.microsoft.com/office/powerpoint/2010/main" val="246247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3F1D0-8E71-46E7-9753-B33D1DBF7EEB}"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F1208-A25C-D348-B786-80FB7464806D}" type="slidenum">
              <a:rPr lang="en-US" smtClean="0"/>
              <a:t>‹#›</a:t>
            </a:fld>
            <a:endParaRPr lang="en-US" dirty="0"/>
          </a:p>
        </p:txBody>
      </p:sp>
    </p:spTree>
    <p:extLst>
      <p:ext uri="{BB962C8B-B14F-4D97-AF65-F5344CB8AC3E}">
        <p14:creationId xmlns:p14="http://schemas.microsoft.com/office/powerpoint/2010/main" val="220294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1CDF3-703F-4839-AA63-6F4A0FB4625A}"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F1208-A25C-D348-B786-80FB7464806D}" type="slidenum">
              <a:rPr lang="en-US" smtClean="0"/>
              <a:t>‹#›</a:t>
            </a:fld>
            <a:endParaRPr lang="en-US" dirty="0"/>
          </a:p>
        </p:txBody>
      </p:sp>
    </p:spTree>
    <p:extLst>
      <p:ext uri="{BB962C8B-B14F-4D97-AF65-F5344CB8AC3E}">
        <p14:creationId xmlns:p14="http://schemas.microsoft.com/office/powerpoint/2010/main" val="205777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5718000"/>
            <a:ext cx="9144000" cy="330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11" name="Google Shape;11;p2"/>
          <p:cNvSpPr/>
          <p:nvPr/>
        </p:nvSpPr>
        <p:spPr>
          <a:xfrm>
            <a:off x="0" y="0"/>
            <a:ext cx="9144000" cy="7076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solidFill>
                <a:srgbClr val="114454"/>
              </a:solidFill>
            </a:endParaRPr>
          </a:p>
        </p:txBody>
      </p:sp>
      <p:sp>
        <p:nvSpPr>
          <p:cNvPr id="12" name="Google Shape;12;p2"/>
          <p:cNvSpPr/>
          <p:nvPr/>
        </p:nvSpPr>
        <p:spPr>
          <a:xfrm>
            <a:off x="0" y="667501"/>
            <a:ext cx="9144000" cy="50988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13" name="Google Shape;13;p2"/>
          <p:cNvSpPr/>
          <p:nvPr/>
        </p:nvSpPr>
        <p:spPr>
          <a:xfrm>
            <a:off x="0" y="5991473"/>
            <a:ext cx="9144000" cy="1576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14" name="Google Shape;14;p2"/>
          <p:cNvSpPr/>
          <p:nvPr/>
        </p:nvSpPr>
        <p:spPr>
          <a:xfrm>
            <a:off x="0" y="6112100"/>
            <a:ext cx="9144000" cy="746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15" name="Google Shape;15;p2"/>
          <p:cNvSpPr txBox="1">
            <a:spLocks noGrp="1"/>
          </p:cNvSpPr>
          <p:nvPr>
            <p:ph type="ctrTitle"/>
          </p:nvPr>
        </p:nvSpPr>
        <p:spPr>
          <a:xfrm>
            <a:off x="685800" y="3468567"/>
            <a:ext cx="5810400" cy="1546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00311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35" name="Google Shape;35;p5"/>
          <p:cNvSpPr/>
          <p:nvPr/>
        </p:nvSpPr>
        <p:spPr>
          <a:xfrm>
            <a:off x="0" y="0"/>
            <a:ext cx="247200" cy="7076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solidFill>
                <a:srgbClr val="114454"/>
              </a:solidFill>
            </a:endParaRPr>
          </a:p>
        </p:txBody>
      </p:sp>
      <p:sp>
        <p:nvSpPr>
          <p:cNvPr id="36" name="Google Shape;36;p5"/>
          <p:cNvSpPr/>
          <p:nvPr/>
        </p:nvSpPr>
        <p:spPr>
          <a:xfrm>
            <a:off x="0" y="667500"/>
            <a:ext cx="4572000" cy="14116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7" name="Google Shape;37;p5"/>
          <p:cNvSpPr/>
          <p:nvPr/>
        </p:nvSpPr>
        <p:spPr>
          <a:xfrm>
            <a:off x="0" y="2071208"/>
            <a:ext cx="247200" cy="20436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8" name="Google Shape;38;p5"/>
          <p:cNvSpPr/>
          <p:nvPr/>
        </p:nvSpPr>
        <p:spPr>
          <a:xfrm>
            <a:off x="0" y="4114800"/>
            <a:ext cx="247200" cy="807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9" name="Google Shape;39;p5"/>
          <p:cNvSpPr/>
          <p:nvPr/>
        </p:nvSpPr>
        <p:spPr>
          <a:xfrm>
            <a:off x="0" y="4922000"/>
            <a:ext cx="247200" cy="1936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cxnSp>
        <p:nvCxnSpPr>
          <p:cNvPr id="40" name="Google Shape;40;p5"/>
          <p:cNvCxnSpPr/>
          <p:nvPr/>
        </p:nvCxnSpPr>
        <p:spPr>
          <a:xfrm>
            <a:off x="1037450" y="1079633"/>
            <a:ext cx="0" cy="627600"/>
          </a:xfrm>
          <a:prstGeom prst="straightConnector1">
            <a:avLst/>
          </a:prstGeom>
          <a:noFill/>
          <a:ln w="9525" cap="flat" cmpd="sng">
            <a:solidFill>
              <a:srgbClr val="18637B"/>
            </a:solidFill>
            <a:prstDash val="solid"/>
            <a:round/>
            <a:headEnd type="none" w="med" len="med"/>
            <a:tailEnd type="none" w="med" len="med"/>
          </a:ln>
        </p:spPr>
      </p:cxnSp>
      <p:sp>
        <p:nvSpPr>
          <p:cNvPr id="41" name="Google Shape;41;p5"/>
          <p:cNvSpPr txBox="1">
            <a:spLocks noGrp="1"/>
          </p:cNvSpPr>
          <p:nvPr>
            <p:ph type="title"/>
          </p:nvPr>
        </p:nvSpPr>
        <p:spPr>
          <a:xfrm>
            <a:off x="1146025" y="707633"/>
            <a:ext cx="3208800" cy="13716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2356367"/>
            <a:ext cx="7540800" cy="4211600"/>
          </a:xfrm>
          <a:prstGeom prst="rect">
            <a:avLst/>
          </a:prstGeom>
        </p:spPr>
        <p:txBody>
          <a:bodyPr spcFirstLastPara="1" wrap="square" lIns="91425" tIns="91425" rIns="91425" bIns="91425" anchor="t" anchorCtr="0">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43" name="Google Shape;43;p5"/>
          <p:cNvSpPr txBox="1">
            <a:spLocks noGrp="1"/>
          </p:cNvSpPr>
          <p:nvPr>
            <p:ph type="sldNum" idx="12"/>
          </p:nvPr>
        </p:nvSpPr>
        <p:spPr>
          <a:xfrm>
            <a:off x="-51050" y="6425867"/>
            <a:ext cx="349200" cy="432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3174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208EB-570D-4583-8639-4B0CD8F7CE07}"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F1208-A25C-D348-B786-80FB7464806D}" type="slidenum">
              <a:rPr lang="en-US" smtClean="0"/>
              <a:t>‹#›</a:t>
            </a:fld>
            <a:endParaRPr lang="en-US" dirty="0"/>
          </a:p>
        </p:txBody>
      </p:sp>
    </p:spTree>
    <p:extLst>
      <p:ext uri="{BB962C8B-B14F-4D97-AF65-F5344CB8AC3E}">
        <p14:creationId xmlns:p14="http://schemas.microsoft.com/office/powerpoint/2010/main" val="360296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B63150-4E7B-456F-B6A2-7D9069C5D33E}"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F1208-A25C-D348-B786-80FB7464806D}" type="slidenum">
              <a:rPr lang="en-US" smtClean="0"/>
              <a:t>‹#›</a:t>
            </a:fld>
            <a:endParaRPr lang="en-US" dirty="0"/>
          </a:p>
        </p:txBody>
      </p:sp>
    </p:spTree>
    <p:extLst>
      <p:ext uri="{BB962C8B-B14F-4D97-AF65-F5344CB8AC3E}">
        <p14:creationId xmlns:p14="http://schemas.microsoft.com/office/powerpoint/2010/main" val="177184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0BB478-5A1A-4109-B563-979B6C6D7F35}"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F1208-A25C-D348-B786-80FB7464806D}" type="slidenum">
              <a:rPr lang="en-US" smtClean="0"/>
              <a:t>‹#›</a:t>
            </a:fld>
            <a:endParaRPr lang="en-US" dirty="0"/>
          </a:p>
        </p:txBody>
      </p:sp>
    </p:spTree>
    <p:extLst>
      <p:ext uri="{BB962C8B-B14F-4D97-AF65-F5344CB8AC3E}">
        <p14:creationId xmlns:p14="http://schemas.microsoft.com/office/powerpoint/2010/main" val="412224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83E99-7A96-48EA-9A33-821F7214DFFB}" type="datetime1">
              <a:rPr lang="en-US" smtClean="0"/>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DF1208-A25C-D348-B786-80FB7464806D}" type="slidenum">
              <a:rPr lang="en-US" smtClean="0"/>
              <a:t>‹#›</a:t>
            </a:fld>
            <a:endParaRPr lang="en-US" dirty="0"/>
          </a:p>
        </p:txBody>
      </p:sp>
    </p:spTree>
    <p:extLst>
      <p:ext uri="{BB962C8B-B14F-4D97-AF65-F5344CB8AC3E}">
        <p14:creationId xmlns:p14="http://schemas.microsoft.com/office/powerpoint/2010/main" val="296816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AEC3D2-E127-476D-889E-7FD6F6776D80}" type="datetime1">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DF1208-A25C-D348-B786-80FB7464806D}" type="slidenum">
              <a:rPr lang="en-US" smtClean="0"/>
              <a:t>‹#›</a:t>
            </a:fld>
            <a:endParaRPr lang="en-US" dirty="0"/>
          </a:p>
        </p:txBody>
      </p:sp>
    </p:spTree>
    <p:extLst>
      <p:ext uri="{BB962C8B-B14F-4D97-AF65-F5344CB8AC3E}">
        <p14:creationId xmlns:p14="http://schemas.microsoft.com/office/powerpoint/2010/main" val="39580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996B7-7DB7-4045-B002-046B209A1B00}" type="datetime1">
              <a:rPr lang="en-US" smtClean="0"/>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DF1208-A25C-D348-B786-80FB7464806D}" type="slidenum">
              <a:rPr lang="en-US" smtClean="0"/>
              <a:t>‹#›</a:t>
            </a:fld>
            <a:endParaRPr lang="en-US" dirty="0"/>
          </a:p>
        </p:txBody>
      </p:sp>
    </p:spTree>
    <p:extLst>
      <p:ext uri="{BB962C8B-B14F-4D97-AF65-F5344CB8AC3E}">
        <p14:creationId xmlns:p14="http://schemas.microsoft.com/office/powerpoint/2010/main" val="182460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754A8-E3EB-458F-A3F7-124D8E9E9FC8}"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F1208-A25C-D348-B786-80FB7464806D}" type="slidenum">
              <a:rPr lang="en-US" smtClean="0"/>
              <a:t>‹#›</a:t>
            </a:fld>
            <a:endParaRPr lang="en-US" dirty="0"/>
          </a:p>
        </p:txBody>
      </p:sp>
    </p:spTree>
    <p:extLst>
      <p:ext uri="{BB962C8B-B14F-4D97-AF65-F5344CB8AC3E}">
        <p14:creationId xmlns:p14="http://schemas.microsoft.com/office/powerpoint/2010/main" val="273295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C5E27-8E5B-460A-AFD8-2102BD80755B}"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F1208-A25C-D348-B786-80FB7464806D}" type="slidenum">
              <a:rPr lang="en-US" smtClean="0"/>
              <a:t>‹#›</a:t>
            </a:fld>
            <a:endParaRPr lang="en-US" dirty="0"/>
          </a:p>
        </p:txBody>
      </p:sp>
    </p:spTree>
    <p:extLst>
      <p:ext uri="{BB962C8B-B14F-4D97-AF65-F5344CB8AC3E}">
        <p14:creationId xmlns:p14="http://schemas.microsoft.com/office/powerpoint/2010/main" val="326268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A1AAF-EFF8-4F7B-89EC-4BE1AADEDD16}" type="datetime1">
              <a:rPr lang="en-US" smtClean="0"/>
              <a:t>3/10/2021</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F1208-A25C-D348-B786-80FB7464806D}" type="slidenum">
              <a:rPr lang="en-US" smtClean="0"/>
              <a:t>‹#›</a:t>
            </a:fld>
            <a:endParaRPr lang="en-US" dirty="0"/>
          </a:p>
        </p:txBody>
      </p:sp>
    </p:spTree>
    <p:extLst>
      <p:ext uri="{BB962C8B-B14F-4D97-AF65-F5344CB8AC3E}">
        <p14:creationId xmlns:p14="http://schemas.microsoft.com/office/powerpoint/2010/main" val="258296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105" y="2244729"/>
            <a:ext cx="8622632" cy="1470025"/>
          </a:xfrm>
        </p:spPr>
        <p:txBody>
          <a:bodyPr>
            <a:normAutofit fontScale="90000"/>
          </a:bodyPr>
          <a:lstStyle/>
          <a:p>
            <a:r>
              <a:rPr lang="en-US" b="1" dirty="0" smtClean="0">
                <a:solidFill>
                  <a:srgbClr val="000000"/>
                </a:solidFill>
              </a:rPr>
              <a:t>Local Control and Accountability Plan (LCAP) 2021-22 to 2023-24</a:t>
            </a:r>
            <a:br>
              <a:rPr lang="en-US" b="1" dirty="0" smtClean="0">
                <a:solidFill>
                  <a:srgbClr val="000000"/>
                </a:solidFill>
              </a:rPr>
            </a:br>
            <a:r>
              <a:rPr lang="en-US" b="1" dirty="0" smtClean="0">
                <a:solidFill>
                  <a:srgbClr val="000000"/>
                </a:solidFill>
              </a:rPr>
              <a:t>Discussion and Input</a:t>
            </a:r>
            <a:endParaRPr lang="en-US" b="1" dirty="0">
              <a:solidFill>
                <a:srgbClr val="000000"/>
              </a:solidFill>
            </a:endParaRPr>
          </a:p>
        </p:txBody>
      </p:sp>
      <p:sp>
        <p:nvSpPr>
          <p:cNvPr id="3" name="Subtitle 2"/>
          <p:cNvSpPr>
            <a:spLocks noGrp="1"/>
          </p:cNvSpPr>
          <p:nvPr>
            <p:ph type="subTitle" idx="1"/>
          </p:nvPr>
        </p:nvSpPr>
        <p:spPr>
          <a:xfrm>
            <a:off x="740979" y="4197569"/>
            <a:ext cx="7662042" cy="2341347"/>
          </a:xfrm>
        </p:spPr>
        <p:txBody>
          <a:bodyPr>
            <a:normAutofit fontScale="85000" lnSpcReduction="20000"/>
          </a:bodyPr>
          <a:lstStyle/>
          <a:p>
            <a:r>
              <a:rPr lang="en-US" sz="2800" dirty="0" smtClean="0">
                <a:solidFill>
                  <a:schemeClr val="tx1"/>
                </a:solidFill>
              </a:rPr>
              <a:t>March 11, 2021 Board Meeting</a:t>
            </a:r>
          </a:p>
          <a:p>
            <a:r>
              <a:rPr lang="en-US" sz="2800" dirty="0" smtClean="0">
                <a:solidFill>
                  <a:schemeClr val="tx1"/>
                </a:solidFill>
              </a:rPr>
              <a:t>Agenda Item no. 2.1</a:t>
            </a:r>
          </a:p>
          <a:p>
            <a:endParaRPr lang="en-US" sz="1800" dirty="0" smtClean="0">
              <a:solidFill>
                <a:schemeClr val="tx1"/>
              </a:solidFill>
            </a:endParaRPr>
          </a:p>
          <a:p>
            <a:r>
              <a:rPr lang="en-US" sz="1900" dirty="0" smtClean="0">
                <a:solidFill>
                  <a:schemeClr val="tx1"/>
                </a:solidFill>
              </a:rPr>
              <a:t>Presented by:</a:t>
            </a:r>
          </a:p>
          <a:p>
            <a:r>
              <a:rPr lang="en-US" sz="1900" dirty="0">
                <a:solidFill>
                  <a:schemeClr val="tx1"/>
                </a:solidFill>
              </a:rPr>
              <a:t>Vincent Harris, Chief Continuous Improvement and Accountability Officer</a:t>
            </a:r>
          </a:p>
          <a:p>
            <a:r>
              <a:rPr lang="en-US" sz="1900" dirty="0">
                <a:solidFill>
                  <a:schemeClr val="tx1"/>
                </a:solidFill>
              </a:rPr>
              <a:t>Steven Fong, LCAP/SPSA </a:t>
            </a:r>
            <a:r>
              <a:rPr lang="en-US" sz="1900" dirty="0" smtClean="0">
                <a:solidFill>
                  <a:schemeClr val="tx1"/>
                </a:solidFill>
              </a:rPr>
              <a:t>Coordinator</a:t>
            </a:r>
          </a:p>
          <a:p>
            <a:r>
              <a:rPr lang="en-US" sz="1900" dirty="0" smtClean="0">
                <a:solidFill>
                  <a:schemeClr val="tx1"/>
                </a:solidFill>
              </a:rPr>
              <a:t>LCAP Parent Advisory Committee (PAC) members</a:t>
            </a:r>
          </a:p>
          <a:p>
            <a:r>
              <a:rPr lang="en-US" sz="1900" dirty="0" smtClean="0">
                <a:solidFill>
                  <a:schemeClr val="tx1"/>
                </a:solidFill>
              </a:rPr>
              <a:t>Student Advisory Council (SAC) members</a:t>
            </a:r>
            <a:endParaRPr lang="en-US" sz="1900" dirty="0">
              <a:solidFill>
                <a:schemeClr val="tx1"/>
              </a:solidFill>
            </a:endParaRPr>
          </a:p>
          <a:p>
            <a:endParaRPr lang="en-US" sz="1800" dirty="0" smtClean="0"/>
          </a:p>
        </p:txBody>
      </p:sp>
      <p:pic>
        <p:nvPicPr>
          <p:cNvPr id="7" name="Picture 6">
            <a:extLst>
              <a:ext uri="{FF2B5EF4-FFF2-40B4-BE49-F238E27FC236}">
                <a16:creationId xmlns:a16="http://schemas.microsoft.com/office/drawing/2014/main" id="{0C61CC76-5719-514C-B60F-F9C64C0F0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032" y="333645"/>
            <a:ext cx="2057936" cy="1675750"/>
          </a:xfrm>
          <a:prstGeom prst="rect">
            <a:avLst/>
          </a:prstGeom>
        </p:spPr>
      </p:pic>
      <p:sp>
        <p:nvSpPr>
          <p:cNvPr id="4" name="Slide Number Placeholder 3"/>
          <p:cNvSpPr>
            <a:spLocks noGrp="1"/>
          </p:cNvSpPr>
          <p:nvPr>
            <p:ph type="sldNum" sz="quarter" idx="12"/>
          </p:nvPr>
        </p:nvSpPr>
        <p:spPr/>
        <p:txBody>
          <a:bodyPr/>
          <a:lstStyle/>
          <a:p>
            <a:fld id="{2DDF1208-A25C-D348-B786-80FB7464806D}" type="slidenum">
              <a:rPr lang="en-US" smtClean="0"/>
              <a:t>1</a:t>
            </a:fld>
            <a:endParaRPr lang="en-US" dirty="0"/>
          </a:p>
        </p:txBody>
      </p:sp>
    </p:spTree>
    <p:extLst>
      <p:ext uri="{BB962C8B-B14F-4D97-AF65-F5344CB8AC3E}">
        <p14:creationId xmlns:p14="http://schemas.microsoft.com/office/powerpoint/2010/main" val="1876159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1: Key Expected Outcomes</a:t>
            </a:r>
            <a:endParaRPr sz="3200" b="1" dirty="0"/>
          </a:p>
        </p:txBody>
      </p:sp>
      <p:sp>
        <p:nvSpPr>
          <p:cNvPr id="304" name="Google Shape;304;p16"/>
          <p:cNvSpPr txBox="1">
            <a:spLocks noGrp="1"/>
          </p:cNvSpPr>
          <p:nvPr>
            <p:ph type="body" idx="1"/>
          </p:nvPr>
        </p:nvSpPr>
        <p:spPr>
          <a:xfrm>
            <a:off x="124708" y="932311"/>
            <a:ext cx="8858654" cy="5289552"/>
          </a:xfrm>
          <a:prstGeom prst="rect">
            <a:avLst/>
          </a:prstGeom>
          <a:noFill/>
          <a:ln>
            <a:noFill/>
          </a:ln>
        </p:spPr>
        <p:txBody>
          <a:bodyPr spcFirstLastPara="1" vert="horz" wrap="square" lIns="91425" tIns="45700" rIns="91425" bIns="45700" numCol="1" rtlCol="0" anchor="t" anchorCtr="0">
            <a:normAutofit fontScale="92500" lnSpcReduction="20000"/>
          </a:bodyPr>
          <a:lstStyle/>
          <a:p>
            <a:pPr>
              <a:spcBef>
                <a:spcPts val="0"/>
              </a:spcBef>
              <a:buClr>
                <a:schemeClr val="dk1"/>
              </a:buClr>
              <a:buSzPct val="100000"/>
            </a:pPr>
            <a:r>
              <a:rPr lang="en-US" sz="3000" dirty="0" smtClean="0"/>
              <a:t>Increase % of high school graduates completing </a:t>
            </a:r>
            <a:r>
              <a:rPr lang="en-US" sz="3000" b="1" dirty="0" smtClean="0"/>
              <a:t>A-G requirements</a:t>
            </a:r>
            <a:r>
              <a:rPr lang="en-US" sz="3000" dirty="0" smtClean="0"/>
              <a:t>, a </a:t>
            </a:r>
            <a:r>
              <a:rPr lang="en-US" sz="3000" b="1" dirty="0" smtClean="0"/>
              <a:t>CTE Pathway</a:t>
            </a:r>
            <a:r>
              <a:rPr lang="en-US" sz="3000" dirty="0" smtClean="0"/>
              <a:t>, and BOTH A-G </a:t>
            </a:r>
            <a:r>
              <a:rPr lang="en-US" sz="3000" b="1" dirty="0" smtClean="0"/>
              <a:t>and</a:t>
            </a:r>
            <a:r>
              <a:rPr lang="en-US" sz="3000" dirty="0" smtClean="0"/>
              <a:t> CTE</a:t>
            </a:r>
          </a:p>
          <a:p>
            <a:pPr>
              <a:spcBef>
                <a:spcPts val="0"/>
              </a:spcBef>
              <a:buClr>
                <a:schemeClr val="dk1"/>
              </a:buClr>
              <a:buSzPct val="100000"/>
            </a:pPr>
            <a:r>
              <a:rPr lang="en-US" sz="3000" dirty="0" smtClean="0"/>
              <a:t>Increase % of students enrolled in CTE Pathways</a:t>
            </a:r>
          </a:p>
          <a:p>
            <a:pPr>
              <a:spcBef>
                <a:spcPts val="0"/>
              </a:spcBef>
              <a:buClr>
                <a:schemeClr val="dk1"/>
              </a:buClr>
              <a:buSzPct val="100000"/>
            </a:pPr>
            <a:r>
              <a:rPr lang="en-US" sz="3000" dirty="0" smtClean="0"/>
              <a:t>Increase % of 12</a:t>
            </a:r>
            <a:r>
              <a:rPr lang="en-US" sz="3000" baseline="30000" dirty="0" smtClean="0"/>
              <a:t>th</a:t>
            </a:r>
            <a:r>
              <a:rPr lang="en-US" sz="3000" dirty="0" smtClean="0"/>
              <a:t> grade students completing </a:t>
            </a:r>
            <a:r>
              <a:rPr lang="en-US" sz="3000" b="1" dirty="0" smtClean="0"/>
              <a:t>FAFSA</a:t>
            </a:r>
          </a:p>
          <a:p>
            <a:pPr>
              <a:spcBef>
                <a:spcPts val="0"/>
              </a:spcBef>
              <a:buClr>
                <a:schemeClr val="dk1"/>
              </a:buClr>
              <a:buSzPct val="100000"/>
            </a:pPr>
            <a:r>
              <a:rPr lang="en-US" sz="3000" dirty="0" smtClean="0"/>
              <a:t>Increase the </a:t>
            </a:r>
            <a:r>
              <a:rPr lang="en-US" sz="3000" b="1" dirty="0" smtClean="0"/>
              <a:t>graduation rate </a:t>
            </a:r>
            <a:r>
              <a:rPr lang="en-US" sz="3000" dirty="0" smtClean="0"/>
              <a:t>(4 year and 4/5 year)</a:t>
            </a:r>
            <a:endParaRPr lang="en-US" sz="3000" dirty="0"/>
          </a:p>
          <a:p>
            <a:pPr>
              <a:spcBef>
                <a:spcPts val="0"/>
              </a:spcBef>
              <a:buClr>
                <a:schemeClr val="dk1"/>
              </a:buClr>
              <a:buSzPct val="100000"/>
            </a:pPr>
            <a:r>
              <a:rPr lang="en-US" sz="3000" dirty="0" smtClean="0"/>
              <a:t>Increase the % of students meeting the ‘prepared’ level on the </a:t>
            </a:r>
            <a:r>
              <a:rPr lang="en-US" sz="3000" b="1" dirty="0" smtClean="0"/>
              <a:t>College/Career Indicator</a:t>
            </a:r>
          </a:p>
          <a:p>
            <a:pPr>
              <a:spcBef>
                <a:spcPts val="0"/>
              </a:spcBef>
              <a:buClr>
                <a:schemeClr val="dk1"/>
              </a:buClr>
              <a:buSzPct val="100000"/>
            </a:pPr>
            <a:r>
              <a:rPr lang="en-US" sz="3000" dirty="0" smtClean="0"/>
              <a:t>Increase the % of students with disabilities earning a diploma or </a:t>
            </a:r>
            <a:r>
              <a:rPr lang="en-US" sz="3000" b="1" dirty="0" smtClean="0"/>
              <a:t>Certificate of Completion</a:t>
            </a:r>
          </a:p>
          <a:p>
            <a:pPr>
              <a:spcBef>
                <a:spcPts val="0"/>
              </a:spcBef>
              <a:buClr>
                <a:schemeClr val="dk1"/>
              </a:buClr>
              <a:buSzPct val="100000"/>
            </a:pPr>
            <a:r>
              <a:rPr lang="en-US" sz="3000" dirty="0" smtClean="0"/>
              <a:t>Increase the % of students earning the </a:t>
            </a:r>
            <a:r>
              <a:rPr lang="en-US" sz="3000" b="1" dirty="0" smtClean="0"/>
              <a:t>State Seal of Biliteracy</a:t>
            </a:r>
          </a:p>
          <a:p>
            <a:pPr>
              <a:spcBef>
                <a:spcPts val="0"/>
              </a:spcBef>
              <a:buClr>
                <a:schemeClr val="dk1"/>
              </a:buClr>
              <a:buSzPct val="100000"/>
            </a:pPr>
            <a:r>
              <a:rPr lang="en-US" dirty="0"/>
              <a:t>Increase % of 11</a:t>
            </a:r>
            <a:r>
              <a:rPr lang="en-US" baseline="30000" dirty="0"/>
              <a:t>th</a:t>
            </a:r>
            <a:r>
              <a:rPr lang="en-US" dirty="0"/>
              <a:t> grade students exceeding standard on Math and ELA state assessments (Early Assessment Program (EAP) ‘Prepared’ level)</a:t>
            </a:r>
          </a:p>
          <a:p>
            <a:pPr>
              <a:spcBef>
                <a:spcPts val="0"/>
              </a:spcBef>
              <a:buClr>
                <a:schemeClr val="dk1"/>
              </a:buClr>
              <a:buSzPct val="100000"/>
            </a:pPr>
            <a:endParaRPr lang="en-US" sz="3000" b="1" dirty="0" smtClean="0"/>
          </a:p>
          <a:p>
            <a:pPr>
              <a:spcBef>
                <a:spcPts val="0"/>
              </a:spcBef>
              <a:buClr>
                <a:schemeClr val="dk1"/>
              </a:buClr>
              <a:buSzPct val="100000"/>
            </a:pPr>
            <a:endParaRPr lang="en-US" sz="2800" dirty="0" smtClean="0"/>
          </a:p>
          <a:p>
            <a:pPr>
              <a:spcBef>
                <a:spcPts val="0"/>
              </a:spcBef>
              <a:buClr>
                <a:schemeClr val="dk1"/>
              </a:buClr>
              <a:buSzPct val="100000"/>
            </a:pPr>
            <a:endParaRPr lang="en-US" sz="2800" dirty="0" smtClean="0"/>
          </a:p>
          <a:p>
            <a:pPr>
              <a:spcBef>
                <a:spcPts val="0"/>
              </a:spcBef>
              <a:buClr>
                <a:schemeClr val="dk1"/>
              </a:buClr>
              <a:buSzPct val="100000"/>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10</a:t>
            </a:fld>
            <a:endParaRPr dirty="0"/>
          </a:p>
        </p:txBody>
      </p:sp>
    </p:spTree>
    <p:extLst>
      <p:ext uri="{BB962C8B-B14F-4D97-AF65-F5344CB8AC3E}">
        <p14:creationId xmlns:p14="http://schemas.microsoft.com/office/powerpoint/2010/main" val="4427423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ELA SBAC Performance (DFS)</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100</a:t>
            </a:fld>
            <a:endParaRPr dirty="0"/>
          </a:p>
        </p:txBody>
      </p:sp>
      <p:sp>
        <p:nvSpPr>
          <p:cNvPr id="8"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Average Distance from Standard Met on ELA Smarter Balanced Assessment for Grades 3-8 and 11 </a:t>
            </a:r>
            <a:r>
              <a:rPr lang="en-US" sz="2400" b="1" dirty="0"/>
              <a:t>(2017-18 to </a:t>
            </a:r>
            <a:r>
              <a:rPr lang="en-US" sz="2400" b="1" dirty="0" smtClean="0"/>
              <a:t>2018-19) </a:t>
            </a:r>
            <a:r>
              <a:rPr lang="en-US" sz="2100" dirty="0" smtClean="0"/>
              <a:t>(Source: California School Dashboard)</a:t>
            </a:r>
          </a:p>
          <a:p>
            <a:pPr marL="0" indent="0">
              <a:spcBef>
                <a:spcPts val="0"/>
              </a:spcBef>
              <a:buClr>
                <a:schemeClr val="dk1"/>
              </a:buClr>
              <a:buSzPct val="100000"/>
              <a:buFont typeface="Arial"/>
              <a:buNone/>
            </a:pPr>
            <a:endParaRPr lang="en-US" sz="2800" dirty="0"/>
          </a:p>
        </p:txBody>
      </p:sp>
      <p:graphicFrame>
        <p:nvGraphicFramePr>
          <p:cNvPr id="9" name="Table 8"/>
          <p:cNvGraphicFramePr>
            <a:graphicFrameLocks noGrp="1"/>
          </p:cNvGraphicFramePr>
          <p:nvPr>
            <p:extLst/>
          </p:nvPr>
        </p:nvGraphicFramePr>
        <p:xfrm>
          <a:off x="124706" y="1624214"/>
          <a:ext cx="8858656"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b="1" dirty="0">
                          <a:solidFill>
                            <a:srgbClr val="000000"/>
                          </a:solidFill>
                          <a:effectLst/>
                        </a:rPr>
                        <a:t>-26.7</a:t>
                      </a:r>
                    </a:p>
                  </a:txBody>
                  <a:tcPr marL="19050" marR="19050" marT="12700" marB="12700" anchor="b"/>
                </a:tc>
                <a:tc>
                  <a:txBody>
                    <a:bodyPr/>
                    <a:lstStyle/>
                    <a:p>
                      <a:pPr algn="ctr" rtl="0" fontAlgn="b"/>
                      <a:r>
                        <a:rPr lang="en-US" b="1" dirty="0">
                          <a:solidFill>
                            <a:srgbClr val="000000"/>
                          </a:solidFill>
                          <a:effectLst/>
                        </a:rPr>
                        <a:t>-21.5</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b="1" dirty="0">
                          <a:solidFill>
                            <a:srgbClr val="000000"/>
                          </a:solidFill>
                          <a:effectLst/>
                        </a:rPr>
                        <a:t>-59.4</a:t>
                      </a:r>
                    </a:p>
                  </a:txBody>
                  <a:tcPr marL="19050" marR="19050" marT="12700" marB="12700" anchor="b"/>
                </a:tc>
                <a:tc>
                  <a:txBody>
                    <a:bodyPr/>
                    <a:lstStyle/>
                    <a:p>
                      <a:pPr algn="ctr" rtl="0" fontAlgn="b"/>
                      <a:r>
                        <a:rPr lang="en-US" b="1" dirty="0">
                          <a:solidFill>
                            <a:srgbClr val="000000"/>
                          </a:solidFill>
                          <a:effectLst/>
                        </a:rPr>
                        <a:t>-58</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b="1" dirty="0">
                          <a:solidFill>
                            <a:srgbClr val="000000"/>
                          </a:solidFill>
                          <a:effectLst/>
                        </a:rPr>
                        <a:t>-99.1</a:t>
                      </a:r>
                    </a:p>
                  </a:txBody>
                  <a:tcPr marL="19050" marR="19050" marT="12700" marB="12700" anchor="b"/>
                </a:tc>
                <a:tc>
                  <a:txBody>
                    <a:bodyPr/>
                    <a:lstStyle/>
                    <a:p>
                      <a:pPr algn="ctr" rtl="0" fontAlgn="b"/>
                      <a:r>
                        <a:rPr lang="en-US" b="1" dirty="0">
                          <a:solidFill>
                            <a:srgbClr val="000000"/>
                          </a:solidFill>
                          <a:effectLst/>
                        </a:rPr>
                        <a:t>-82.3</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b="1" dirty="0">
                          <a:solidFill>
                            <a:srgbClr val="000000"/>
                          </a:solidFill>
                          <a:effectLst/>
                        </a:rPr>
                        <a:t>-77.2</a:t>
                      </a:r>
                    </a:p>
                  </a:txBody>
                  <a:tcPr marL="19050" marR="19050" marT="12700" marB="12700" anchor="b"/>
                </a:tc>
                <a:tc>
                  <a:txBody>
                    <a:bodyPr/>
                    <a:lstStyle/>
                    <a:p>
                      <a:pPr algn="ctr" rtl="0" fontAlgn="b"/>
                      <a:r>
                        <a:rPr lang="en-US" b="1" dirty="0">
                          <a:solidFill>
                            <a:srgbClr val="000000"/>
                          </a:solidFill>
                          <a:effectLst/>
                        </a:rPr>
                        <a:t>-88.1</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b="1" dirty="0">
                          <a:solidFill>
                            <a:srgbClr val="000000"/>
                          </a:solidFill>
                          <a:effectLst/>
                        </a:rPr>
                        <a:t>-49.6</a:t>
                      </a:r>
                    </a:p>
                  </a:txBody>
                  <a:tcPr marL="19050" marR="19050" marT="12700" marB="12700" anchor="b"/>
                </a:tc>
                <a:tc>
                  <a:txBody>
                    <a:bodyPr/>
                    <a:lstStyle/>
                    <a:p>
                      <a:pPr algn="ctr" rtl="0" fontAlgn="b"/>
                      <a:r>
                        <a:rPr lang="en-US" b="1" dirty="0">
                          <a:solidFill>
                            <a:srgbClr val="000000"/>
                          </a:solidFill>
                          <a:effectLst/>
                        </a:rPr>
                        <a:t>-43.9</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b="1" dirty="0">
                          <a:solidFill>
                            <a:srgbClr val="000000"/>
                          </a:solidFill>
                          <a:effectLst/>
                        </a:rPr>
                        <a:t>-103.1</a:t>
                      </a:r>
                    </a:p>
                  </a:txBody>
                  <a:tcPr marL="19050" marR="19050" marT="12700" marB="12700" anchor="b"/>
                </a:tc>
                <a:tc>
                  <a:txBody>
                    <a:bodyPr/>
                    <a:lstStyle/>
                    <a:p>
                      <a:pPr algn="ctr" rtl="0" fontAlgn="b"/>
                      <a:r>
                        <a:rPr lang="en-US" b="1" dirty="0">
                          <a:solidFill>
                            <a:srgbClr val="000000"/>
                          </a:solidFill>
                          <a:effectLst/>
                        </a:rPr>
                        <a:t>-100.5</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b="1" dirty="0">
                          <a:solidFill>
                            <a:srgbClr val="000000"/>
                          </a:solidFill>
                          <a:effectLst/>
                        </a:rPr>
                        <a:t>-76.2</a:t>
                      </a:r>
                    </a:p>
                  </a:txBody>
                  <a:tcPr marL="19050" marR="19050" marT="12700" marB="12700" anchor="b"/>
                </a:tc>
                <a:tc>
                  <a:txBody>
                    <a:bodyPr/>
                    <a:lstStyle/>
                    <a:p>
                      <a:pPr algn="ctr" rtl="0" fontAlgn="b"/>
                      <a:r>
                        <a:rPr lang="en-US" b="1" dirty="0">
                          <a:solidFill>
                            <a:srgbClr val="000000"/>
                          </a:solidFill>
                          <a:effectLst/>
                        </a:rPr>
                        <a:t>-72.5</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b="1" dirty="0">
                          <a:solidFill>
                            <a:srgbClr val="000000"/>
                          </a:solidFill>
                          <a:effectLst/>
                        </a:rPr>
                        <a:t>-52.2</a:t>
                      </a:r>
                    </a:p>
                  </a:txBody>
                  <a:tcPr marL="19050" marR="19050" marT="12700" marB="12700" anchor="b"/>
                </a:tc>
                <a:tc>
                  <a:txBody>
                    <a:bodyPr/>
                    <a:lstStyle/>
                    <a:p>
                      <a:pPr algn="ctr" rtl="0" fontAlgn="b"/>
                      <a:r>
                        <a:rPr lang="en-US" b="1" dirty="0">
                          <a:solidFill>
                            <a:srgbClr val="000000"/>
                          </a:solidFill>
                          <a:effectLst/>
                        </a:rPr>
                        <a:t>-61.2</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b="1" dirty="0">
                          <a:solidFill>
                            <a:srgbClr val="000000"/>
                          </a:solidFill>
                          <a:effectLst/>
                        </a:rPr>
                        <a:t>-6.6</a:t>
                      </a:r>
                    </a:p>
                  </a:txBody>
                  <a:tcPr marL="19050" marR="19050" marT="12700" marB="12700" anchor="b"/>
                </a:tc>
                <a:tc>
                  <a:txBody>
                    <a:bodyPr/>
                    <a:lstStyle/>
                    <a:p>
                      <a:pPr algn="ctr" rtl="0" fontAlgn="b"/>
                      <a:r>
                        <a:rPr lang="en-US" b="1" dirty="0">
                          <a:solidFill>
                            <a:srgbClr val="000000"/>
                          </a:solidFill>
                          <a:effectLst/>
                        </a:rPr>
                        <a:t>-5.4</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b="1" dirty="0">
                          <a:solidFill>
                            <a:srgbClr val="000000"/>
                          </a:solidFill>
                          <a:effectLst/>
                        </a:rPr>
                        <a:t>25.8</a:t>
                      </a:r>
                    </a:p>
                  </a:txBody>
                  <a:tcPr marL="19050" marR="19050" marT="12700" marB="12700" anchor="b"/>
                </a:tc>
                <a:tc>
                  <a:txBody>
                    <a:bodyPr/>
                    <a:lstStyle/>
                    <a:p>
                      <a:pPr algn="ctr" rtl="0" fontAlgn="b"/>
                      <a:r>
                        <a:rPr lang="en-US" b="1" dirty="0">
                          <a:solidFill>
                            <a:srgbClr val="000000"/>
                          </a:solidFill>
                          <a:effectLst/>
                        </a:rPr>
                        <a:t>22.6</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b="1" dirty="0">
                          <a:solidFill>
                            <a:srgbClr val="000000"/>
                          </a:solidFill>
                          <a:effectLst/>
                        </a:rPr>
                        <a:t>-46.6</a:t>
                      </a:r>
                    </a:p>
                  </a:txBody>
                  <a:tcPr marL="19050" marR="19050" marT="12700" marB="12700" anchor="b"/>
                </a:tc>
                <a:tc>
                  <a:txBody>
                    <a:bodyPr/>
                    <a:lstStyle/>
                    <a:p>
                      <a:pPr algn="ctr" rtl="0" fontAlgn="b"/>
                      <a:r>
                        <a:rPr lang="en-US" b="1" dirty="0">
                          <a:solidFill>
                            <a:srgbClr val="000000"/>
                          </a:solidFill>
                          <a:effectLst/>
                        </a:rPr>
                        <a:t>-39.7</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b="1" dirty="0">
                          <a:solidFill>
                            <a:srgbClr val="000000"/>
                          </a:solidFill>
                          <a:effectLst/>
                        </a:rPr>
                        <a:t>-70</a:t>
                      </a:r>
                    </a:p>
                  </a:txBody>
                  <a:tcPr marL="19050" marR="19050" marT="12700" marB="12700" anchor="b"/>
                </a:tc>
                <a:tc>
                  <a:txBody>
                    <a:bodyPr/>
                    <a:lstStyle/>
                    <a:p>
                      <a:pPr algn="ctr" rtl="0" fontAlgn="b"/>
                      <a:r>
                        <a:rPr lang="en-US" b="1" dirty="0">
                          <a:solidFill>
                            <a:srgbClr val="000000"/>
                          </a:solidFill>
                          <a:effectLst/>
                        </a:rPr>
                        <a:t>-66.1</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b="1" dirty="0">
                          <a:solidFill>
                            <a:srgbClr val="000000"/>
                          </a:solidFill>
                          <a:effectLst/>
                        </a:rPr>
                        <a:t>25.3</a:t>
                      </a:r>
                    </a:p>
                  </a:txBody>
                  <a:tcPr marL="19050" marR="19050" marT="12700" marB="12700" anchor="b"/>
                </a:tc>
                <a:tc>
                  <a:txBody>
                    <a:bodyPr/>
                    <a:lstStyle/>
                    <a:p>
                      <a:pPr algn="ctr" rtl="0" fontAlgn="b"/>
                      <a:r>
                        <a:rPr lang="en-US" b="1" dirty="0">
                          <a:solidFill>
                            <a:srgbClr val="000000"/>
                          </a:solidFill>
                          <a:effectLst/>
                        </a:rPr>
                        <a:t>34.1</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b="1" dirty="0">
                          <a:solidFill>
                            <a:srgbClr val="000000"/>
                          </a:solidFill>
                          <a:effectLst/>
                        </a:rPr>
                        <a:t>-4.3</a:t>
                      </a:r>
                    </a:p>
                  </a:txBody>
                  <a:tcPr marL="19050" marR="19050" marT="12700" marB="12700" anchor="b"/>
                </a:tc>
                <a:tc>
                  <a:txBody>
                    <a:bodyPr/>
                    <a:lstStyle/>
                    <a:p>
                      <a:pPr algn="ctr" rtl="0" fontAlgn="b"/>
                      <a:r>
                        <a:rPr lang="en-US" b="1" dirty="0">
                          <a:solidFill>
                            <a:srgbClr val="000000"/>
                          </a:solidFill>
                          <a:effectLst/>
                        </a:rPr>
                        <a:t>3.3</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3534917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ELA SBAC Performance (DFS)</a:t>
            </a:r>
            <a:endParaRPr sz="3200" b="1" dirty="0"/>
          </a:p>
        </p:txBody>
      </p:sp>
      <p:sp>
        <p:nvSpPr>
          <p:cNvPr id="304" name="Google Shape;304;p16"/>
          <p:cNvSpPr txBox="1">
            <a:spLocks noGrp="1"/>
          </p:cNvSpPr>
          <p:nvPr>
            <p:ph type="body" idx="1"/>
          </p:nvPr>
        </p:nvSpPr>
        <p:spPr>
          <a:xfrm>
            <a:off x="124708" y="1446834"/>
            <a:ext cx="8858654" cy="4719187"/>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101</a:t>
            </a:fld>
            <a:endParaRPr dirty="0"/>
          </a:p>
        </p:txBody>
      </p:sp>
      <p:graphicFrame>
        <p:nvGraphicFramePr>
          <p:cNvPr id="8" name="Chart 7"/>
          <p:cNvGraphicFramePr/>
          <p:nvPr>
            <p:extLst/>
          </p:nvPr>
        </p:nvGraphicFramePr>
        <p:xfrm>
          <a:off x="53371" y="1614690"/>
          <a:ext cx="9037257" cy="5243310"/>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Average Distance from Standard Met on ELA Smarter Balanced Assessment for Grades 3-8 and 11 </a:t>
            </a:r>
            <a:r>
              <a:rPr lang="en-US" sz="2100" dirty="0" smtClean="0"/>
              <a:t>(Source: California School Dashboard)</a:t>
            </a:r>
          </a:p>
          <a:p>
            <a:pPr marL="0" indent="0">
              <a:spcBef>
                <a:spcPts val="0"/>
              </a:spcBef>
              <a:buClr>
                <a:schemeClr val="dk1"/>
              </a:buClr>
              <a:buSzPct val="100000"/>
              <a:buFont typeface="Arial"/>
              <a:buNone/>
            </a:pPr>
            <a:endParaRPr lang="en-US" sz="2800" dirty="0"/>
          </a:p>
        </p:txBody>
      </p:sp>
      <p:sp>
        <p:nvSpPr>
          <p:cNvPr id="10" name="TextBox 4"/>
          <p:cNvSpPr txBox="1"/>
          <p:nvPr/>
        </p:nvSpPr>
        <p:spPr>
          <a:xfrm>
            <a:off x="1568678" y="2063720"/>
            <a:ext cx="2429164" cy="46166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FF0000"/>
                </a:solidFill>
              </a:rPr>
              <a:t>- - - - </a:t>
            </a:r>
            <a:r>
              <a:rPr lang="en-US" sz="1800" dirty="0" smtClean="0"/>
              <a:t>Prior Goal (-7.4)</a:t>
            </a:r>
            <a:endParaRPr lang="en-US" dirty="0"/>
          </a:p>
        </p:txBody>
      </p:sp>
      <p:cxnSp>
        <p:nvCxnSpPr>
          <p:cNvPr id="11" name="Straight Connector 10"/>
          <p:cNvCxnSpPr/>
          <p:nvPr/>
        </p:nvCxnSpPr>
        <p:spPr>
          <a:xfrm flipV="1">
            <a:off x="737186" y="3332728"/>
            <a:ext cx="8353442" cy="1016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6383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Math SBAC Performance (DFS)</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102</a:t>
            </a:fld>
            <a:endParaRPr dirty="0"/>
          </a:p>
        </p:txBody>
      </p:sp>
      <p:sp>
        <p:nvSpPr>
          <p:cNvPr id="8"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Average Distance from Standard Met on Math Smarter Balanced Assessment for Grades 3-8 and 11 </a:t>
            </a:r>
            <a:r>
              <a:rPr lang="en-US" sz="2800" b="1" dirty="0"/>
              <a:t>(2017-18 to 2018-19)</a:t>
            </a:r>
            <a:r>
              <a:rPr lang="en-US" sz="2600" b="1" dirty="0" smtClean="0"/>
              <a:t> </a:t>
            </a:r>
            <a:r>
              <a:rPr lang="en-US" sz="2100" dirty="0" smtClean="0"/>
              <a:t>(Source: California School Dashboard)</a:t>
            </a:r>
          </a:p>
          <a:p>
            <a:pPr marL="0" indent="0">
              <a:spcBef>
                <a:spcPts val="0"/>
              </a:spcBef>
              <a:buClr>
                <a:schemeClr val="dk1"/>
              </a:buClr>
              <a:buSzPct val="100000"/>
              <a:buFont typeface="Arial"/>
              <a:buNone/>
            </a:pPr>
            <a:endParaRPr lang="en-US" sz="2800" dirty="0"/>
          </a:p>
        </p:txBody>
      </p:sp>
      <p:graphicFrame>
        <p:nvGraphicFramePr>
          <p:cNvPr id="9" name="Table 8"/>
          <p:cNvGraphicFramePr>
            <a:graphicFrameLocks noGrp="1"/>
          </p:cNvGraphicFramePr>
          <p:nvPr>
            <p:extLst/>
          </p:nvPr>
        </p:nvGraphicFramePr>
        <p:xfrm>
          <a:off x="124706" y="1624214"/>
          <a:ext cx="8858656"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b="1" dirty="0">
                          <a:solidFill>
                            <a:srgbClr val="000000"/>
                          </a:solidFill>
                          <a:effectLst/>
                        </a:rPr>
                        <a:t>-50.6</a:t>
                      </a:r>
                    </a:p>
                  </a:txBody>
                  <a:tcPr marL="19050" marR="19050" marT="12700" marB="12700" anchor="b"/>
                </a:tc>
                <a:tc>
                  <a:txBody>
                    <a:bodyPr/>
                    <a:lstStyle/>
                    <a:p>
                      <a:pPr algn="ctr" rtl="0" fontAlgn="b"/>
                      <a:r>
                        <a:rPr lang="en-US" b="1" dirty="0">
                          <a:solidFill>
                            <a:srgbClr val="000000"/>
                          </a:solidFill>
                          <a:effectLst/>
                        </a:rPr>
                        <a:t>-48.8</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b="1" dirty="0">
                          <a:solidFill>
                            <a:srgbClr val="000000"/>
                          </a:solidFill>
                          <a:effectLst/>
                        </a:rPr>
                        <a:t>-74.5</a:t>
                      </a:r>
                    </a:p>
                  </a:txBody>
                  <a:tcPr marL="19050" marR="19050" marT="12700" marB="12700" anchor="b"/>
                </a:tc>
                <a:tc>
                  <a:txBody>
                    <a:bodyPr/>
                    <a:lstStyle/>
                    <a:p>
                      <a:pPr algn="ctr" rtl="0" fontAlgn="b"/>
                      <a:r>
                        <a:rPr lang="en-US" b="1" dirty="0">
                          <a:solidFill>
                            <a:srgbClr val="000000"/>
                          </a:solidFill>
                          <a:effectLst/>
                        </a:rPr>
                        <a:t>-75.1</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b="1" dirty="0">
                          <a:solidFill>
                            <a:srgbClr val="000000"/>
                          </a:solidFill>
                          <a:effectLst/>
                        </a:rPr>
                        <a:t>-118.7</a:t>
                      </a:r>
                    </a:p>
                  </a:txBody>
                  <a:tcPr marL="19050" marR="19050" marT="12700" marB="12700" anchor="b"/>
                </a:tc>
                <a:tc>
                  <a:txBody>
                    <a:bodyPr/>
                    <a:lstStyle/>
                    <a:p>
                      <a:pPr algn="ctr" rtl="0" fontAlgn="b"/>
                      <a:r>
                        <a:rPr lang="en-US" b="1" dirty="0">
                          <a:solidFill>
                            <a:srgbClr val="000000"/>
                          </a:solidFill>
                          <a:effectLst/>
                        </a:rPr>
                        <a:t>-116.4</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b="1" dirty="0">
                          <a:solidFill>
                            <a:srgbClr val="000000"/>
                          </a:solidFill>
                          <a:effectLst/>
                        </a:rPr>
                        <a:t>-103.9</a:t>
                      </a:r>
                    </a:p>
                  </a:txBody>
                  <a:tcPr marL="19050" marR="19050" marT="12700" marB="12700" anchor="b"/>
                </a:tc>
                <a:tc>
                  <a:txBody>
                    <a:bodyPr/>
                    <a:lstStyle/>
                    <a:p>
                      <a:pPr algn="ctr" rtl="0" fontAlgn="b"/>
                      <a:r>
                        <a:rPr lang="en-US" b="1" dirty="0">
                          <a:solidFill>
                            <a:srgbClr val="000000"/>
                          </a:solidFill>
                          <a:effectLst/>
                        </a:rPr>
                        <a:t>-122.3</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b="1" dirty="0">
                          <a:solidFill>
                            <a:srgbClr val="000000"/>
                          </a:solidFill>
                          <a:effectLst/>
                        </a:rPr>
                        <a:t>-72.4</a:t>
                      </a:r>
                    </a:p>
                  </a:txBody>
                  <a:tcPr marL="19050" marR="19050" marT="12700" marB="12700" anchor="b"/>
                </a:tc>
                <a:tc>
                  <a:txBody>
                    <a:bodyPr/>
                    <a:lstStyle/>
                    <a:p>
                      <a:pPr algn="ctr" rtl="0" fontAlgn="b"/>
                      <a:r>
                        <a:rPr lang="en-US" b="1" dirty="0">
                          <a:solidFill>
                            <a:srgbClr val="000000"/>
                          </a:solidFill>
                          <a:effectLst/>
                        </a:rPr>
                        <a:t>-70.5</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b="1" dirty="0">
                          <a:solidFill>
                            <a:srgbClr val="000000"/>
                          </a:solidFill>
                          <a:effectLst/>
                        </a:rPr>
                        <a:t>-128</a:t>
                      </a:r>
                    </a:p>
                  </a:txBody>
                  <a:tcPr marL="19050" marR="19050" marT="12700" marB="12700" anchor="b"/>
                </a:tc>
                <a:tc>
                  <a:txBody>
                    <a:bodyPr/>
                    <a:lstStyle/>
                    <a:p>
                      <a:pPr algn="ctr" rtl="0" fontAlgn="b"/>
                      <a:r>
                        <a:rPr lang="en-US" b="1" dirty="0">
                          <a:solidFill>
                            <a:srgbClr val="000000"/>
                          </a:solidFill>
                          <a:effectLst/>
                        </a:rPr>
                        <a:t>-129.1</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b="1" dirty="0">
                          <a:solidFill>
                            <a:srgbClr val="000000"/>
                          </a:solidFill>
                          <a:effectLst/>
                        </a:rPr>
                        <a:t>-110.2</a:t>
                      </a:r>
                    </a:p>
                  </a:txBody>
                  <a:tcPr marL="19050" marR="19050" marT="12700" marB="12700" anchor="b"/>
                </a:tc>
                <a:tc>
                  <a:txBody>
                    <a:bodyPr/>
                    <a:lstStyle/>
                    <a:p>
                      <a:pPr algn="ctr" rtl="0" fontAlgn="b"/>
                      <a:r>
                        <a:rPr lang="en-US" b="1" dirty="0">
                          <a:solidFill>
                            <a:srgbClr val="000000"/>
                          </a:solidFill>
                          <a:effectLst/>
                        </a:rPr>
                        <a:t>-107</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b="1" dirty="0">
                          <a:solidFill>
                            <a:srgbClr val="000000"/>
                          </a:solidFill>
                          <a:effectLst/>
                        </a:rPr>
                        <a:t>-83.6</a:t>
                      </a:r>
                    </a:p>
                  </a:txBody>
                  <a:tcPr marL="19050" marR="19050" marT="12700" marB="12700" anchor="b"/>
                </a:tc>
                <a:tc>
                  <a:txBody>
                    <a:bodyPr/>
                    <a:lstStyle/>
                    <a:p>
                      <a:pPr algn="ctr" rtl="0" fontAlgn="b"/>
                      <a:r>
                        <a:rPr lang="en-US" b="1" dirty="0">
                          <a:solidFill>
                            <a:srgbClr val="000000"/>
                          </a:solidFill>
                          <a:effectLst/>
                        </a:rPr>
                        <a:t>-98.6</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b="1" dirty="0">
                          <a:solidFill>
                            <a:srgbClr val="000000"/>
                          </a:solidFill>
                          <a:effectLst/>
                        </a:rPr>
                        <a:t>-19.7</a:t>
                      </a:r>
                    </a:p>
                  </a:txBody>
                  <a:tcPr marL="19050" marR="19050" marT="12700" marB="12700" anchor="b"/>
                </a:tc>
                <a:tc>
                  <a:txBody>
                    <a:bodyPr/>
                    <a:lstStyle/>
                    <a:p>
                      <a:pPr algn="ctr" rtl="0" fontAlgn="b"/>
                      <a:r>
                        <a:rPr lang="en-US" b="1" dirty="0">
                          <a:solidFill>
                            <a:srgbClr val="000000"/>
                          </a:solidFill>
                          <a:effectLst/>
                        </a:rPr>
                        <a:t>-19.8</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b="1" dirty="0">
                          <a:solidFill>
                            <a:srgbClr val="000000"/>
                          </a:solidFill>
                          <a:effectLst/>
                        </a:rPr>
                        <a:t>-3.9</a:t>
                      </a:r>
                    </a:p>
                  </a:txBody>
                  <a:tcPr marL="19050" marR="19050" marT="12700" marB="12700" anchor="b"/>
                </a:tc>
                <a:tc>
                  <a:txBody>
                    <a:bodyPr/>
                    <a:lstStyle/>
                    <a:p>
                      <a:pPr algn="ctr" rtl="0" fontAlgn="b"/>
                      <a:r>
                        <a:rPr lang="en-US" b="1" dirty="0">
                          <a:solidFill>
                            <a:srgbClr val="000000"/>
                          </a:solidFill>
                          <a:effectLst/>
                        </a:rPr>
                        <a:t>-3.2</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b="1" dirty="0">
                          <a:solidFill>
                            <a:srgbClr val="000000"/>
                          </a:solidFill>
                          <a:effectLst/>
                        </a:rPr>
                        <a:t>-72</a:t>
                      </a:r>
                    </a:p>
                  </a:txBody>
                  <a:tcPr marL="19050" marR="19050" marT="12700" marB="12700" anchor="b"/>
                </a:tc>
                <a:tc>
                  <a:txBody>
                    <a:bodyPr/>
                    <a:lstStyle/>
                    <a:p>
                      <a:pPr algn="ctr" rtl="0" fontAlgn="b"/>
                      <a:r>
                        <a:rPr lang="en-US" b="1" dirty="0">
                          <a:solidFill>
                            <a:srgbClr val="000000"/>
                          </a:solidFill>
                          <a:effectLst/>
                        </a:rPr>
                        <a:t>-69.8</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b="1" dirty="0">
                          <a:solidFill>
                            <a:srgbClr val="000000"/>
                          </a:solidFill>
                          <a:effectLst/>
                        </a:rPr>
                        <a:t>-94.3</a:t>
                      </a:r>
                    </a:p>
                  </a:txBody>
                  <a:tcPr marL="19050" marR="19050" marT="12700" marB="12700" anchor="b"/>
                </a:tc>
                <a:tc>
                  <a:txBody>
                    <a:bodyPr/>
                    <a:lstStyle/>
                    <a:p>
                      <a:pPr algn="ctr" rtl="0" fontAlgn="b"/>
                      <a:r>
                        <a:rPr lang="en-US" b="1" dirty="0">
                          <a:solidFill>
                            <a:srgbClr val="000000"/>
                          </a:solidFill>
                          <a:effectLst/>
                        </a:rPr>
                        <a:t>-91.9</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b="1" dirty="0">
                          <a:solidFill>
                            <a:srgbClr val="000000"/>
                          </a:solidFill>
                          <a:effectLst/>
                        </a:rPr>
                        <a:t>1</a:t>
                      </a:r>
                    </a:p>
                  </a:txBody>
                  <a:tcPr marL="19050" marR="19050" marT="12700" marB="12700" anchor="b"/>
                </a:tc>
                <a:tc>
                  <a:txBody>
                    <a:bodyPr/>
                    <a:lstStyle/>
                    <a:p>
                      <a:pPr algn="ctr" rtl="0" fontAlgn="b"/>
                      <a:r>
                        <a:rPr lang="en-US" b="1" dirty="0">
                          <a:solidFill>
                            <a:srgbClr val="000000"/>
                          </a:solidFill>
                          <a:effectLst/>
                        </a:rPr>
                        <a:t>5.1</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b="1" dirty="0">
                          <a:solidFill>
                            <a:srgbClr val="000000"/>
                          </a:solidFill>
                          <a:effectLst/>
                        </a:rPr>
                        <a:t>-24.6</a:t>
                      </a:r>
                    </a:p>
                  </a:txBody>
                  <a:tcPr marL="19050" marR="19050" marT="12700" marB="12700" anchor="b"/>
                </a:tc>
                <a:tc>
                  <a:txBody>
                    <a:bodyPr/>
                    <a:lstStyle/>
                    <a:p>
                      <a:pPr algn="ctr" rtl="0" fontAlgn="b"/>
                      <a:r>
                        <a:rPr lang="en-US" b="1" dirty="0">
                          <a:solidFill>
                            <a:srgbClr val="000000"/>
                          </a:solidFill>
                          <a:effectLst/>
                        </a:rPr>
                        <a:t>-21.4</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14800420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Math SBAC Performance (DFS)</a:t>
            </a:r>
            <a:endParaRPr sz="3200" b="1" dirty="0"/>
          </a:p>
        </p:txBody>
      </p:sp>
      <p:sp>
        <p:nvSpPr>
          <p:cNvPr id="304" name="Google Shape;304;p16"/>
          <p:cNvSpPr txBox="1">
            <a:spLocks noGrp="1"/>
          </p:cNvSpPr>
          <p:nvPr>
            <p:ph type="body" idx="1"/>
          </p:nvPr>
        </p:nvSpPr>
        <p:spPr>
          <a:xfrm>
            <a:off x="124708" y="1446834"/>
            <a:ext cx="8858654" cy="4719187"/>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103</a:t>
            </a:fld>
            <a:endParaRPr dirty="0"/>
          </a:p>
        </p:txBody>
      </p:sp>
      <p:graphicFrame>
        <p:nvGraphicFramePr>
          <p:cNvPr id="8" name="Chart 7"/>
          <p:cNvGraphicFramePr/>
          <p:nvPr>
            <p:extLst/>
          </p:nvPr>
        </p:nvGraphicFramePr>
        <p:xfrm>
          <a:off x="53371" y="1614690"/>
          <a:ext cx="9037257" cy="5243310"/>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Average Distance from Standard Met on Math Smarter Balanced Assessment for Grades 3-8 and 11 </a:t>
            </a:r>
            <a:r>
              <a:rPr lang="en-US" sz="2100" dirty="0" smtClean="0"/>
              <a:t>(Source: California School Dashboard)</a:t>
            </a:r>
          </a:p>
          <a:p>
            <a:pPr marL="0" indent="0">
              <a:spcBef>
                <a:spcPts val="0"/>
              </a:spcBef>
              <a:buClr>
                <a:schemeClr val="dk1"/>
              </a:buClr>
              <a:buSzPct val="100000"/>
              <a:buFont typeface="Arial"/>
              <a:buNone/>
            </a:pPr>
            <a:endParaRPr lang="en-US" sz="2800" dirty="0"/>
          </a:p>
        </p:txBody>
      </p:sp>
      <p:sp>
        <p:nvSpPr>
          <p:cNvPr id="10" name="TextBox 4"/>
          <p:cNvSpPr txBox="1"/>
          <p:nvPr/>
        </p:nvSpPr>
        <p:spPr>
          <a:xfrm>
            <a:off x="1728167" y="1573163"/>
            <a:ext cx="2429164" cy="46166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FF0000"/>
                </a:solidFill>
              </a:rPr>
              <a:t>- - - - </a:t>
            </a:r>
            <a:r>
              <a:rPr lang="en-US" sz="1800" dirty="0" smtClean="0"/>
              <a:t>Prior Goal (-30.4)</a:t>
            </a:r>
            <a:endParaRPr lang="en-US" dirty="0"/>
          </a:p>
        </p:txBody>
      </p:sp>
      <p:cxnSp>
        <p:nvCxnSpPr>
          <p:cNvPr id="11" name="Straight Connector 10"/>
          <p:cNvCxnSpPr/>
          <p:nvPr/>
        </p:nvCxnSpPr>
        <p:spPr>
          <a:xfrm flipV="1">
            <a:off x="808523" y="3077547"/>
            <a:ext cx="8353442" cy="1016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4698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11</a:t>
            </a:r>
            <a:r>
              <a:rPr lang="en-US" sz="3200" b="1" baseline="30000" dirty="0" smtClean="0"/>
              <a:t>th</a:t>
            </a:r>
            <a:r>
              <a:rPr lang="en-US" sz="3200" b="1" dirty="0" smtClean="0"/>
              <a:t> Grade ELA EAP Eligibility</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104</a:t>
            </a:fld>
            <a:endParaRPr dirty="0"/>
          </a:p>
        </p:txBody>
      </p:sp>
      <p:sp>
        <p:nvSpPr>
          <p:cNvPr id="8" name="Google Shape;304;p16"/>
          <p:cNvSpPr txBox="1">
            <a:spLocks/>
          </p:cNvSpPr>
          <p:nvPr/>
        </p:nvSpPr>
        <p:spPr>
          <a:xfrm>
            <a:off x="0" y="907906"/>
            <a:ext cx="9144000"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of 11</a:t>
            </a:r>
            <a:r>
              <a:rPr lang="en-US" sz="2600" b="1" baseline="30000" dirty="0" smtClean="0"/>
              <a:t>th</a:t>
            </a:r>
            <a:r>
              <a:rPr lang="en-US" sz="2600" b="1" dirty="0" smtClean="0"/>
              <a:t> grade students exceeding standard on the ELA Smarter Balanced Assessment </a:t>
            </a:r>
            <a:r>
              <a:rPr lang="en-US" sz="2800" b="1" dirty="0" smtClean="0"/>
              <a:t>(2016-17 </a:t>
            </a:r>
            <a:r>
              <a:rPr lang="en-US" sz="2800" b="1" dirty="0"/>
              <a:t>to 2018-19)</a:t>
            </a:r>
            <a:r>
              <a:rPr lang="en-US" sz="2600" b="1" dirty="0" smtClean="0"/>
              <a:t> </a:t>
            </a:r>
            <a:r>
              <a:rPr lang="en-US" sz="2100" dirty="0" smtClean="0"/>
              <a:t>(Source: CAASPP Results Site)</a:t>
            </a:r>
          </a:p>
          <a:p>
            <a:pPr marL="0" indent="0">
              <a:spcBef>
                <a:spcPts val="0"/>
              </a:spcBef>
              <a:buClr>
                <a:schemeClr val="dk1"/>
              </a:buClr>
              <a:buSzPct val="100000"/>
              <a:buFont typeface="Arial"/>
              <a:buNone/>
            </a:pPr>
            <a:endParaRPr lang="en-US" sz="2800" dirty="0"/>
          </a:p>
        </p:txBody>
      </p:sp>
      <p:graphicFrame>
        <p:nvGraphicFramePr>
          <p:cNvPr id="9" name="Table 8"/>
          <p:cNvGraphicFramePr>
            <a:graphicFrameLocks noGrp="1"/>
          </p:cNvGraphicFramePr>
          <p:nvPr>
            <p:extLst/>
          </p:nvPr>
        </p:nvGraphicFramePr>
        <p:xfrm>
          <a:off x="142673" y="1514000"/>
          <a:ext cx="8858656" cy="523641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47736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2026-17</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smtClean="0">
                          <a:solidFill>
                            <a:srgbClr val="000000"/>
                          </a:solidFill>
                          <a:effectLst/>
                          <a:latin typeface="+mn-lt"/>
                        </a:rPr>
                        <a:t>22.6</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21.3</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21.4</a:t>
                      </a:r>
                      <a:endParaRPr lang="en-US" sz="1800" b="1" dirty="0">
                        <a:effectLst/>
                        <a:latin typeface="+mn-lt"/>
                      </a:endParaRP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solidFill>
                            <a:srgbClr val="000000"/>
                          </a:solidFill>
                          <a:effectLst/>
                          <a:latin typeface="+mn-lt"/>
                        </a:rPr>
                        <a:t>0.91</a:t>
                      </a:r>
                    </a:p>
                  </a:txBody>
                  <a:tcPr marL="19050" marR="19050" marT="12700" marB="12700" anchor="b"/>
                </a:tc>
                <a:tc>
                  <a:txBody>
                    <a:bodyPr/>
                    <a:lstStyle/>
                    <a:p>
                      <a:pPr algn="ctr" rtl="0" fontAlgn="b"/>
                      <a:r>
                        <a:rPr lang="en-US" sz="1800" b="1" dirty="0" smtClean="0">
                          <a:solidFill>
                            <a:srgbClr val="000000"/>
                          </a:solidFill>
                          <a:effectLst/>
                          <a:latin typeface="+mn-lt"/>
                        </a:rPr>
                        <a:t>0.3</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effectLst/>
                          <a:latin typeface="+mn-lt"/>
                        </a:rPr>
                        <a:t>0.3</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mn-lt"/>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mn-lt"/>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mn-lt"/>
                        </a:rPr>
                        <a:t>N/A</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smtClean="0">
                          <a:solidFill>
                            <a:srgbClr val="000000"/>
                          </a:solidFill>
                          <a:effectLst/>
                          <a:latin typeface="+mn-lt"/>
                        </a:rPr>
                        <a:t>N/A</a:t>
                      </a:r>
                      <a:endParaRPr lang="en-US" sz="1800" b="1" dirty="0">
                        <a:solidFill>
                          <a:srgbClr val="000000"/>
                        </a:solidFill>
                        <a:effectLst/>
                        <a:latin typeface="+mn-l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mn-lt"/>
                        </a:rPr>
                        <a:t>N/A</a:t>
                      </a:r>
                    </a:p>
                  </a:txBody>
                  <a:tcPr marL="19050" marR="19050" marT="12700" marB="12700" anchor="b"/>
                </a:tc>
                <a:tc>
                  <a:txBody>
                    <a:bodyPr/>
                    <a:lstStyle/>
                    <a:p>
                      <a:pPr algn="ctr" rtl="0" fontAlgn="b"/>
                      <a:r>
                        <a:rPr lang="en-US" sz="1800" b="1" dirty="0">
                          <a:effectLst/>
                          <a:latin typeface="+mn-lt"/>
                        </a:rPr>
                        <a:t>0</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smtClean="0">
                          <a:solidFill>
                            <a:srgbClr val="000000"/>
                          </a:solidFill>
                          <a:effectLst/>
                          <a:latin typeface="+mn-lt"/>
                        </a:rPr>
                        <a:t>17</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15.9</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15.5</a:t>
                      </a:r>
                      <a:endParaRPr lang="en-US" sz="1800" b="1" dirty="0">
                        <a:effectLst/>
                        <a:latin typeface="+mn-lt"/>
                      </a:endParaRP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smtClean="0">
                          <a:solidFill>
                            <a:srgbClr val="000000"/>
                          </a:solidFill>
                          <a:effectLst/>
                          <a:latin typeface="+mn-lt"/>
                        </a:rPr>
                        <a:t>2.3</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2.9</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effectLst/>
                          <a:latin typeface="+mn-lt"/>
                        </a:rPr>
                        <a:t>3.4</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smtClean="0">
                          <a:solidFill>
                            <a:srgbClr val="000000"/>
                          </a:solidFill>
                          <a:effectLst/>
                          <a:latin typeface="+mn-lt"/>
                        </a:rPr>
                        <a:t>8.9</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13.5</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7.7</a:t>
                      </a:r>
                      <a:endParaRPr lang="en-US" sz="1800" b="1" dirty="0">
                        <a:effectLst/>
                        <a:latin typeface="+mn-lt"/>
                      </a:endParaRP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smtClean="0">
                          <a:solidFill>
                            <a:srgbClr val="000000"/>
                          </a:solidFill>
                          <a:effectLst/>
                          <a:latin typeface="+mn-lt"/>
                        </a:rPr>
                        <a:t>21.4</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effectLst/>
                          <a:latin typeface="+mn-lt"/>
                        </a:rPr>
                        <a:t>25</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smtClean="0">
                          <a:solidFill>
                            <a:srgbClr val="000000"/>
                          </a:solidFill>
                          <a:effectLst/>
                          <a:latin typeface="+mn-lt"/>
                        </a:rPr>
                        <a:t>33.1</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26.9</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23.3</a:t>
                      </a:r>
                      <a:endParaRPr lang="en-US" sz="1800" b="1" dirty="0">
                        <a:effectLst/>
                        <a:latin typeface="+mn-lt"/>
                      </a:endParaRP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smtClean="0">
                          <a:solidFill>
                            <a:srgbClr val="000000"/>
                          </a:solidFill>
                          <a:effectLst/>
                          <a:latin typeface="+mn-lt"/>
                        </a:rPr>
                        <a:t>36.6</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39.5</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29.3</a:t>
                      </a:r>
                      <a:endParaRPr lang="en-US" sz="1800" b="1" dirty="0">
                        <a:effectLst/>
                        <a:latin typeface="+mn-lt"/>
                      </a:endParaRP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smtClean="0">
                          <a:solidFill>
                            <a:srgbClr val="000000"/>
                          </a:solidFill>
                          <a:effectLst/>
                          <a:latin typeface="+mn-lt"/>
                        </a:rPr>
                        <a:t>15.1</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13.2</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16</a:t>
                      </a:r>
                      <a:endParaRPr lang="en-US" sz="1800" b="1" dirty="0">
                        <a:effectLst/>
                        <a:latin typeface="+mn-lt"/>
                      </a:endParaRP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smtClean="0">
                          <a:solidFill>
                            <a:srgbClr val="000000"/>
                          </a:solidFill>
                          <a:effectLst/>
                          <a:latin typeface="+mn-lt"/>
                        </a:rPr>
                        <a:t>9.5</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12.2</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5.8</a:t>
                      </a:r>
                      <a:endParaRPr lang="en-US" sz="1800" b="1" dirty="0">
                        <a:effectLst/>
                        <a:latin typeface="+mn-lt"/>
                      </a:endParaRP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smtClean="0">
                          <a:solidFill>
                            <a:srgbClr val="000000"/>
                          </a:solidFill>
                          <a:effectLst/>
                          <a:latin typeface="+mn-lt"/>
                        </a:rPr>
                        <a:t>35.3</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34.3</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37.3</a:t>
                      </a:r>
                      <a:endParaRPr lang="en-US" sz="1800" b="1" dirty="0">
                        <a:effectLst/>
                        <a:latin typeface="+mn-lt"/>
                      </a:endParaRP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smtClean="0">
                          <a:solidFill>
                            <a:srgbClr val="000000"/>
                          </a:solidFill>
                          <a:effectLst/>
                          <a:latin typeface="+mn-lt"/>
                        </a:rPr>
                        <a:t>31.9</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36</a:t>
                      </a:r>
                    </a:p>
                  </a:txBody>
                  <a:tcPr marL="19050" marR="19050" marT="12700" marB="12700" anchor="b"/>
                </a:tc>
                <a:tc>
                  <a:txBody>
                    <a:bodyPr/>
                    <a:lstStyle/>
                    <a:p>
                      <a:pPr algn="ctr" rtl="0" fontAlgn="b"/>
                      <a:r>
                        <a:rPr lang="en-US" sz="1800" b="1" dirty="0" smtClean="0">
                          <a:effectLst/>
                          <a:latin typeface="+mn-lt"/>
                        </a:rPr>
                        <a:t>39</a:t>
                      </a:r>
                      <a:endParaRPr lang="en-US" sz="1800" b="1" dirty="0">
                        <a:effectLst/>
                        <a:latin typeface="+mn-lt"/>
                      </a:endParaRP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33943925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11</a:t>
            </a:r>
            <a:r>
              <a:rPr lang="en-US" sz="3200" b="1" baseline="30000" dirty="0" smtClean="0"/>
              <a:t>th</a:t>
            </a:r>
            <a:r>
              <a:rPr lang="en-US" sz="3200" b="1" dirty="0" smtClean="0"/>
              <a:t> Grade EAP: ELA</a:t>
            </a:r>
            <a:endParaRPr sz="3200" b="1"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105</a:t>
            </a:fld>
            <a:endParaRPr dirty="0"/>
          </a:p>
        </p:txBody>
      </p:sp>
      <p:sp>
        <p:nvSpPr>
          <p:cNvPr id="10"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a:t>Percentage of 11</a:t>
            </a:r>
            <a:r>
              <a:rPr lang="en-US" sz="2600" b="1" baseline="30000" dirty="0"/>
              <a:t>th</a:t>
            </a:r>
            <a:r>
              <a:rPr lang="en-US" sz="2600" b="1" dirty="0"/>
              <a:t> grade students exceeding standard on the ELA Smarter Balanced Assessment </a:t>
            </a:r>
            <a:r>
              <a:rPr lang="en-US" sz="2800" b="1" dirty="0"/>
              <a:t>(2016-17 to 2018-19)</a:t>
            </a:r>
            <a:r>
              <a:rPr lang="en-US" sz="2600" b="1" dirty="0"/>
              <a:t> </a:t>
            </a:r>
            <a:r>
              <a:rPr lang="en-US" sz="2100" dirty="0"/>
              <a:t>(Source: CAASPP Results Site)</a:t>
            </a:r>
          </a:p>
          <a:p>
            <a:pPr marL="0" indent="0">
              <a:spcBef>
                <a:spcPts val="0"/>
              </a:spcBef>
              <a:buClr>
                <a:schemeClr val="dk1"/>
              </a:buClr>
              <a:buSzPct val="100000"/>
              <a:buNone/>
            </a:pPr>
            <a:endParaRPr lang="en-US" sz="2800" dirty="0"/>
          </a:p>
          <a:p>
            <a:pPr marL="0" indent="0">
              <a:spcBef>
                <a:spcPts val="0"/>
              </a:spcBef>
              <a:buClr>
                <a:schemeClr val="dk1"/>
              </a:buClr>
              <a:buSzPct val="100000"/>
              <a:buFont typeface="Arial"/>
              <a:buNone/>
            </a:pPr>
            <a:endParaRPr lang="en-US" sz="2800" dirty="0"/>
          </a:p>
        </p:txBody>
      </p:sp>
      <p:graphicFrame>
        <p:nvGraphicFramePr>
          <p:cNvPr id="11" name="Chart 10"/>
          <p:cNvGraphicFramePr/>
          <p:nvPr>
            <p:extLst/>
          </p:nvPr>
        </p:nvGraphicFramePr>
        <p:xfrm>
          <a:off x="53371" y="1614690"/>
          <a:ext cx="9037257" cy="524331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4"/>
          <p:cNvSpPr txBox="1"/>
          <p:nvPr/>
        </p:nvSpPr>
        <p:spPr>
          <a:xfrm>
            <a:off x="1260335" y="2034828"/>
            <a:ext cx="2429164" cy="46166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FF0000"/>
                </a:solidFill>
              </a:rPr>
              <a:t>- - - - </a:t>
            </a:r>
            <a:r>
              <a:rPr lang="en-US" sz="1800" dirty="0" smtClean="0"/>
              <a:t>Prior Goal (27%)</a:t>
            </a:r>
            <a:endParaRPr lang="en-US" dirty="0"/>
          </a:p>
        </p:txBody>
      </p:sp>
    </p:spTree>
    <p:extLst>
      <p:ext uri="{BB962C8B-B14F-4D97-AF65-F5344CB8AC3E}">
        <p14:creationId xmlns:p14="http://schemas.microsoft.com/office/powerpoint/2010/main" val="26257879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a:t>Goal 2: 11</a:t>
            </a:r>
            <a:r>
              <a:rPr lang="en-US" sz="3200" b="1" baseline="30000" dirty="0"/>
              <a:t>th</a:t>
            </a:r>
            <a:r>
              <a:rPr lang="en-US" sz="3200" b="1" dirty="0"/>
              <a:t> Grade </a:t>
            </a:r>
            <a:r>
              <a:rPr lang="en-US" sz="3200" b="1" dirty="0" smtClean="0"/>
              <a:t>Math </a:t>
            </a:r>
            <a:r>
              <a:rPr lang="en-US" sz="3200" b="1" dirty="0"/>
              <a:t>EAP Eligibility</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106</a:t>
            </a:fld>
            <a:endParaRPr dirty="0"/>
          </a:p>
        </p:txBody>
      </p:sp>
      <p:sp>
        <p:nvSpPr>
          <p:cNvPr id="8" name="Google Shape;304;p16"/>
          <p:cNvSpPr txBox="1">
            <a:spLocks/>
          </p:cNvSpPr>
          <p:nvPr/>
        </p:nvSpPr>
        <p:spPr>
          <a:xfrm>
            <a:off x="0" y="907906"/>
            <a:ext cx="9144000"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of 11</a:t>
            </a:r>
            <a:r>
              <a:rPr lang="en-US" sz="2600" b="1" baseline="30000" dirty="0" smtClean="0"/>
              <a:t>th</a:t>
            </a:r>
            <a:r>
              <a:rPr lang="en-US" sz="2600" b="1" dirty="0" smtClean="0"/>
              <a:t> grade students exceeding standard on the Math Smarter Balanced Assessment </a:t>
            </a:r>
            <a:r>
              <a:rPr lang="en-US" sz="2800" b="1" dirty="0" smtClean="0"/>
              <a:t>(2016-17 </a:t>
            </a:r>
            <a:r>
              <a:rPr lang="en-US" sz="2800" b="1" dirty="0"/>
              <a:t>to 2018-19)</a:t>
            </a:r>
            <a:r>
              <a:rPr lang="en-US" sz="2600" b="1" dirty="0" smtClean="0"/>
              <a:t> </a:t>
            </a:r>
            <a:r>
              <a:rPr lang="en-US" sz="2100" dirty="0" smtClean="0"/>
              <a:t>(Source: CAASPP Results Site)</a:t>
            </a:r>
          </a:p>
          <a:p>
            <a:pPr marL="0" indent="0">
              <a:spcBef>
                <a:spcPts val="0"/>
              </a:spcBef>
              <a:buClr>
                <a:schemeClr val="dk1"/>
              </a:buClr>
              <a:buSzPct val="100000"/>
              <a:buFont typeface="Arial"/>
              <a:buNone/>
            </a:pPr>
            <a:endParaRPr lang="en-US" sz="2800" dirty="0"/>
          </a:p>
        </p:txBody>
      </p:sp>
      <p:graphicFrame>
        <p:nvGraphicFramePr>
          <p:cNvPr id="9" name="Table 8"/>
          <p:cNvGraphicFramePr>
            <a:graphicFrameLocks noGrp="1"/>
          </p:cNvGraphicFramePr>
          <p:nvPr>
            <p:extLst/>
          </p:nvPr>
        </p:nvGraphicFramePr>
        <p:xfrm>
          <a:off x="142673" y="1514000"/>
          <a:ext cx="8858656" cy="523641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47736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2026-17</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smtClean="0">
                          <a:solidFill>
                            <a:srgbClr val="000000"/>
                          </a:solidFill>
                          <a:effectLst/>
                          <a:latin typeface="+mn-lt"/>
                        </a:rPr>
                        <a:t>9.1</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9.7</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10</a:t>
                      </a:r>
                      <a:endParaRPr lang="en-US" sz="1800" b="1" dirty="0">
                        <a:effectLst/>
                        <a:latin typeface="+mn-lt"/>
                      </a:endParaRP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smtClean="0">
                          <a:solidFill>
                            <a:srgbClr val="000000"/>
                          </a:solidFill>
                          <a:effectLst/>
                          <a:latin typeface="+mn-lt"/>
                        </a:rPr>
                        <a:t>1.8</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2.6</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1.3</a:t>
                      </a:r>
                      <a:endParaRPr lang="en-US" sz="1800" b="1" dirty="0">
                        <a:effectLst/>
                        <a:latin typeface="+mn-lt"/>
                      </a:endParaRP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smtClean="0">
                          <a:solidFill>
                            <a:srgbClr val="000000"/>
                          </a:solidFill>
                          <a:effectLst/>
                          <a:latin typeface="+mn-lt"/>
                        </a:rPr>
                        <a:t>N/A</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N/A</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N/A</a:t>
                      </a:r>
                      <a:endParaRPr lang="en-US" sz="1800" b="1" dirty="0">
                        <a:effectLst/>
                        <a:latin typeface="+mn-lt"/>
                      </a:endParaRP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smtClean="0">
                          <a:solidFill>
                            <a:srgbClr val="000000"/>
                          </a:solidFill>
                          <a:effectLst/>
                          <a:latin typeface="+mn-lt"/>
                        </a:rPr>
                        <a:t>N/A</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N/A</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effectLst/>
                          <a:latin typeface="+mn-lt"/>
                        </a:rPr>
                        <a:t>0</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smtClean="0">
                          <a:solidFill>
                            <a:srgbClr val="000000"/>
                          </a:solidFill>
                          <a:effectLst/>
                          <a:latin typeface="+mn-lt"/>
                        </a:rPr>
                        <a:t>5.9</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7.5</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effectLst/>
                          <a:latin typeface="+mn-lt"/>
                        </a:rPr>
                        <a:t>6</a:t>
                      </a: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smtClean="0">
                          <a:solidFill>
                            <a:srgbClr val="000000"/>
                          </a:solidFill>
                          <a:effectLst/>
                          <a:latin typeface="+mn-lt"/>
                        </a:rPr>
                        <a:t>1.1</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1</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0.9</a:t>
                      </a:r>
                      <a:endParaRPr lang="en-US" sz="1800" b="1" dirty="0">
                        <a:effectLst/>
                        <a:latin typeface="+mn-lt"/>
                      </a:endParaRP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smtClean="0">
                          <a:solidFill>
                            <a:srgbClr val="000000"/>
                          </a:solidFill>
                          <a:effectLst/>
                          <a:latin typeface="+mn-lt"/>
                        </a:rPr>
                        <a:t>2.4</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1.7</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1.5</a:t>
                      </a:r>
                      <a:endParaRPr lang="en-US" sz="1800" b="1" dirty="0">
                        <a:effectLst/>
                        <a:latin typeface="+mn-lt"/>
                      </a:endParaRP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smtClean="0">
                          <a:solidFill>
                            <a:srgbClr val="000000"/>
                          </a:solidFill>
                          <a:effectLst/>
                          <a:latin typeface="+mn-lt"/>
                        </a:rPr>
                        <a:t>14.3</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effectLst/>
                          <a:latin typeface="+mn-lt"/>
                        </a:rPr>
                        <a:t>0</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smtClean="0">
                          <a:solidFill>
                            <a:srgbClr val="000000"/>
                          </a:solidFill>
                          <a:effectLst/>
                          <a:latin typeface="+mn-lt"/>
                        </a:rPr>
                        <a:t>18</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18.4</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14.9</a:t>
                      </a:r>
                      <a:endParaRPr lang="en-US" sz="1800" b="1" dirty="0">
                        <a:effectLst/>
                        <a:latin typeface="+mn-lt"/>
                      </a:endParaRP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smtClean="0">
                          <a:solidFill>
                            <a:srgbClr val="000000"/>
                          </a:solidFill>
                          <a:effectLst/>
                          <a:latin typeface="+mn-lt"/>
                        </a:rPr>
                        <a:t>19.1</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23.3</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12.1</a:t>
                      </a:r>
                      <a:endParaRPr lang="en-US" sz="1800" b="1" dirty="0">
                        <a:effectLst/>
                        <a:latin typeface="+mn-lt"/>
                      </a:endParaRP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latin typeface="+mn-lt"/>
                        </a:rPr>
                        <a:t>3.9</a:t>
                      </a:r>
                    </a:p>
                  </a:txBody>
                  <a:tcPr marL="19050" marR="19050" marT="12700" marB="12700" anchor="b"/>
                </a:tc>
                <a:tc>
                  <a:txBody>
                    <a:bodyPr/>
                    <a:lstStyle/>
                    <a:p>
                      <a:pPr algn="ctr" rtl="0" fontAlgn="b"/>
                      <a:r>
                        <a:rPr lang="en-US" sz="1800" b="1" dirty="0" smtClean="0">
                          <a:solidFill>
                            <a:srgbClr val="000000"/>
                          </a:solidFill>
                          <a:effectLst/>
                          <a:latin typeface="+mn-lt"/>
                        </a:rPr>
                        <a:t>5.2</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effectLst/>
                          <a:latin typeface="+mn-lt"/>
                        </a:rPr>
                        <a:t>5.3</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smtClean="0">
                          <a:solidFill>
                            <a:srgbClr val="000000"/>
                          </a:solidFill>
                          <a:effectLst/>
                          <a:latin typeface="+mn-lt"/>
                        </a:rPr>
                        <a:t>1.7</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effectLst/>
                          <a:latin typeface="+mn-lt"/>
                        </a:rPr>
                        <a:t>0</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smtClean="0">
                          <a:solidFill>
                            <a:srgbClr val="000000"/>
                          </a:solidFill>
                          <a:effectLst/>
                          <a:latin typeface="+mn-lt"/>
                        </a:rPr>
                        <a:t>15.2</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13.6</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21</a:t>
                      </a:r>
                      <a:endParaRPr lang="en-US" sz="1800" b="1" dirty="0">
                        <a:effectLst/>
                        <a:latin typeface="+mn-lt"/>
                      </a:endParaRP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smtClean="0">
                          <a:solidFill>
                            <a:srgbClr val="000000"/>
                          </a:solidFill>
                          <a:effectLst/>
                          <a:latin typeface="+mn-lt"/>
                        </a:rPr>
                        <a:t>9.4</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16.4</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effectLst/>
                          <a:latin typeface="+mn-lt"/>
                        </a:rPr>
                        <a:t>16.5</a:t>
                      </a:r>
                      <a:endParaRPr lang="en-US" sz="1800" b="1" dirty="0">
                        <a:effectLst/>
                        <a:latin typeface="+mn-lt"/>
                      </a:endParaRP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16616205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11</a:t>
            </a:r>
            <a:r>
              <a:rPr lang="en-US" sz="3200" b="1" baseline="30000" dirty="0" smtClean="0"/>
              <a:t>th</a:t>
            </a:r>
            <a:r>
              <a:rPr lang="en-US" sz="3200" b="1" dirty="0" smtClean="0"/>
              <a:t> Grade EAP: Math</a:t>
            </a:r>
            <a:endParaRPr sz="3200" b="1"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107</a:t>
            </a:fld>
            <a:endParaRPr dirty="0"/>
          </a:p>
        </p:txBody>
      </p:sp>
      <p:sp>
        <p:nvSpPr>
          <p:cNvPr id="10"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a:t>Percentage of 11</a:t>
            </a:r>
            <a:r>
              <a:rPr lang="en-US" sz="2600" b="1" baseline="30000" dirty="0"/>
              <a:t>th</a:t>
            </a:r>
            <a:r>
              <a:rPr lang="en-US" sz="2600" b="1" dirty="0"/>
              <a:t> grade students exceeding standard on the </a:t>
            </a:r>
            <a:r>
              <a:rPr lang="en-US" sz="2600" b="1" dirty="0" smtClean="0"/>
              <a:t>Math </a:t>
            </a:r>
            <a:r>
              <a:rPr lang="en-US" sz="2600" b="1" dirty="0"/>
              <a:t>Smarter Balanced Assessment </a:t>
            </a:r>
            <a:r>
              <a:rPr lang="en-US" sz="2800" b="1" dirty="0"/>
              <a:t>(2016-17 to 2018-19)</a:t>
            </a:r>
            <a:r>
              <a:rPr lang="en-US" sz="2600" b="1" dirty="0"/>
              <a:t> </a:t>
            </a:r>
            <a:r>
              <a:rPr lang="en-US" sz="2100" dirty="0"/>
              <a:t>(Source: CAASPP Results Site)</a:t>
            </a:r>
          </a:p>
          <a:p>
            <a:pPr marL="0" indent="0">
              <a:spcBef>
                <a:spcPts val="0"/>
              </a:spcBef>
              <a:buClr>
                <a:schemeClr val="dk1"/>
              </a:buClr>
              <a:buSzPct val="100000"/>
              <a:buNone/>
            </a:pPr>
            <a:endParaRPr lang="en-US" sz="2800" dirty="0"/>
          </a:p>
          <a:p>
            <a:pPr marL="0" indent="0">
              <a:spcBef>
                <a:spcPts val="0"/>
              </a:spcBef>
              <a:buClr>
                <a:schemeClr val="dk1"/>
              </a:buClr>
              <a:buSzPct val="100000"/>
              <a:buFont typeface="Arial"/>
              <a:buNone/>
            </a:pPr>
            <a:endParaRPr lang="en-US" sz="2800" dirty="0"/>
          </a:p>
        </p:txBody>
      </p:sp>
      <p:graphicFrame>
        <p:nvGraphicFramePr>
          <p:cNvPr id="11" name="Chart 10"/>
          <p:cNvGraphicFramePr/>
          <p:nvPr>
            <p:extLst/>
          </p:nvPr>
        </p:nvGraphicFramePr>
        <p:xfrm>
          <a:off x="53371" y="1614690"/>
          <a:ext cx="9037257" cy="524331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V="1">
            <a:off x="884377" y="3764162"/>
            <a:ext cx="8353442" cy="1016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3478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ELPI – English Learner Progress</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108</a:t>
            </a:fld>
            <a:endParaRPr dirty="0"/>
          </a:p>
        </p:txBody>
      </p:sp>
      <p:sp>
        <p:nvSpPr>
          <p:cNvPr id="7" name="Google Shape;304;p16"/>
          <p:cNvSpPr txBox="1">
            <a:spLocks/>
          </p:cNvSpPr>
          <p:nvPr/>
        </p:nvSpPr>
        <p:spPr>
          <a:xfrm>
            <a:off x="124708" y="5495361"/>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8" name="Table 7"/>
          <p:cNvGraphicFramePr>
            <a:graphicFrameLocks noGrp="1"/>
          </p:cNvGraphicFramePr>
          <p:nvPr>
            <p:extLst/>
          </p:nvPr>
        </p:nvGraphicFramePr>
        <p:xfrm>
          <a:off x="124708" y="1614690"/>
          <a:ext cx="8923781" cy="5198609"/>
        </p:xfrm>
        <a:graphic>
          <a:graphicData uri="http://schemas.openxmlformats.org/drawingml/2006/table">
            <a:tbl>
              <a:tblPr firstRow="1" firstCol="1" bandRow="1">
                <a:tableStyleId>{5C22544A-7EE6-4342-B048-85BDC9FD1C3A}</a:tableStyleId>
              </a:tblPr>
              <a:tblGrid>
                <a:gridCol w="4918081">
                  <a:extLst>
                    <a:ext uri="{9D8B030D-6E8A-4147-A177-3AD203B41FA5}">
                      <a16:colId xmlns:a16="http://schemas.microsoft.com/office/drawing/2014/main" val="3612156217"/>
                    </a:ext>
                  </a:extLst>
                </a:gridCol>
                <a:gridCol w="670619">
                  <a:extLst>
                    <a:ext uri="{9D8B030D-6E8A-4147-A177-3AD203B41FA5}">
                      <a16:colId xmlns:a16="http://schemas.microsoft.com/office/drawing/2014/main" val="1742145624"/>
                    </a:ext>
                  </a:extLst>
                </a:gridCol>
                <a:gridCol w="960099">
                  <a:extLst>
                    <a:ext uri="{9D8B030D-6E8A-4147-A177-3AD203B41FA5}">
                      <a16:colId xmlns:a16="http://schemas.microsoft.com/office/drawing/2014/main" val="4231932781"/>
                    </a:ext>
                  </a:extLst>
                </a:gridCol>
                <a:gridCol w="1060191">
                  <a:extLst>
                    <a:ext uri="{9D8B030D-6E8A-4147-A177-3AD203B41FA5}">
                      <a16:colId xmlns:a16="http://schemas.microsoft.com/office/drawing/2014/main" val="1945596333"/>
                    </a:ext>
                  </a:extLst>
                </a:gridCol>
                <a:gridCol w="1314791">
                  <a:extLst>
                    <a:ext uri="{9D8B030D-6E8A-4147-A177-3AD203B41FA5}">
                      <a16:colId xmlns:a16="http://schemas.microsoft.com/office/drawing/2014/main" val="2248920174"/>
                    </a:ext>
                  </a:extLst>
                </a:gridCol>
              </a:tblGrid>
              <a:tr h="640299">
                <a:tc rowSpan="3">
                  <a:txBody>
                    <a:bodyPr/>
                    <a:lstStyle/>
                    <a:p>
                      <a:pPr marL="0" marR="0">
                        <a:lnSpc>
                          <a:spcPct val="115000"/>
                        </a:lnSpc>
                        <a:spcBef>
                          <a:spcPts val="0"/>
                        </a:spcBef>
                        <a:spcAft>
                          <a:spcPts val="0"/>
                        </a:spcAft>
                      </a:pPr>
                      <a:r>
                        <a:rPr lang="en-US" sz="2000" dirty="0">
                          <a:effectLst/>
                        </a:rPr>
                        <a:t>English Learner Progress Category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marL="0" marR="0" algn="ctr">
                        <a:lnSpc>
                          <a:spcPct val="115000"/>
                        </a:lnSpc>
                        <a:spcBef>
                          <a:spcPts val="0"/>
                        </a:spcBef>
                        <a:spcAft>
                          <a:spcPts val="0"/>
                        </a:spcAft>
                      </a:pPr>
                      <a:r>
                        <a:rPr lang="en-US" sz="2000" dirty="0">
                          <a:effectLst/>
                        </a:rPr>
                        <a:t>English Learners with ELPAC scores in consecutive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6378116"/>
                  </a:ext>
                </a:extLst>
              </a:tr>
              <a:tr h="318844">
                <a:tc vMerge="1">
                  <a:txBody>
                    <a:bodyPr/>
                    <a:lstStyle/>
                    <a:p>
                      <a:endParaRPr lang="en-US"/>
                    </a:p>
                  </a:txBody>
                  <a:tcPr/>
                </a:tc>
                <a:tc gridSpan="2">
                  <a:txBody>
                    <a:bodyPr/>
                    <a:lstStyle/>
                    <a:p>
                      <a:pPr marL="0" marR="0" algn="ctr">
                        <a:lnSpc>
                          <a:spcPct val="115000"/>
                        </a:lnSpc>
                        <a:spcBef>
                          <a:spcPts val="0"/>
                        </a:spcBef>
                        <a:spcAft>
                          <a:spcPts val="0"/>
                        </a:spcAft>
                      </a:pP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District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15000"/>
                        </a:lnSpc>
                        <a:spcBef>
                          <a:spcPts val="0"/>
                        </a:spcBef>
                        <a:spcAft>
                          <a:spcPts val="0"/>
                        </a:spcAft>
                      </a:pP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State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6080524"/>
                  </a:ext>
                </a:extLst>
              </a:tr>
              <a:tr h="318844">
                <a:tc vMerge="1">
                  <a:txBody>
                    <a:bodyPr/>
                    <a:lstStyle/>
                    <a:p>
                      <a:endParaRPr lang="en-US"/>
                    </a:p>
                  </a:txBody>
                  <a:tcPr/>
                </a:tc>
                <a:tc>
                  <a:txBody>
                    <a:bodyPr/>
                    <a:lstStyle/>
                    <a:p>
                      <a:pPr marL="0" marR="0" algn="ctr">
                        <a:lnSpc>
                          <a:spcPct val="115000"/>
                        </a:lnSpc>
                        <a:spcBef>
                          <a:spcPts val="0"/>
                        </a:spcBef>
                        <a:spcAft>
                          <a:spcPts val="0"/>
                        </a:spcAft>
                      </a:pPr>
                      <a:r>
                        <a:rPr lang="en-US" sz="2000" b="1" dirty="0" smtClean="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smtClean="0">
                          <a:effectLst/>
                        </a:rPr>
                        <a:t>N </a:t>
                      </a:r>
                      <a:r>
                        <a:rPr lang="en-US" sz="2000" b="1" dirty="0">
                          <a:effectLst/>
                        </a:rPr>
                        <a:t>Size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smtClean="0">
                          <a:effectLst/>
                        </a:rPr>
                        <a:t> </a:t>
                      </a:r>
                      <a:r>
                        <a:rPr lang="en-US" sz="20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smtClean="0">
                          <a:effectLst/>
                        </a:rPr>
                        <a:t>N </a:t>
                      </a:r>
                      <a:r>
                        <a:rPr lang="en-US" sz="2000" b="1" dirty="0">
                          <a:effectLst/>
                        </a:rPr>
                        <a:t>Size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1300387"/>
                  </a:ext>
                </a:extLst>
              </a:tr>
              <a:tr h="640299">
                <a:tc>
                  <a:txBody>
                    <a:bodyPr/>
                    <a:lstStyle/>
                    <a:p>
                      <a:pPr marL="0" marR="0">
                        <a:lnSpc>
                          <a:spcPct val="100000"/>
                        </a:lnSpc>
                        <a:spcBef>
                          <a:spcPts val="0"/>
                        </a:spcBef>
                        <a:spcAft>
                          <a:spcPts val="0"/>
                        </a:spcAft>
                      </a:pPr>
                      <a:r>
                        <a:rPr lang="en-US" sz="2000" dirty="0">
                          <a:solidFill>
                            <a:schemeClr val="tx1"/>
                          </a:solidFill>
                          <a:effectLst/>
                        </a:rPr>
                        <a:t>Total Number of English Learners with eligible ELPAC scores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40000"/>
                        <a:lumOff val="60000"/>
                      </a:schemeClr>
                    </a:solidFill>
                  </a:tcPr>
                </a:tc>
                <a:tc>
                  <a:txBody>
                    <a:bodyPr/>
                    <a:lstStyle/>
                    <a:p>
                      <a:pPr marL="0" marR="0" algn="ctr">
                        <a:lnSpc>
                          <a:spcPct val="115000"/>
                        </a:lnSpc>
                        <a:spcBef>
                          <a:spcPts val="0"/>
                        </a:spcBef>
                        <a:spcAft>
                          <a:spcPts val="0"/>
                        </a:spcAft>
                      </a:pPr>
                      <a:r>
                        <a:rPr lang="en-US" sz="2000" b="1" dirty="0">
                          <a:effectLst/>
                        </a:rPr>
                        <a:t>N/A</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5538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N/A</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844257</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9777915"/>
                  </a:ext>
                </a:extLst>
              </a:tr>
              <a:tr h="640299">
                <a:tc>
                  <a:txBody>
                    <a:bodyPr/>
                    <a:lstStyle/>
                    <a:p>
                      <a:pPr marL="0" marR="0">
                        <a:lnSpc>
                          <a:spcPct val="100000"/>
                        </a:lnSpc>
                        <a:spcBef>
                          <a:spcPts val="0"/>
                        </a:spcBef>
                        <a:spcAft>
                          <a:spcPts val="0"/>
                        </a:spcAft>
                      </a:pPr>
                      <a:r>
                        <a:rPr lang="en-US" sz="2000" dirty="0">
                          <a:solidFill>
                            <a:schemeClr val="tx1"/>
                          </a:solidFill>
                          <a:effectLst/>
                        </a:rPr>
                        <a:t>English Learners who decreased at least one ELPI Level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40000"/>
                        <a:lumOff val="60000"/>
                      </a:schemeClr>
                    </a:solidFill>
                  </a:tcPr>
                </a:tc>
                <a:tc>
                  <a:txBody>
                    <a:bodyPr/>
                    <a:lstStyle/>
                    <a:p>
                      <a:pPr marL="0" marR="0" algn="ctr">
                        <a:lnSpc>
                          <a:spcPct val="115000"/>
                        </a:lnSpc>
                        <a:spcBef>
                          <a:spcPts val="0"/>
                        </a:spcBef>
                        <a:spcAft>
                          <a:spcPts val="0"/>
                        </a:spcAft>
                      </a:pPr>
                      <a:r>
                        <a:rPr lang="en-US" sz="2000" b="1" dirty="0">
                          <a:effectLst/>
                        </a:rPr>
                        <a:t>18.5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1025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20.1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169955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6889551"/>
                  </a:ext>
                </a:extLst>
              </a:tr>
              <a:tr h="640299">
                <a:tc>
                  <a:txBody>
                    <a:bodyPr/>
                    <a:lstStyle/>
                    <a:p>
                      <a:pPr marL="0" marR="0">
                        <a:lnSpc>
                          <a:spcPct val="100000"/>
                        </a:lnSpc>
                        <a:spcBef>
                          <a:spcPts val="0"/>
                        </a:spcBef>
                        <a:spcAft>
                          <a:spcPts val="0"/>
                        </a:spcAft>
                      </a:pPr>
                      <a:r>
                        <a:rPr lang="en-US" sz="2000" dirty="0">
                          <a:solidFill>
                            <a:schemeClr val="tx1"/>
                          </a:solidFill>
                          <a:effectLst/>
                        </a:rPr>
                        <a:t>English Learners who maintained ELPI Levels 1, 2L, 2H, 3L, 3H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40000"/>
                        <a:lumOff val="60000"/>
                      </a:schemeClr>
                    </a:solidFill>
                  </a:tcPr>
                </a:tc>
                <a:tc>
                  <a:txBody>
                    <a:bodyPr/>
                    <a:lstStyle/>
                    <a:p>
                      <a:pPr marL="0" marR="0" algn="ctr">
                        <a:lnSpc>
                          <a:spcPct val="115000"/>
                        </a:lnSpc>
                        <a:spcBef>
                          <a:spcPts val="0"/>
                        </a:spcBef>
                        <a:spcAft>
                          <a:spcPts val="0"/>
                        </a:spcAft>
                      </a:pPr>
                      <a:r>
                        <a:rPr lang="en-US" sz="2000" b="1" dirty="0">
                          <a:effectLst/>
                        </a:rPr>
                        <a:t>37.4</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2072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31.5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266260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5817387"/>
                  </a:ext>
                </a:extLst>
              </a:tr>
              <a:tr h="365901">
                <a:tc>
                  <a:txBody>
                    <a:bodyPr/>
                    <a:lstStyle/>
                    <a:p>
                      <a:pPr marL="0" marR="0">
                        <a:lnSpc>
                          <a:spcPct val="100000"/>
                        </a:lnSpc>
                        <a:spcBef>
                          <a:spcPts val="0"/>
                        </a:spcBef>
                        <a:spcAft>
                          <a:spcPts val="0"/>
                        </a:spcAft>
                      </a:pPr>
                      <a:r>
                        <a:rPr lang="en-US" sz="2000" dirty="0">
                          <a:solidFill>
                            <a:schemeClr val="tx1"/>
                          </a:solidFill>
                          <a:effectLst/>
                        </a:rPr>
                        <a:t>English Learners who maintained ELPI Level 4</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40000"/>
                        <a:lumOff val="60000"/>
                      </a:schemeClr>
                    </a:solidFill>
                  </a:tcPr>
                </a:tc>
                <a:tc>
                  <a:txBody>
                    <a:bodyPr/>
                    <a:lstStyle/>
                    <a:p>
                      <a:pPr marL="0" marR="0" algn="ctr">
                        <a:lnSpc>
                          <a:spcPct val="115000"/>
                        </a:lnSpc>
                        <a:spcBef>
                          <a:spcPts val="0"/>
                        </a:spcBef>
                        <a:spcAft>
                          <a:spcPts val="0"/>
                        </a:spcAft>
                      </a:pPr>
                      <a:r>
                        <a:rPr lang="en-US" sz="2000" b="1" dirty="0">
                          <a:effectLst/>
                        </a:rPr>
                        <a:t>3.4</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189</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5.3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45014</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321578"/>
                  </a:ext>
                </a:extLst>
              </a:tr>
              <a:tr h="640299">
                <a:tc>
                  <a:txBody>
                    <a:bodyPr/>
                    <a:lstStyle/>
                    <a:p>
                      <a:pPr marL="0" marR="0">
                        <a:lnSpc>
                          <a:spcPct val="100000"/>
                        </a:lnSpc>
                        <a:spcBef>
                          <a:spcPts val="0"/>
                        </a:spcBef>
                        <a:spcAft>
                          <a:spcPts val="0"/>
                        </a:spcAft>
                      </a:pPr>
                      <a:r>
                        <a:rPr lang="en-US" sz="2000" dirty="0">
                          <a:solidFill>
                            <a:schemeClr val="tx1"/>
                          </a:solidFill>
                          <a:effectLst/>
                        </a:rPr>
                        <a:t>English Learners who progressed at least one ELPI Level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40000"/>
                        <a:lumOff val="60000"/>
                      </a:schemeClr>
                    </a:solidFill>
                  </a:tcPr>
                </a:tc>
                <a:tc>
                  <a:txBody>
                    <a:bodyPr/>
                    <a:lstStyle/>
                    <a:p>
                      <a:pPr marL="0" marR="0" algn="ctr">
                        <a:lnSpc>
                          <a:spcPct val="115000"/>
                        </a:lnSpc>
                        <a:spcBef>
                          <a:spcPts val="0"/>
                        </a:spcBef>
                        <a:spcAft>
                          <a:spcPts val="0"/>
                        </a:spcAft>
                      </a:pPr>
                      <a:r>
                        <a:rPr lang="en-US" sz="2000" b="1" dirty="0">
                          <a:effectLst/>
                        </a:rPr>
                        <a:t>40.6</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2252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42.9</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363028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7878681"/>
                  </a:ext>
                </a:extLst>
              </a:tr>
              <a:tr h="869432">
                <a:tc>
                  <a:txBody>
                    <a:bodyPr/>
                    <a:lstStyle/>
                    <a:p>
                      <a:pPr marL="0" marR="0">
                        <a:lnSpc>
                          <a:spcPct val="100000"/>
                        </a:lnSpc>
                        <a:spcBef>
                          <a:spcPts val="0"/>
                        </a:spcBef>
                        <a:spcAft>
                          <a:spcPts val="0"/>
                        </a:spcAft>
                      </a:pPr>
                      <a:r>
                        <a:rPr lang="en-US" sz="2000" dirty="0">
                          <a:solidFill>
                            <a:schemeClr val="tx1"/>
                          </a:solidFill>
                          <a:effectLst/>
                        </a:rPr>
                        <a:t>Percentage of Students Making Progress toward English Language Proficiency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pPr>
                      <a:r>
                        <a:rPr lang="en-US" sz="2000" b="1" dirty="0">
                          <a:effectLst/>
                        </a:rPr>
                        <a:t>44.1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2441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48.3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rPr>
                        <a:t>408042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6059821"/>
                  </a:ext>
                </a:extLst>
              </a:tr>
            </a:tbl>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of English Learners making progress towards proficiency on the ELPAC (2018-19) </a:t>
            </a:r>
            <a:r>
              <a:rPr lang="en-US" sz="2100" dirty="0" smtClean="0"/>
              <a:t>(Source: California School Dashboard)</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18246609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Reclassification Rate</a:t>
            </a:r>
            <a:endParaRPr sz="3200" b="1" dirty="0"/>
          </a:p>
        </p:txBody>
      </p:sp>
      <p:sp>
        <p:nvSpPr>
          <p:cNvPr id="304" name="Google Shape;304;p16"/>
          <p:cNvSpPr txBox="1">
            <a:spLocks noGrp="1"/>
          </p:cNvSpPr>
          <p:nvPr>
            <p:ph type="body" idx="1"/>
          </p:nvPr>
        </p:nvSpPr>
        <p:spPr>
          <a:xfrm>
            <a:off x="124708" y="1606678"/>
            <a:ext cx="8858654" cy="4559343"/>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109</a:t>
            </a:fld>
            <a:endParaRPr dirty="0"/>
          </a:p>
        </p:txBody>
      </p:sp>
      <p:graphicFrame>
        <p:nvGraphicFramePr>
          <p:cNvPr id="8" name="Table 7"/>
          <p:cNvGraphicFramePr>
            <a:graphicFrameLocks noGrp="1"/>
          </p:cNvGraphicFramePr>
          <p:nvPr>
            <p:extLst/>
          </p:nvPr>
        </p:nvGraphicFramePr>
        <p:xfrm>
          <a:off x="483766" y="2396862"/>
          <a:ext cx="8140537" cy="1828800"/>
        </p:xfrm>
        <a:graphic>
          <a:graphicData uri="http://schemas.openxmlformats.org/drawingml/2006/table">
            <a:tbl>
              <a:tblPr firstRow="1" bandRow="1">
                <a:tableStyleId>{5C22544A-7EE6-4342-B048-85BDC9FD1C3A}</a:tableStyleId>
              </a:tblPr>
              <a:tblGrid>
                <a:gridCol w="3831502">
                  <a:extLst>
                    <a:ext uri="{9D8B030D-6E8A-4147-A177-3AD203B41FA5}">
                      <a16:colId xmlns:a16="http://schemas.microsoft.com/office/drawing/2014/main" val="3831500384"/>
                    </a:ext>
                  </a:extLst>
                </a:gridCol>
                <a:gridCol w="1436345">
                  <a:extLst>
                    <a:ext uri="{9D8B030D-6E8A-4147-A177-3AD203B41FA5}">
                      <a16:colId xmlns:a16="http://schemas.microsoft.com/office/drawing/2014/main" val="2085591228"/>
                    </a:ext>
                  </a:extLst>
                </a:gridCol>
                <a:gridCol w="1436345">
                  <a:extLst>
                    <a:ext uri="{9D8B030D-6E8A-4147-A177-3AD203B41FA5}">
                      <a16:colId xmlns:a16="http://schemas.microsoft.com/office/drawing/2014/main" val="650287252"/>
                    </a:ext>
                  </a:extLst>
                </a:gridCol>
                <a:gridCol w="1436345">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2400" b="1" dirty="0" smtClean="0"/>
                        <a:t>Total</a:t>
                      </a:r>
                      <a:r>
                        <a:rPr lang="en-US" sz="2400" b="1" baseline="0" dirty="0" smtClean="0"/>
                        <a:t> English Learners</a:t>
                      </a:r>
                      <a:endParaRPr lang="en-US" sz="2400" b="1" dirty="0" smtClean="0"/>
                    </a:p>
                  </a:txBody>
                  <a:tcPr/>
                </a:tc>
                <a:tc>
                  <a:txBody>
                    <a:bodyPr/>
                    <a:lstStyle/>
                    <a:p>
                      <a:pPr algn="ctr" rtl="0" fontAlgn="b"/>
                      <a:r>
                        <a:rPr lang="en-US" sz="2400" b="1" dirty="0" smtClean="0">
                          <a:solidFill>
                            <a:srgbClr val="000000"/>
                          </a:solidFill>
                          <a:effectLst/>
                        </a:rPr>
                        <a:t>7752</a:t>
                      </a:r>
                      <a:endParaRPr lang="en-US" sz="2400" b="1" dirty="0">
                        <a:solidFill>
                          <a:srgbClr val="000000"/>
                        </a:solidFill>
                        <a:effectLst/>
                      </a:endParaRPr>
                    </a:p>
                  </a:txBody>
                  <a:tcPr marL="19050" marR="19050" marT="12700" marB="12700" anchor="ctr"/>
                </a:tc>
                <a:tc>
                  <a:txBody>
                    <a:bodyPr/>
                    <a:lstStyle/>
                    <a:p>
                      <a:pPr algn="ctr" rtl="0" fontAlgn="b"/>
                      <a:r>
                        <a:rPr lang="en-US" sz="2400" b="1" dirty="0" smtClean="0">
                          <a:solidFill>
                            <a:srgbClr val="000000"/>
                          </a:solidFill>
                          <a:effectLst/>
                        </a:rPr>
                        <a:t>7582</a:t>
                      </a:r>
                      <a:endParaRPr lang="en-US" sz="2400" b="1" dirty="0">
                        <a:solidFill>
                          <a:srgbClr val="000000"/>
                        </a:solidFill>
                        <a:effectLst/>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7123</a:t>
                      </a:r>
                      <a:endParaRPr lang="en-US" sz="2400" b="1" dirty="0">
                        <a:solidFill>
                          <a:srgbClr val="000000"/>
                        </a:solidFill>
                        <a:effectLst/>
                        <a:latin typeface="Calibri" panose="020F0502020204030204" pitchFamily="34" charset="0"/>
                      </a:endParaRPr>
                    </a:p>
                  </a:txBody>
                  <a:tcPr marL="19050" marR="19050" marT="12700" marB="12700" anchor="ctr"/>
                </a:tc>
                <a:extLst>
                  <a:ext uri="{0D108BD9-81ED-4DB2-BD59-A6C34878D82A}">
                    <a16:rowId xmlns:a16="http://schemas.microsoft.com/office/drawing/2014/main" val="1874158074"/>
                  </a:ext>
                </a:extLst>
              </a:tr>
              <a:tr h="320040">
                <a:tc>
                  <a:txBody>
                    <a:bodyPr/>
                    <a:lstStyle/>
                    <a:p>
                      <a:r>
                        <a:rPr lang="en-US" sz="2400" b="1" dirty="0" smtClean="0"/>
                        <a:t>English Learners Reclassified</a:t>
                      </a:r>
                      <a:endParaRPr lang="en-US" sz="2400" b="1" dirty="0"/>
                    </a:p>
                  </a:txBody>
                  <a:tcPr/>
                </a:tc>
                <a:tc>
                  <a:txBody>
                    <a:bodyPr/>
                    <a:lstStyle/>
                    <a:p>
                      <a:pPr algn="ctr" rtl="0" fontAlgn="b"/>
                      <a:r>
                        <a:rPr lang="en-US" sz="2400" b="1" dirty="0" smtClean="0">
                          <a:solidFill>
                            <a:srgbClr val="000000"/>
                          </a:solidFill>
                          <a:effectLst/>
                        </a:rPr>
                        <a:t>1026</a:t>
                      </a:r>
                      <a:endParaRPr lang="en-US" sz="2400" b="1" dirty="0">
                        <a:solidFill>
                          <a:srgbClr val="000000"/>
                        </a:solidFill>
                        <a:effectLst/>
                      </a:endParaRPr>
                    </a:p>
                  </a:txBody>
                  <a:tcPr marL="19050" marR="19050" marT="12700" marB="12700" anchor="ctr"/>
                </a:tc>
                <a:tc>
                  <a:txBody>
                    <a:bodyPr/>
                    <a:lstStyle/>
                    <a:p>
                      <a:pPr algn="ctr" rtl="0" fontAlgn="b"/>
                      <a:r>
                        <a:rPr lang="en-US" sz="2400" b="1" dirty="0" smtClean="0">
                          <a:solidFill>
                            <a:srgbClr val="000000"/>
                          </a:solidFill>
                          <a:effectLst/>
                        </a:rPr>
                        <a:t>738</a:t>
                      </a:r>
                      <a:endParaRPr lang="en-US" sz="2400" b="1" dirty="0">
                        <a:solidFill>
                          <a:srgbClr val="000000"/>
                        </a:solidFill>
                        <a:effectLst/>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787</a:t>
                      </a:r>
                      <a:endParaRPr lang="en-US" sz="2400" b="1" dirty="0">
                        <a:solidFill>
                          <a:srgbClr val="000000"/>
                        </a:solidFill>
                        <a:effectLst/>
                        <a:latin typeface="Calibri" panose="020F0502020204030204" pitchFamily="34" charset="0"/>
                      </a:endParaRPr>
                    </a:p>
                  </a:txBody>
                  <a:tcPr marL="19050" marR="19050" marT="12700" marB="12700" anchor="ctr"/>
                </a:tc>
                <a:extLst>
                  <a:ext uri="{0D108BD9-81ED-4DB2-BD59-A6C34878D82A}">
                    <a16:rowId xmlns:a16="http://schemas.microsoft.com/office/drawing/2014/main" val="2407519967"/>
                  </a:ext>
                </a:extLst>
              </a:tr>
              <a:tr h="320040">
                <a:tc>
                  <a:txBody>
                    <a:bodyPr/>
                    <a:lstStyle/>
                    <a:p>
                      <a:r>
                        <a:rPr lang="en-US" sz="2400" b="1" dirty="0" smtClean="0"/>
                        <a:t>Reclassification</a:t>
                      </a:r>
                      <a:r>
                        <a:rPr lang="en-US" sz="2400" b="1" baseline="0" dirty="0" smtClean="0"/>
                        <a:t> Rate</a:t>
                      </a:r>
                      <a:endParaRPr lang="en-US" sz="2400" b="1" dirty="0"/>
                    </a:p>
                  </a:txBody>
                  <a:tcPr/>
                </a:tc>
                <a:tc>
                  <a:txBody>
                    <a:bodyPr/>
                    <a:lstStyle/>
                    <a:p>
                      <a:pPr algn="ctr" rtl="0" fontAlgn="b"/>
                      <a:r>
                        <a:rPr lang="en-US" sz="2400" b="1" dirty="0" smtClean="0">
                          <a:solidFill>
                            <a:srgbClr val="000000"/>
                          </a:solidFill>
                          <a:effectLst/>
                        </a:rPr>
                        <a:t>13.2</a:t>
                      </a:r>
                      <a:endParaRPr lang="en-US" sz="2400" b="1" dirty="0">
                        <a:solidFill>
                          <a:srgbClr val="000000"/>
                        </a:solidFill>
                        <a:effectLst/>
                      </a:endParaRPr>
                    </a:p>
                  </a:txBody>
                  <a:tcPr marL="19050" marR="19050" marT="12700" marB="12700" anchor="ctr"/>
                </a:tc>
                <a:tc>
                  <a:txBody>
                    <a:bodyPr/>
                    <a:lstStyle/>
                    <a:p>
                      <a:pPr algn="ctr" rtl="0" fontAlgn="b"/>
                      <a:r>
                        <a:rPr lang="en-US" sz="2400" b="1" dirty="0" smtClean="0">
                          <a:solidFill>
                            <a:srgbClr val="000000"/>
                          </a:solidFill>
                          <a:effectLst/>
                        </a:rPr>
                        <a:t>9.73</a:t>
                      </a:r>
                      <a:endParaRPr lang="en-US" sz="2400" b="1" dirty="0">
                        <a:solidFill>
                          <a:srgbClr val="000000"/>
                        </a:solidFill>
                        <a:effectLst/>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10.3</a:t>
                      </a:r>
                      <a:endParaRPr lang="en-US" sz="2400" b="1" dirty="0">
                        <a:solidFill>
                          <a:srgbClr val="000000"/>
                        </a:solidFill>
                        <a:effectLst/>
                        <a:latin typeface="Calibri" panose="020F0502020204030204" pitchFamily="34" charset="0"/>
                      </a:endParaRPr>
                    </a:p>
                  </a:txBody>
                  <a:tcPr marL="19050" marR="19050" marT="12700" marB="12700" anchor="ctr"/>
                </a:tc>
                <a:extLst>
                  <a:ext uri="{0D108BD9-81ED-4DB2-BD59-A6C34878D82A}">
                    <a16:rowId xmlns:a16="http://schemas.microsoft.com/office/drawing/2014/main" val="1210976884"/>
                  </a:ext>
                </a:extLst>
              </a:tr>
            </a:tbl>
          </a:graphicData>
        </a:graphic>
      </p:graphicFrame>
      <p:sp>
        <p:nvSpPr>
          <p:cNvPr id="9" name="Google Shape;304;p16"/>
          <p:cNvSpPr txBox="1">
            <a:spLocks/>
          </p:cNvSpPr>
          <p:nvPr/>
        </p:nvSpPr>
        <p:spPr>
          <a:xfrm>
            <a:off x="124708" y="1255824"/>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of English Learners reclassified to Fluent English Proficient (RFEP) </a:t>
            </a:r>
            <a:r>
              <a:rPr lang="en-US" sz="2800" b="1" dirty="0"/>
              <a:t>(2017-18 to </a:t>
            </a:r>
            <a:r>
              <a:rPr lang="en-US" sz="2800" b="1" dirty="0" smtClean="0"/>
              <a:t>2019-20)</a:t>
            </a:r>
            <a:r>
              <a:rPr lang="en-US" sz="2600" b="1" dirty="0" smtClean="0"/>
              <a:t> </a:t>
            </a:r>
            <a:r>
              <a:rPr lang="en-US" sz="2100" dirty="0" smtClean="0"/>
              <a:t>(Source: California School Dashboard)</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55655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1: Additional Considerations </a:t>
            </a:r>
            <a:endParaRPr sz="3200" b="1" dirty="0"/>
          </a:p>
        </p:txBody>
      </p:sp>
      <p:sp>
        <p:nvSpPr>
          <p:cNvPr id="304" name="Google Shape;304;p16"/>
          <p:cNvSpPr txBox="1">
            <a:spLocks noGrp="1"/>
          </p:cNvSpPr>
          <p:nvPr>
            <p:ph type="body" idx="1"/>
          </p:nvPr>
        </p:nvSpPr>
        <p:spPr>
          <a:xfrm>
            <a:off x="124708" y="937020"/>
            <a:ext cx="8858654" cy="589536"/>
          </a:xfrm>
          <a:prstGeom prst="rect">
            <a:avLst/>
          </a:prstGeom>
          <a:noFill/>
          <a:ln>
            <a:noFill/>
          </a:ln>
        </p:spPr>
        <p:txBody>
          <a:bodyPr spcFirstLastPara="1" vert="horz" wrap="square" lIns="91425" tIns="45700" rIns="91425" bIns="45700" rtlCol="0" anchor="t" anchorCtr="0">
            <a:normAutofit/>
          </a:bodyPr>
          <a:lstStyle/>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11</a:t>
            </a:fld>
            <a:endParaRPr dirty="0"/>
          </a:p>
        </p:txBody>
      </p:sp>
      <p:sp>
        <p:nvSpPr>
          <p:cNvPr id="3" name="TextBox 2"/>
          <p:cNvSpPr txBox="1"/>
          <p:nvPr/>
        </p:nvSpPr>
        <p:spPr>
          <a:xfrm>
            <a:off x="227672" y="1093372"/>
            <a:ext cx="4390047" cy="5262979"/>
          </a:xfrm>
          <a:prstGeom prst="rect">
            <a:avLst/>
          </a:prstGeom>
          <a:noFill/>
        </p:spPr>
        <p:txBody>
          <a:bodyPr wrap="square" rtlCol="0">
            <a:spAutoFit/>
          </a:bodyPr>
          <a:lstStyle/>
          <a:p>
            <a:r>
              <a:rPr lang="en-US" sz="2400" dirty="0" smtClean="0"/>
              <a:t>Actions:</a:t>
            </a:r>
          </a:p>
          <a:p>
            <a:pPr marL="285750" indent="-285750">
              <a:buFont typeface="Arial" panose="020B0604020202020204" pitchFamily="34" charset="0"/>
              <a:buChar char="•"/>
            </a:pPr>
            <a:r>
              <a:rPr lang="en-US" sz="2400" i="1" dirty="0" smtClean="0"/>
              <a:t>Action specific to college and career readiness/ awareness that is focused at the elementary and middle grades</a:t>
            </a:r>
          </a:p>
          <a:p>
            <a:pPr marL="285750" indent="-285750">
              <a:buFont typeface="Arial" panose="020B0604020202020204" pitchFamily="34" charset="0"/>
              <a:buChar char="•"/>
            </a:pPr>
            <a:r>
              <a:rPr lang="en-US" sz="2400" i="1" dirty="0"/>
              <a:t>Action specific to post-secondary tracking of students with disabilities following their graduation/ matriculation</a:t>
            </a:r>
          </a:p>
          <a:p>
            <a:pPr marL="285750" indent="-285750">
              <a:buFont typeface="Arial" panose="020B0604020202020204" pitchFamily="34" charset="0"/>
              <a:buChar char="•"/>
            </a:pPr>
            <a:r>
              <a:rPr lang="en-US" sz="2400" i="1" dirty="0"/>
              <a:t>Action specific to professional learning to improve development of Individual Transition Plans (ITPs)</a:t>
            </a:r>
          </a:p>
          <a:p>
            <a:pPr marL="285750" indent="-285750">
              <a:buFont typeface="Arial" panose="020B0604020202020204" pitchFamily="34" charset="0"/>
              <a:buChar char="•"/>
            </a:pPr>
            <a:endParaRPr lang="en-US" sz="2400" i="1" dirty="0"/>
          </a:p>
        </p:txBody>
      </p:sp>
      <p:sp>
        <p:nvSpPr>
          <p:cNvPr id="10" name="TextBox 9"/>
          <p:cNvSpPr txBox="1"/>
          <p:nvPr/>
        </p:nvSpPr>
        <p:spPr>
          <a:xfrm>
            <a:off x="4869180" y="1093373"/>
            <a:ext cx="4208350" cy="5632311"/>
          </a:xfrm>
          <a:prstGeom prst="rect">
            <a:avLst/>
          </a:prstGeom>
          <a:noFill/>
        </p:spPr>
        <p:txBody>
          <a:bodyPr wrap="square" rtlCol="0">
            <a:spAutoFit/>
          </a:bodyPr>
          <a:lstStyle/>
          <a:p>
            <a:r>
              <a:rPr lang="en-US" sz="2400" dirty="0" smtClean="0"/>
              <a:t>Metrics:</a:t>
            </a:r>
          </a:p>
          <a:p>
            <a:pPr marL="285750" indent="-285750">
              <a:buFont typeface="Arial" panose="020B0604020202020204" pitchFamily="34" charset="0"/>
              <a:buChar char="•"/>
            </a:pPr>
            <a:r>
              <a:rPr lang="en-US" sz="2400" dirty="0" smtClean="0"/>
              <a:t>Applications to Institutions of Higher Education (IHE) – % of 12</a:t>
            </a:r>
            <a:r>
              <a:rPr lang="en-US" sz="2400" baseline="30000" dirty="0" smtClean="0"/>
              <a:t>th</a:t>
            </a:r>
            <a:r>
              <a:rPr lang="en-US" sz="2400" dirty="0" smtClean="0"/>
              <a:t> grade students who applied to at least 1 IHE (Internal SCUSD Dashboard)</a:t>
            </a:r>
          </a:p>
          <a:p>
            <a:pPr marL="285750" indent="-285750">
              <a:buFont typeface="Arial" panose="020B0604020202020204" pitchFamily="34" charset="0"/>
              <a:buChar char="•"/>
            </a:pPr>
            <a:r>
              <a:rPr lang="en-US" sz="2400" dirty="0" smtClean="0"/>
              <a:t>College-going rates - % of HS completers from a given year enrolled in college after a 12 month period (CDE Dataquest)</a:t>
            </a:r>
          </a:p>
          <a:p>
            <a:pPr marL="285750" indent="-285750">
              <a:buFont typeface="Arial" panose="020B0604020202020204" pitchFamily="34" charset="0"/>
              <a:buChar char="•"/>
            </a:pPr>
            <a:r>
              <a:rPr lang="en-US" sz="2400" dirty="0" smtClean="0"/>
              <a:t>IB Exam Pass Rate - % of IB exams passed with score of 4+ (IB Score Reports)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2617048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California Science Test (CAST)</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110</a:t>
            </a:fld>
            <a:endParaRPr dirty="0"/>
          </a:p>
        </p:txBody>
      </p:sp>
      <p:sp>
        <p:nvSpPr>
          <p:cNvPr id="8"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Meeting or Exceeding Standards on CAST (Grades 5, 8, and 12) </a:t>
            </a:r>
            <a:r>
              <a:rPr lang="en-US" sz="2100" dirty="0" smtClean="0"/>
              <a:t>(Source: CAASPP Results Site)</a:t>
            </a:r>
          </a:p>
          <a:p>
            <a:pPr marL="0" indent="0">
              <a:spcBef>
                <a:spcPts val="0"/>
              </a:spcBef>
              <a:buClr>
                <a:schemeClr val="dk1"/>
              </a:buClr>
              <a:buSzPct val="100000"/>
              <a:buFont typeface="Arial"/>
              <a:buNone/>
            </a:pPr>
            <a:endParaRPr lang="en-US" sz="2800" dirty="0"/>
          </a:p>
        </p:txBody>
      </p:sp>
      <p:graphicFrame>
        <p:nvGraphicFramePr>
          <p:cNvPr id="9" name="Table 8"/>
          <p:cNvGraphicFramePr>
            <a:graphicFrameLocks noGrp="1"/>
          </p:cNvGraphicFramePr>
          <p:nvPr>
            <p:extLst/>
          </p:nvPr>
        </p:nvGraphicFramePr>
        <p:xfrm>
          <a:off x="813074" y="1531426"/>
          <a:ext cx="7295604"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smtClean="0">
                          <a:solidFill>
                            <a:srgbClr val="000000"/>
                          </a:solidFill>
                          <a:effectLst/>
                          <a:latin typeface="Times New Roman" panose="02020603050405020304" pitchFamily="18" charset="0"/>
                        </a:rPr>
                        <a:t>24.8</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smtClean="0">
                          <a:solidFill>
                            <a:srgbClr val="000000"/>
                          </a:solidFill>
                          <a:effectLst/>
                          <a:latin typeface="Times New Roman" panose="02020603050405020304" pitchFamily="18" charset="0"/>
                        </a:rPr>
                        <a:t>1.5</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solidFill>
                            <a:srgbClr val="000000"/>
                          </a:solidFill>
                          <a:effectLst/>
                          <a:latin typeface="Times New Roman" panose="02020603050405020304" pitchFamily="18" charset="0"/>
                        </a:rPr>
                        <a:t>N/A</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smtClean="0">
                          <a:solidFill>
                            <a:srgbClr val="000000"/>
                          </a:solidFill>
                          <a:effectLst/>
                          <a:latin typeface="Times New Roman" panose="02020603050405020304" pitchFamily="18" charset="0"/>
                        </a:rPr>
                        <a:t>8.5</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smtClean="0">
                          <a:solidFill>
                            <a:srgbClr val="000000"/>
                          </a:solidFill>
                          <a:effectLst/>
                          <a:latin typeface="Times New Roman" panose="02020603050405020304" pitchFamily="18" charset="0"/>
                        </a:rPr>
                        <a:t>17.7</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smtClean="0">
                          <a:solidFill>
                            <a:srgbClr val="000000"/>
                          </a:solidFill>
                          <a:effectLst/>
                          <a:latin typeface="Times New Roman" panose="02020603050405020304" pitchFamily="18" charset="0"/>
                        </a:rPr>
                        <a:t>6.5</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smtClean="0">
                          <a:solidFill>
                            <a:srgbClr val="000000"/>
                          </a:solidFill>
                          <a:effectLst/>
                          <a:latin typeface="Times New Roman" panose="02020603050405020304" pitchFamily="18" charset="0"/>
                        </a:rPr>
                        <a:t>9.4</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solidFill>
                            <a:srgbClr val="000000"/>
                          </a:solidFill>
                          <a:effectLst/>
                          <a:latin typeface="Times New Roman" panose="02020603050405020304" pitchFamily="18" charset="0"/>
                        </a:rPr>
                        <a:t>20</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smtClean="0">
                          <a:solidFill>
                            <a:srgbClr val="000000"/>
                          </a:solidFill>
                          <a:effectLst/>
                          <a:latin typeface="Times New Roman" panose="02020603050405020304" pitchFamily="18" charset="0"/>
                        </a:rPr>
                        <a:t>31.4</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smtClean="0">
                          <a:solidFill>
                            <a:srgbClr val="000000"/>
                          </a:solidFill>
                          <a:effectLst/>
                          <a:latin typeface="Times New Roman" panose="02020603050405020304" pitchFamily="18" charset="0"/>
                        </a:rPr>
                        <a:t>36.2</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latin typeface="Times New Roman" panose="02020603050405020304" pitchFamily="18" charset="0"/>
                        </a:rPr>
                        <a:t>16.6</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smtClean="0">
                          <a:solidFill>
                            <a:srgbClr val="000000"/>
                          </a:solidFill>
                          <a:effectLst/>
                          <a:latin typeface="Times New Roman" panose="02020603050405020304" pitchFamily="18" charset="0"/>
                        </a:rPr>
                        <a:t>10.9</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smtClean="0">
                          <a:solidFill>
                            <a:srgbClr val="000000"/>
                          </a:solidFill>
                          <a:effectLst/>
                          <a:latin typeface="Times New Roman" panose="02020603050405020304" pitchFamily="18" charset="0"/>
                        </a:rPr>
                        <a:t>45.6</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solidFill>
                            <a:srgbClr val="000000"/>
                          </a:solidFill>
                          <a:effectLst/>
                          <a:latin typeface="Times New Roman" panose="02020603050405020304" pitchFamily="18" charset="0"/>
                        </a:rPr>
                        <a:t>35.5</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14104051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California Science Test (CAST)</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111</a:t>
            </a:fld>
            <a:endParaRPr dirty="0"/>
          </a:p>
        </p:txBody>
      </p:sp>
      <p:graphicFrame>
        <p:nvGraphicFramePr>
          <p:cNvPr id="8" name="Chart 7"/>
          <p:cNvGraphicFramePr/>
          <p:nvPr>
            <p:extLst/>
          </p:nvPr>
        </p:nvGraphicFramePr>
        <p:xfrm>
          <a:off x="0" y="1688874"/>
          <a:ext cx="9037257" cy="5169126"/>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304;p16"/>
          <p:cNvSpPr txBox="1">
            <a:spLocks/>
          </p:cNvSpPr>
          <p:nvPr/>
        </p:nvSpPr>
        <p:spPr>
          <a:xfrm>
            <a:off x="89301" y="99689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Meeting or Exceeding Standards on CAST (Grades 5, 8, and 12) </a:t>
            </a:r>
            <a:r>
              <a:rPr lang="en-US" sz="2100" dirty="0" smtClean="0"/>
              <a:t>(Source: CAASPP Results Site)</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18424221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State Standards Implementation Survey</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112</a:t>
            </a:fld>
            <a:endParaRPr dirty="0"/>
          </a:p>
        </p:txBody>
      </p:sp>
      <p:sp>
        <p:nvSpPr>
          <p:cNvPr id="8" name="Google Shape;304;p16"/>
          <p:cNvSpPr txBox="1">
            <a:spLocks/>
          </p:cNvSpPr>
          <p:nvPr/>
        </p:nvSpPr>
        <p:spPr>
          <a:xfrm>
            <a:off x="-17965" y="991183"/>
            <a:ext cx="9144000" cy="663719"/>
          </a:xfrm>
          <a:prstGeom prst="rect">
            <a:avLst/>
          </a:prstGeom>
          <a:noFill/>
          <a:ln>
            <a:noFill/>
          </a:ln>
        </p:spPr>
        <p:txBody>
          <a:bodyPr spcFirstLastPara="1" vert="horz" wrap="square" lIns="91425" tIns="45700" rIns="91425" bIns="45700" rtlCol="0" anchor="t" anchorCtr="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respondents indicating ‘Fully Implementing’ or ‘Fully Implementing with Sustainability’</a:t>
            </a:r>
            <a:r>
              <a:rPr lang="en-US" sz="2600" b="1" dirty="0"/>
              <a:t> </a:t>
            </a:r>
            <a:r>
              <a:rPr lang="en-US" sz="2600" b="1" dirty="0" smtClean="0"/>
              <a:t>by domain (2017-18 to 2019-20) </a:t>
            </a:r>
            <a:r>
              <a:rPr lang="en-US" sz="2100" dirty="0" smtClean="0"/>
              <a:t>(Source: Local Survey of Administrators)</a:t>
            </a:r>
          </a:p>
        </p:txBody>
      </p:sp>
      <p:graphicFrame>
        <p:nvGraphicFramePr>
          <p:cNvPr id="9" name="Table 8"/>
          <p:cNvGraphicFramePr>
            <a:graphicFrameLocks noGrp="1"/>
          </p:cNvGraphicFramePr>
          <p:nvPr>
            <p:extLst/>
          </p:nvPr>
        </p:nvGraphicFramePr>
        <p:xfrm>
          <a:off x="485775" y="1694862"/>
          <a:ext cx="8201026" cy="4328160"/>
        </p:xfrm>
        <a:graphic>
          <a:graphicData uri="http://schemas.openxmlformats.org/drawingml/2006/table">
            <a:tbl>
              <a:tblPr firstRow="1" bandRow="1">
                <a:tableStyleId>{5C22544A-7EE6-4342-B048-85BDC9FD1C3A}</a:tableStyleId>
              </a:tblPr>
              <a:tblGrid>
                <a:gridCol w="3808518">
                  <a:extLst>
                    <a:ext uri="{9D8B030D-6E8A-4147-A177-3AD203B41FA5}">
                      <a16:colId xmlns:a16="http://schemas.microsoft.com/office/drawing/2014/main" val="3831500384"/>
                    </a:ext>
                  </a:extLst>
                </a:gridCol>
                <a:gridCol w="1498472">
                  <a:extLst>
                    <a:ext uri="{9D8B030D-6E8A-4147-A177-3AD203B41FA5}">
                      <a16:colId xmlns:a16="http://schemas.microsoft.com/office/drawing/2014/main" val="2085591228"/>
                    </a:ext>
                  </a:extLst>
                </a:gridCol>
                <a:gridCol w="1447018">
                  <a:extLst>
                    <a:ext uri="{9D8B030D-6E8A-4147-A177-3AD203B41FA5}">
                      <a16:colId xmlns:a16="http://schemas.microsoft.com/office/drawing/2014/main" val="650287252"/>
                    </a:ext>
                  </a:extLst>
                </a:gridCol>
                <a:gridCol w="1447018">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Survey Domain</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Providing Professional Learning for teaching to the adopted academic standards</a:t>
                      </a:r>
                    </a:p>
                  </a:txBody>
                  <a:tcPr/>
                </a:tc>
                <a:tc>
                  <a:txBody>
                    <a:bodyPr/>
                    <a:lstStyle/>
                    <a:p>
                      <a:pPr algn="ctr" rtl="0" fontAlgn="b"/>
                      <a:r>
                        <a:rPr lang="en-US" sz="2400" b="1" dirty="0" smtClean="0">
                          <a:solidFill>
                            <a:srgbClr val="000000"/>
                          </a:solidFill>
                          <a:effectLst/>
                          <a:latin typeface="Calibri" panose="020F0502020204030204" pitchFamily="34" charset="0"/>
                        </a:rPr>
                        <a:t>29%</a:t>
                      </a:r>
                      <a:endParaRPr lang="en-US" sz="24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28%</a:t>
                      </a:r>
                      <a:endParaRPr lang="en-US" sz="24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25%</a:t>
                      </a:r>
                      <a:endParaRPr lang="en-US" sz="2400" b="1" dirty="0">
                        <a:solidFill>
                          <a:srgbClr val="000000"/>
                        </a:solidFill>
                        <a:effectLst/>
                        <a:latin typeface="Calibri" panose="020F0502020204030204" pitchFamily="34" charset="0"/>
                      </a:endParaRPr>
                    </a:p>
                  </a:txBody>
                  <a:tcPr marL="19050" marR="19050" marT="12700" marB="12700" anchor="ctr"/>
                </a:tc>
                <a:extLst>
                  <a:ext uri="{0D108BD9-81ED-4DB2-BD59-A6C34878D82A}">
                    <a16:rowId xmlns:a16="http://schemas.microsoft.com/office/drawing/2014/main" val="1874158074"/>
                  </a:ext>
                </a:extLst>
              </a:tr>
              <a:tr h="625428">
                <a:tc>
                  <a:txBody>
                    <a:bodyPr/>
                    <a:lstStyle/>
                    <a:p>
                      <a:r>
                        <a:rPr lang="en-US" sz="1600" b="1" dirty="0" smtClean="0"/>
                        <a:t>Engaging site</a:t>
                      </a:r>
                      <a:r>
                        <a:rPr lang="en-US" sz="1600" b="1" baseline="0" dirty="0" smtClean="0"/>
                        <a:t> staff in activities to identify professional learning needs and providing support on standards not yet mastered</a:t>
                      </a:r>
                      <a:endParaRPr lang="en-US" sz="1600" b="1" dirty="0"/>
                    </a:p>
                  </a:txBody>
                  <a:tcPr/>
                </a:tc>
                <a:tc>
                  <a:txBody>
                    <a:bodyPr/>
                    <a:lstStyle/>
                    <a:p>
                      <a:pPr algn="ctr" rtl="0" fontAlgn="b"/>
                      <a:r>
                        <a:rPr lang="en-US" sz="2400" b="1" dirty="0" smtClean="0">
                          <a:solidFill>
                            <a:srgbClr val="000000"/>
                          </a:solidFill>
                          <a:effectLst/>
                          <a:latin typeface="Calibri" panose="020F0502020204030204" pitchFamily="34" charset="0"/>
                        </a:rPr>
                        <a:t>19.3%</a:t>
                      </a:r>
                      <a:endParaRPr lang="en-US" sz="24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19%</a:t>
                      </a:r>
                      <a:endParaRPr lang="en-US" sz="24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18%</a:t>
                      </a:r>
                      <a:endParaRPr lang="en-US" sz="2400" b="1" dirty="0">
                        <a:solidFill>
                          <a:srgbClr val="000000"/>
                        </a:solidFill>
                        <a:effectLst/>
                        <a:latin typeface="Calibri" panose="020F0502020204030204" pitchFamily="34" charset="0"/>
                      </a:endParaRPr>
                    </a:p>
                  </a:txBody>
                  <a:tcPr marL="19050" marR="19050" marT="12700" marB="12700" anchor="ctr"/>
                </a:tc>
                <a:extLst>
                  <a:ext uri="{0D108BD9-81ED-4DB2-BD59-A6C34878D82A}">
                    <a16:rowId xmlns:a16="http://schemas.microsoft.com/office/drawing/2014/main" val="2407519967"/>
                  </a:ext>
                </a:extLst>
              </a:tr>
              <a:tr h="320040">
                <a:tc>
                  <a:txBody>
                    <a:bodyPr/>
                    <a:lstStyle/>
                    <a:p>
                      <a:r>
                        <a:rPr lang="en-US" sz="1600" b="1" dirty="0" smtClean="0"/>
                        <a:t>Providing</a:t>
                      </a:r>
                      <a:r>
                        <a:rPr lang="en-US" sz="1600" b="1" baseline="0" dirty="0" smtClean="0"/>
                        <a:t> Common Core State Standards-aligned instructional materials</a:t>
                      </a:r>
                      <a:endParaRPr lang="en-US" sz="1600" b="1" dirty="0"/>
                    </a:p>
                  </a:txBody>
                  <a:tcPr/>
                </a:tc>
                <a:tc>
                  <a:txBody>
                    <a:bodyPr/>
                    <a:lstStyle/>
                    <a:p>
                      <a:pPr algn="ctr" rtl="0" fontAlgn="b"/>
                      <a:r>
                        <a:rPr lang="en-US" sz="2400" b="1" dirty="0" smtClean="0">
                          <a:solidFill>
                            <a:srgbClr val="000000"/>
                          </a:solidFill>
                          <a:effectLst/>
                          <a:latin typeface="Calibri" panose="020F0502020204030204" pitchFamily="34" charset="0"/>
                        </a:rPr>
                        <a:t>27%</a:t>
                      </a:r>
                      <a:endParaRPr lang="en-US" sz="24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28%</a:t>
                      </a:r>
                      <a:endParaRPr lang="en-US" sz="24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40%</a:t>
                      </a:r>
                      <a:endParaRPr lang="en-US" sz="2400" b="1" dirty="0">
                        <a:solidFill>
                          <a:srgbClr val="000000"/>
                        </a:solidFill>
                        <a:effectLst/>
                        <a:latin typeface="Calibri" panose="020F0502020204030204" pitchFamily="34" charset="0"/>
                      </a:endParaRPr>
                    </a:p>
                  </a:txBody>
                  <a:tcPr marL="19050" marR="19050" marT="12700" marB="12700" anchor="ctr"/>
                </a:tc>
                <a:extLst>
                  <a:ext uri="{0D108BD9-81ED-4DB2-BD59-A6C34878D82A}">
                    <a16:rowId xmlns:a16="http://schemas.microsoft.com/office/drawing/2014/main" val="1210976884"/>
                  </a:ext>
                </a:extLst>
              </a:tr>
              <a:tr h="320040">
                <a:tc>
                  <a:txBody>
                    <a:bodyPr/>
                    <a:lstStyle/>
                    <a:p>
                      <a:r>
                        <a:rPr lang="en-US" sz="1600" b="1" dirty="0" smtClean="0"/>
                        <a:t>Implementing</a:t>
                      </a:r>
                      <a:r>
                        <a:rPr lang="en-US" sz="1600" b="1" baseline="0" dirty="0" smtClean="0"/>
                        <a:t> academic standards for all students in CTE, Health, Physical Education, VAPA, and World Language</a:t>
                      </a:r>
                      <a:endParaRPr lang="en-US" sz="1600" b="1" dirty="0"/>
                    </a:p>
                  </a:txBody>
                  <a:tcPr/>
                </a:tc>
                <a:tc>
                  <a:txBody>
                    <a:bodyPr/>
                    <a:lstStyle/>
                    <a:p>
                      <a:pPr algn="ctr" rtl="0" fontAlgn="b"/>
                      <a:r>
                        <a:rPr lang="en-US" sz="2400" b="1" dirty="0" smtClean="0">
                          <a:solidFill>
                            <a:srgbClr val="000000"/>
                          </a:solidFill>
                          <a:effectLst/>
                          <a:latin typeface="Calibri" panose="020F0502020204030204" pitchFamily="34" charset="0"/>
                        </a:rPr>
                        <a:t>26.3%</a:t>
                      </a:r>
                      <a:endParaRPr lang="en-US" sz="24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22%</a:t>
                      </a:r>
                      <a:endParaRPr lang="en-US" sz="24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26%</a:t>
                      </a:r>
                      <a:endParaRPr lang="en-US" sz="2400" b="1" dirty="0">
                        <a:solidFill>
                          <a:srgbClr val="000000"/>
                        </a:solidFill>
                        <a:effectLst/>
                        <a:latin typeface="Calibri" panose="020F0502020204030204" pitchFamily="34" charset="0"/>
                      </a:endParaRPr>
                    </a:p>
                  </a:txBody>
                  <a:tcPr marL="19050" marR="19050" marT="12700" marB="12700" anchor="ctr"/>
                </a:tc>
                <a:extLst>
                  <a:ext uri="{0D108BD9-81ED-4DB2-BD59-A6C34878D82A}">
                    <a16:rowId xmlns:a16="http://schemas.microsoft.com/office/drawing/2014/main" val="3967609619"/>
                  </a:ext>
                </a:extLst>
              </a:tr>
              <a:tr h="320040">
                <a:tc>
                  <a:txBody>
                    <a:bodyPr/>
                    <a:lstStyle/>
                    <a:p>
                      <a:r>
                        <a:rPr lang="en-US" sz="1600" b="1" dirty="0" smtClean="0"/>
                        <a:t>Implementing policies or</a:t>
                      </a:r>
                      <a:r>
                        <a:rPr lang="en-US" sz="1600" b="1" baseline="0" dirty="0" smtClean="0"/>
                        <a:t> programs to support staff in identifying areas to improve delivery of instruction</a:t>
                      </a:r>
                      <a:endParaRPr lang="en-US" sz="1600" b="1" dirty="0"/>
                    </a:p>
                  </a:txBody>
                  <a:tcPr/>
                </a:tc>
                <a:tc>
                  <a:txBody>
                    <a:bodyPr/>
                    <a:lstStyle/>
                    <a:p>
                      <a:pPr algn="ctr" rtl="0" fontAlgn="b"/>
                      <a:r>
                        <a:rPr lang="en-US" sz="2400" b="1" dirty="0" smtClean="0">
                          <a:solidFill>
                            <a:srgbClr val="000000"/>
                          </a:solidFill>
                          <a:effectLst/>
                          <a:latin typeface="Calibri" panose="020F0502020204030204" pitchFamily="34" charset="0"/>
                        </a:rPr>
                        <a:t>22.2%</a:t>
                      </a:r>
                      <a:endParaRPr lang="en-US" sz="24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8%</a:t>
                      </a:r>
                      <a:endParaRPr lang="en-US" sz="24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2400" b="1" dirty="0" smtClean="0">
                          <a:solidFill>
                            <a:srgbClr val="000000"/>
                          </a:solidFill>
                          <a:effectLst/>
                          <a:latin typeface="Calibri" panose="020F0502020204030204" pitchFamily="34" charset="0"/>
                        </a:rPr>
                        <a:t>9%</a:t>
                      </a:r>
                      <a:endParaRPr lang="en-US" sz="2400" b="1" dirty="0">
                        <a:solidFill>
                          <a:srgbClr val="000000"/>
                        </a:solidFill>
                        <a:effectLst/>
                        <a:latin typeface="Calibri" panose="020F0502020204030204" pitchFamily="34" charset="0"/>
                      </a:endParaRPr>
                    </a:p>
                  </a:txBody>
                  <a:tcPr marL="19050" marR="19050" marT="12700" marB="12700" anchor="ctr"/>
                </a:tc>
                <a:extLst>
                  <a:ext uri="{0D108BD9-81ED-4DB2-BD59-A6C34878D82A}">
                    <a16:rowId xmlns:a16="http://schemas.microsoft.com/office/drawing/2014/main" val="734175075"/>
                  </a:ext>
                </a:extLst>
              </a:tr>
            </a:tbl>
          </a:graphicData>
        </a:graphic>
      </p:graphicFrame>
    </p:spTree>
    <p:extLst>
      <p:ext uri="{BB962C8B-B14F-4D97-AF65-F5344CB8AC3E}">
        <p14:creationId xmlns:p14="http://schemas.microsoft.com/office/powerpoint/2010/main" val="3694951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State Standards Implementation Survey</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113</a:t>
            </a:fld>
            <a:endParaRPr dirty="0"/>
          </a:p>
        </p:txBody>
      </p:sp>
      <p:sp>
        <p:nvSpPr>
          <p:cNvPr id="8" name="Google Shape;304;p16"/>
          <p:cNvSpPr txBox="1">
            <a:spLocks/>
          </p:cNvSpPr>
          <p:nvPr/>
        </p:nvSpPr>
        <p:spPr>
          <a:xfrm>
            <a:off x="-17965" y="991183"/>
            <a:ext cx="9144000" cy="663719"/>
          </a:xfrm>
          <a:prstGeom prst="rect">
            <a:avLst/>
          </a:prstGeom>
          <a:noFill/>
          <a:ln>
            <a:noFill/>
          </a:ln>
        </p:spPr>
        <p:txBody>
          <a:bodyPr spcFirstLastPara="1" vert="horz" wrap="square" lIns="91425" tIns="45700" rIns="91425" bIns="45700" rtlCol="0" anchor="t" anchorCtr="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respondents indicating ‘Fully Implementing’ or ‘Fully Implementing with Sustainability’</a:t>
            </a:r>
            <a:r>
              <a:rPr lang="en-US" sz="2600" b="1" dirty="0"/>
              <a:t> </a:t>
            </a:r>
            <a:r>
              <a:rPr lang="en-US" sz="2600" b="1" dirty="0" smtClean="0"/>
              <a:t>by domain (2017-18 to 2019-20) </a:t>
            </a:r>
            <a:r>
              <a:rPr lang="en-US" sz="2100" dirty="0" smtClean="0"/>
              <a:t>(Source: Local Survey of Administrators)</a:t>
            </a:r>
          </a:p>
        </p:txBody>
      </p:sp>
      <p:graphicFrame>
        <p:nvGraphicFramePr>
          <p:cNvPr id="10" name="Chart 9"/>
          <p:cNvGraphicFramePr/>
          <p:nvPr>
            <p:extLst/>
          </p:nvPr>
        </p:nvGraphicFramePr>
        <p:xfrm>
          <a:off x="53371" y="1614690"/>
          <a:ext cx="9037257" cy="51691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0547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533516"/>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3"/>
            <a:ext cx="9144000" cy="497838"/>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GATE Demographics (Newly Identified)</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114</a:t>
            </a:fld>
            <a:endParaRPr dirty="0"/>
          </a:p>
        </p:txBody>
      </p:sp>
      <p:sp>
        <p:nvSpPr>
          <p:cNvPr id="8" name="Google Shape;304;p16"/>
          <p:cNvSpPr txBox="1">
            <a:spLocks/>
          </p:cNvSpPr>
          <p:nvPr/>
        </p:nvSpPr>
        <p:spPr>
          <a:xfrm>
            <a:off x="-17965" y="688171"/>
            <a:ext cx="9144000"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Demographics of Students newly identified as GATE in First Grade (2017-18 to 2019-20) </a:t>
            </a:r>
            <a:r>
              <a:rPr lang="en-US" sz="2100" dirty="0" smtClean="0"/>
              <a:t>(Source: Advanced Learning Department)</a:t>
            </a:r>
          </a:p>
        </p:txBody>
      </p:sp>
      <p:graphicFrame>
        <p:nvGraphicFramePr>
          <p:cNvPr id="9" name="Table 8"/>
          <p:cNvGraphicFramePr>
            <a:graphicFrameLocks noGrp="1"/>
          </p:cNvGraphicFramePr>
          <p:nvPr>
            <p:extLst/>
          </p:nvPr>
        </p:nvGraphicFramePr>
        <p:xfrm>
          <a:off x="100197" y="1351757"/>
          <a:ext cx="8943605" cy="5449931"/>
        </p:xfrm>
        <a:graphic>
          <a:graphicData uri="http://schemas.openxmlformats.org/drawingml/2006/table">
            <a:tbl>
              <a:tblPr firstRow="1" bandRow="1">
                <a:tableStyleId>{5C22544A-7EE6-4342-B048-85BDC9FD1C3A}</a:tableStyleId>
              </a:tblPr>
              <a:tblGrid>
                <a:gridCol w="3343525">
                  <a:extLst>
                    <a:ext uri="{9D8B030D-6E8A-4147-A177-3AD203B41FA5}">
                      <a16:colId xmlns:a16="http://schemas.microsoft.com/office/drawing/2014/main" val="3831500384"/>
                    </a:ext>
                  </a:extLst>
                </a:gridCol>
                <a:gridCol w="812800">
                  <a:extLst>
                    <a:ext uri="{9D8B030D-6E8A-4147-A177-3AD203B41FA5}">
                      <a16:colId xmlns:a16="http://schemas.microsoft.com/office/drawing/2014/main" val="650287252"/>
                    </a:ext>
                  </a:extLst>
                </a:gridCol>
                <a:gridCol w="985520">
                  <a:extLst>
                    <a:ext uri="{9D8B030D-6E8A-4147-A177-3AD203B41FA5}">
                      <a16:colId xmlns:a16="http://schemas.microsoft.com/office/drawing/2014/main" val="1877055699"/>
                    </a:ext>
                  </a:extLst>
                </a:gridCol>
                <a:gridCol w="810850">
                  <a:extLst>
                    <a:ext uri="{9D8B030D-6E8A-4147-A177-3AD203B41FA5}">
                      <a16:colId xmlns:a16="http://schemas.microsoft.com/office/drawing/2014/main" val="3912911628"/>
                    </a:ext>
                  </a:extLst>
                </a:gridCol>
                <a:gridCol w="1109390">
                  <a:extLst>
                    <a:ext uri="{9D8B030D-6E8A-4147-A177-3AD203B41FA5}">
                      <a16:colId xmlns:a16="http://schemas.microsoft.com/office/drawing/2014/main" val="3453185663"/>
                    </a:ext>
                  </a:extLst>
                </a:gridCol>
                <a:gridCol w="884550">
                  <a:extLst>
                    <a:ext uri="{9D8B030D-6E8A-4147-A177-3AD203B41FA5}">
                      <a16:colId xmlns:a16="http://schemas.microsoft.com/office/drawing/2014/main" val="3174225161"/>
                    </a:ext>
                  </a:extLst>
                </a:gridCol>
                <a:gridCol w="996970">
                  <a:extLst>
                    <a:ext uri="{9D8B030D-6E8A-4147-A177-3AD203B41FA5}">
                      <a16:colId xmlns:a16="http://schemas.microsoft.com/office/drawing/2014/main" val="696894675"/>
                    </a:ext>
                  </a:extLst>
                </a:gridCol>
              </a:tblGrid>
              <a:tr h="370840">
                <a:tc rowSpan="2">
                  <a:txBody>
                    <a:bodyPr/>
                    <a:lstStyle/>
                    <a:p>
                      <a:r>
                        <a:rPr lang="en-US" sz="2400" dirty="0" smtClean="0">
                          <a:solidFill>
                            <a:schemeClr val="tx1"/>
                          </a:solidFill>
                        </a:rPr>
                        <a:t>Student Group</a:t>
                      </a:r>
                      <a:endParaRPr lang="en-US" sz="2400" dirty="0">
                        <a:solidFill>
                          <a:schemeClr val="tx1"/>
                        </a:solidFill>
                      </a:endParaRPr>
                    </a:p>
                  </a:txBody>
                  <a:tcPr anchor="ctr"/>
                </a:tc>
                <a:tc gridSpan="2">
                  <a:txBody>
                    <a:bodyPr/>
                    <a:lstStyle/>
                    <a:p>
                      <a:pPr algn="ctr"/>
                      <a:r>
                        <a:rPr lang="en-US" sz="1800" dirty="0" smtClean="0">
                          <a:solidFill>
                            <a:schemeClr val="tx1"/>
                          </a:solidFill>
                        </a:rPr>
                        <a:t>2017-18</a:t>
                      </a:r>
                      <a:endParaRPr lang="en-US" sz="1800" dirty="0">
                        <a:solidFill>
                          <a:schemeClr val="tx1"/>
                        </a:solidFill>
                      </a:endParaRPr>
                    </a:p>
                  </a:txBody>
                  <a:tcPr/>
                </a:tc>
                <a:tc hMerge="1">
                  <a:txBody>
                    <a:bodyPr/>
                    <a:lstStyle/>
                    <a:p>
                      <a:pPr algn="ctr"/>
                      <a:endParaRPr lang="en-US" sz="1800" dirty="0">
                        <a:solidFill>
                          <a:schemeClr val="tx1"/>
                        </a:solidFill>
                      </a:endParaRPr>
                    </a:p>
                  </a:txBody>
                  <a:tcPr/>
                </a:tc>
                <a:tc gridSpan="2">
                  <a:txBody>
                    <a:bodyPr/>
                    <a:lstStyle/>
                    <a:p>
                      <a:pPr algn="ctr"/>
                      <a:r>
                        <a:rPr lang="en-US" sz="1800" dirty="0" smtClean="0">
                          <a:solidFill>
                            <a:schemeClr val="tx1"/>
                          </a:solidFill>
                        </a:rPr>
                        <a:t>2018-19</a:t>
                      </a:r>
                      <a:endParaRPr lang="en-US" sz="1800" dirty="0">
                        <a:solidFill>
                          <a:schemeClr val="tx1"/>
                        </a:solidFill>
                      </a:endParaRPr>
                    </a:p>
                  </a:txBody>
                  <a:tcPr/>
                </a:tc>
                <a:tc hMerge="1">
                  <a:txBody>
                    <a:bodyPr/>
                    <a:lstStyle/>
                    <a:p>
                      <a:pPr algn="ctr"/>
                      <a:endParaRPr lang="en-US" sz="1800" dirty="0">
                        <a:solidFill>
                          <a:schemeClr val="tx1"/>
                        </a:solidFill>
                      </a:endParaRPr>
                    </a:p>
                  </a:txBody>
                  <a:tcPr/>
                </a:tc>
                <a:tc gridSpan="2">
                  <a:txBody>
                    <a:bodyPr/>
                    <a:lstStyle/>
                    <a:p>
                      <a:pPr algn="ctr"/>
                      <a:r>
                        <a:rPr lang="en-US" sz="1800" dirty="0" smtClean="0">
                          <a:solidFill>
                            <a:schemeClr val="tx1"/>
                          </a:solidFill>
                        </a:rPr>
                        <a:t>2019-20</a:t>
                      </a:r>
                      <a:endParaRPr lang="en-US" sz="1800" dirty="0">
                        <a:solidFill>
                          <a:schemeClr val="tx1"/>
                        </a:solidFill>
                      </a:endParaRPr>
                    </a:p>
                  </a:txBody>
                  <a:tcPr/>
                </a:tc>
                <a:tc hMerge="1">
                  <a:txBody>
                    <a:bodyPr/>
                    <a:lstStyle/>
                    <a:p>
                      <a:pPr algn="ctr"/>
                      <a:endParaRPr lang="en-US" sz="1800" dirty="0">
                        <a:solidFill>
                          <a:schemeClr val="tx1"/>
                        </a:solidFill>
                      </a:endParaRPr>
                    </a:p>
                  </a:txBody>
                  <a:tcPr/>
                </a:tc>
                <a:extLst>
                  <a:ext uri="{0D108BD9-81ED-4DB2-BD59-A6C34878D82A}">
                    <a16:rowId xmlns:a16="http://schemas.microsoft.com/office/drawing/2014/main" val="4220977293"/>
                  </a:ext>
                </a:extLst>
              </a:tr>
              <a:tr h="320040">
                <a:tc vMerge="1">
                  <a:txBody>
                    <a:bodyPr/>
                    <a:lstStyle/>
                    <a:p>
                      <a:endParaRPr lang="en-US" sz="1600" b="1" dirty="0" smtClean="0"/>
                    </a:p>
                  </a:txBody>
                  <a:tcPr/>
                </a:tc>
                <a:tc>
                  <a:txBody>
                    <a:bodyPr/>
                    <a:lstStyle/>
                    <a:p>
                      <a:pPr algn="ctr" rtl="0" fontAlgn="b"/>
                      <a:r>
                        <a:rPr lang="en-US" sz="1600" b="1" dirty="0" smtClean="0">
                          <a:solidFill>
                            <a:srgbClr val="000000"/>
                          </a:solidFill>
                          <a:effectLst/>
                          <a:latin typeface="Times New Roman" panose="02020603050405020304" pitchFamily="18" charset="0"/>
                        </a:rPr>
                        <a:t>% of 1</a:t>
                      </a:r>
                      <a:r>
                        <a:rPr lang="en-US" sz="1600" b="1" baseline="30000" dirty="0" smtClean="0">
                          <a:solidFill>
                            <a:srgbClr val="000000"/>
                          </a:solidFill>
                          <a:effectLst/>
                          <a:latin typeface="Times New Roman" panose="02020603050405020304" pitchFamily="18" charset="0"/>
                        </a:rPr>
                        <a:t>st</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of IDs</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of 1</a:t>
                      </a:r>
                      <a:r>
                        <a:rPr lang="en-US" sz="1600" b="1" baseline="30000" dirty="0" smtClean="0">
                          <a:solidFill>
                            <a:srgbClr val="000000"/>
                          </a:solidFill>
                          <a:effectLst/>
                          <a:latin typeface="Times New Roman" panose="02020603050405020304" pitchFamily="18" charset="0"/>
                        </a:rPr>
                        <a:t>st</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of IDs</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of 1</a:t>
                      </a:r>
                      <a:r>
                        <a:rPr lang="en-US" sz="1600" b="1" baseline="30000" dirty="0" smtClean="0">
                          <a:solidFill>
                            <a:srgbClr val="000000"/>
                          </a:solidFill>
                          <a:effectLst/>
                          <a:latin typeface="Times New Roman" panose="02020603050405020304" pitchFamily="18" charset="0"/>
                        </a:rPr>
                        <a:t>st</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of IDs</a:t>
                      </a:r>
                      <a:endParaRPr lang="en-US" sz="1600" b="1" dirty="0">
                        <a:solidFill>
                          <a:srgbClr val="000000"/>
                        </a:solidFill>
                        <a:effectLst/>
                        <a:latin typeface="Times New Roman" panose="02020603050405020304" pitchFamily="18" charset="0"/>
                      </a:endParaRPr>
                    </a:p>
                  </a:txBody>
                  <a:tcPr marL="19050" marR="19050" marT="12700" marB="12700" anchor="b"/>
                </a:tc>
                <a:extLst>
                  <a:ext uri="{0D108BD9-81ED-4DB2-BD59-A6C34878D82A}">
                    <a16:rowId xmlns:a16="http://schemas.microsoft.com/office/drawing/2014/main" val="544334483"/>
                  </a:ext>
                </a:extLst>
              </a:tr>
              <a:tr h="320040">
                <a:tc>
                  <a:txBody>
                    <a:bodyPr/>
                    <a:lstStyle/>
                    <a:p>
                      <a:r>
                        <a:rPr lang="en-US" sz="1600" b="1" dirty="0" smtClean="0"/>
                        <a:t>SCUSD (#)</a:t>
                      </a:r>
                    </a:p>
                  </a:txBody>
                  <a:tcPr/>
                </a:tc>
                <a:tc>
                  <a:txBody>
                    <a:bodyPr/>
                    <a:lstStyle/>
                    <a:p>
                      <a:pPr algn="ctr" rtl="0" fontAlgn="b"/>
                      <a:r>
                        <a:rPr lang="en-US" sz="1800" b="1" dirty="0" smtClean="0">
                          <a:solidFill>
                            <a:srgbClr val="000000"/>
                          </a:solidFill>
                          <a:effectLst/>
                          <a:latin typeface="Times New Roman" panose="02020603050405020304" pitchFamily="18" charset="0"/>
                        </a:rPr>
                        <a:t>3769</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Times New Roman" panose="02020603050405020304" pitchFamily="18" charset="0"/>
                        </a:rPr>
                        <a:t>549</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Times New Roman" panose="02020603050405020304" pitchFamily="18" charset="0"/>
                        </a:rPr>
                        <a:t>3591</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Times New Roman" panose="02020603050405020304" pitchFamily="18" charset="0"/>
                        </a:rPr>
                        <a:t>454</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smtClean="0">
                          <a:effectLst/>
                          <a:latin typeface="Times New Roman" panose="02020603050405020304" pitchFamily="18" charset="0"/>
                        </a:rPr>
                        <a:t>22.5</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14.9</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21.2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11.2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smtClean="0">
                          <a:effectLst/>
                          <a:latin typeface="Times New Roman" panose="02020603050405020304" pitchFamily="18" charset="0"/>
                        </a:rPr>
                        <a:t>1.4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0.3</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0.0</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smtClean="0">
                          <a:effectLst/>
                          <a:latin typeface="Times New Roman" panose="02020603050405020304" pitchFamily="18" charset="0"/>
                        </a:rPr>
                        <a:t>0.8</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0.7</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0.0</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smtClean="0">
                          <a:effectLst/>
                          <a:latin typeface="Times New Roman" panose="02020603050405020304" pitchFamily="18" charset="0"/>
                        </a:rPr>
                        <a:t>63.7</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48.5</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69.0</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43.2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smtClean="0">
                          <a:effectLst/>
                          <a:latin typeface="Times New Roman" panose="02020603050405020304" pitchFamily="18" charset="0"/>
                        </a:rPr>
                        <a:t>12.2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7.7</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14.3</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6.8</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smtClean="0">
                          <a:effectLst/>
                          <a:latin typeface="Times New Roman" panose="02020603050405020304" pitchFamily="18" charset="0"/>
                        </a:rPr>
                        <a:t>14.4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3.6</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13.8</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2.9</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smtClean="0">
                          <a:effectLst/>
                          <a:latin typeface="Times New Roman" panose="02020603050405020304" pitchFamily="18" charset="0"/>
                        </a:rPr>
                        <a:t>0.5</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0.7</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0.7</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smtClean="0">
                          <a:effectLst/>
                          <a:latin typeface="Times New Roman" panose="02020603050405020304" pitchFamily="18" charset="0"/>
                        </a:rPr>
                        <a:t>17.1</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20.0</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18.7</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23.1</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smtClean="0">
                          <a:effectLst/>
                        </a:rPr>
                        <a:t>TBD</a:t>
                      </a:r>
                      <a:endParaRPr lang="en-US" sz="1800" b="1"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effectLst/>
                        </a:rPr>
                        <a:t>TBD</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smtClean="0">
                          <a:effectLst/>
                          <a:latin typeface="Times New Roman" panose="02020603050405020304" pitchFamily="18" charset="0"/>
                        </a:rPr>
                        <a:t>39.2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26.2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39.9</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24.7</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smtClean="0">
                          <a:effectLst/>
                          <a:latin typeface="Times New Roman" panose="02020603050405020304" pitchFamily="18" charset="0"/>
                        </a:rPr>
                        <a:t>2.2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1.3</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2.1</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1.1</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smtClean="0">
                          <a:effectLst/>
                          <a:latin typeface="Times New Roman" panose="02020603050405020304" pitchFamily="18" charset="0"/>
                        </a:rPr>
                        <a:t>18.0</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37.2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17.3</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34.1</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smtClean="0">
                          <a:effectLst/>
                          <a:latin typeface="Times New Roman" panose="02020603050405020304" pitchFamily="18" charset="0"/>
                        </a:rPr>
                        <a:t>8.4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11.3</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7.6</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13.4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17476899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533516"/>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3"/>
            <a:ext cx="9144000" cy="497838"/>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GATE Demographics (Newly Identified)</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115</a:t>
            </a:fld>
            <a:endParaRPr dirty="0"/>
          </a:p>
        </p:txBody>
      </p:sp>
      <p:sp>
        <p:nvSpPr>
          <p:cNvPr id="8" name="Google Shape;304;p16"/>
          <p:cNvSpPr txBox="1">
            <a:spLocks/>
          </p:cNvSpPr>
          <p:nvPr/>
        </p:nvSpPr>
        <p:spPr>
          <a:xfrm>
            <a:off x="-17965" y="688171"/>
            <a:ext cx="9144000"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Demographics of Students newly identified as GATE in Third Grade (2017-18 to 2019-20) </a:t>
            </a:r>
            <a:r>
              <a:rPr lang="en-US" sz="2100" dirty="0" smtClean="0"/>
              <a:t>(Source: Advanced Learning Department)</a:t>
            </a:r>
          </a:p>
        </p:txBody>
      </p:sp>
      <p:graphicFrame>
        <p:nvGraphicFramePr>
          <p:cNvPr id="9" name="Table 8"/>
          <p:cNvGraphicFramePr>
            <a:graphicFrameLocks noGrp="1"/>
          </p:cNvGraphicFramePr>
          <p:nvPr>
            <p:extLst/>
          </p:nvPr>
        </p:nvGraphicFramePr>
        <p:xfrm>
          <a:off x="100197" y="1351757"/>
          <a:ext cx="8943605" cy="5449931"/>
        </p:xfrm>
        <a:graphic>
          <a:graphicData uri="http://schemas.openxmlformats.org/drawingml/2006/table">
            <a:tbl>
              <a:tblPr firstRow="1" bandRow="1">
                <a:tableStyleId>{5C22544A-7EE6-4342-B048-85BDC9FD1C3A}</a:tableStyleId>
              </a:tblPr>
              <a:tblGrid>
                <a:gridCol w="3343525">
                  <a:extLst>
                    <a:ext uri="{9D8B030D-6E8A-4147-A177-3AD203B41FA5}">
                      <a16:colId xmlns:a16="http://schemas.microsoft.com/office/drawing/2014/main" val="3831500384"/>
                    </a:ext>
                  </a:extLst>
                </a:gridCol>
                <a:gridCol w="812800">
                  <a:extLst>
                    <a:ext uri="{9D8B030D-6E8A-4147-A177-3AD203B41FA5}">
                      <a16:colId xmlns:a16="http://schemas.microsoft.com/office/drawing/2014/main" val="650287252"/>
                    </a:ext>
                  </a:extLst>
                </a:gridCol>
                <a:gridCol w="985520">
                  <a:extLst>
                    <a:ext uri="{9D8B030D-6E8A-4147-A177-3AD203B41FA5}">
                      <a16:colId xmlns:a16="http://schemas.microsoft.com/office/drawing/2014/main" val="1877055699"/>
                    </a:ext>
                  </a:extLst>
                </a:gridCol>
                <a:gridCol w="810850">
                  <a:extLst>
                    <a:ext uri="{9D8B030D-6E8A-4147-A177-3AD203B41FA5}">
                      <a16:colId xmlns:a16="http://schemas.microsoft.com/office/drawing/2014/main" val="3912911628"/>
                    </a:ext>
                  </a:extLst>
                </a:gridCol>
                <a:gridCol w="1109390">
                  <a:extLst>
                    <a:ext uri="{9D8B030D-6E8A-4147-A177-3AD203B41FA5}">
                      <a16:colId xmlns:a16="http://schemas.microsoft.com/office/drawing/2014/main" val="3453185663"/>
                    </a:ext>
                  </a:extLst>
                </a:gridCol>
                <a:gridCol w="884550">
                  <a:extLst>
                    <a:ext uri="{9D8B030D-6E8A-4147-A177-3AD203B41FA5}">
                      <a16:colId xmlns:a16="http://schemas.microsoft.com/office/drawing/2014/main" val="3174225161"/>
                    </a:ext>
                  </a:extLst>
                </a:gridCol>
                <a:gridCol w="996970">
                  <a:extLst>
                    <a:ext uri="{9D8B030D-6E8A-4147-A177-3AD203B41FA5}">
                      <a16:colId xmlns:a16="http://schemas.microsoft.com/office/drawing/2014/main" val="696894675"/>
                    </a:ext>
                  </a:extLst>
                </a:gridCol>
              </a:tblGrid>
              <a:tr h="370840">
                <a:tc rowSpan="2">
                  <a:txBody>
                    <a:bodyPr/>
                    <a:lstStyle/>
                    <a:p>
                      <a:r>
                        <a:rPr lang="en-US" sz="2400" dirty="0" smtClean="0">
                          <a:solidFill>
                            <a:schemeClr val="tx1"/>
                          </a:solidFill>
                        </a:rPr>
                        <a:t>Student Group</a:t>
                      </a:r>
                      <a:endParaRPr lang="en-US" sz="2400" dirty="0">
                        <a:solidFill>
                          <a:schemeClr val="tx1"/>
                        </a:solidFill>
                      </a:endParaRPr>
                    </a:p>
                  </a:txBody>
                  <a:tcPr anchor="ctr"/>
                </a:tc>
                <a:tc gridSpan="2">
                  <a:txBody>
                    <a:bodyPr/>
                    <a:lstStyle/>
                    <a:p>
                      <a:pPr algn="ctr"/>
                      <a:r>
                        <a:rPr lang="en-US" sz="1800" dirty="0" smtClean="0">
                          <a:solidFill>
                            <a:schemeClr val="tx1"/>
                          </a:solidFill>
                        </a:rPr>
                        <a:t>2017-18</a:t>
                      </a:r>
                      <a:endParaRPr lang="en-US" sz="1800" dirty="0">
                        <a:solidFill>
                          <a:schemeClr val="tx1"/>
                        </a:solidFill>
                      </a:endParaRPr>
                    </a:p>
                  </a:txBody>
                  <a:tcPr/>
                </a:tc>
                <a:tc hMerge="1">
                  <a:txBody>
                    <a:bodyPr/>
                    <a:lstStyle/>
                    <a:p>
                      <a:pPr algn="ctr"/>
                      <a:endParaRPr lang="en-US" sz="1800" dirty="0">
                        <a:solidFill>
                          <a:schemeClr val="tx1"/>
                        </a:solidFill>
                      </a:endParaRPr>
                    </a:p>
                  </a:txBody>
                  <a:tcPr/>
                </a:tc>
                <a:tc gridSpan="2">
                  <a:txBody>
                    <a:bodyPr/>
                    <a:lstStyle/>
                    <a:p>
                      <a:pPr algn="ctr"/>
                      <a:r>
                        <a:rPr lang="en-US" sz="1800" dirty="0" smtClean="0">
                          <a:solidFill>
                            <a:schemeClr val="tx1"/>
                          </a:solidFill>
                        </a:rPr>
                        <a:t>2018-19</a:t>
                      </a:r>
                      <a:endParaRPr lang="en-US" sz="1800" dirty="0">
                        <a:solidFill>
                          <a:schemeClr val="tx1"/>
                        </a:solidFill>
                      </a:endParaRPr>
                    </a:p>
                  </a:txBody>
                  <a:tcPr/>
                </a:tc>
                <a:tc hMerge="1">
                  <a:txBody>
                    <a:bodyPr/>
                    <a:lstStyle/>
                    <a:p>
                      <a:pPr algn="ctr"/>
                      <a:endParaRPr lang="en-US" sz="1800" dirty="0">
                        <a:solidFill>
                          <a:schemeClr val="tx1"/>
                        </a:solidFill>
                      </a:endParaRPr>
                    </a:p>
                  </a:txBody>
                  <a:tcPr/>
                </a:tc>
                <a:tc gridSpan="2">
                  <a:txBody>
                    <a:bodyPr/>
                    <a:lstStyle/>
                    <a:p>
                      <a:pPr algn="ctr"/>
                      <a:r>
                        <a:rPr lang="en-US" sz="1800" dirty="0" smtClean="0">
                          <a:solidFill>
                            <a:schemeClr val="tx1"/>
                          </a:solidFill>
                        </a:rPr>
                        <a:t>2019-20</a:t>
                      </a:r>
                      <a:endParaRPr lang="en-US" sz="1800" dirty="0">
                        <a:solidFill>
                          <a:schemeClr val="tx1"/>
                        </a:solidFill>
                      </a:endParaRPr>
                    </a:p>
                  </a:txBody>
                  <a:tcPr/>
                </a:tc>
                <a:tc hMerge="1">
                  <a:txBody>
                    <a:bodyPr/>
                    <a:lstStyle/>
                    <a:p>
                      <a:pPr algn="ctr"/>
                      <a:endParaRPr lang="en-US" sz="1800" dirty="0">
                        <a:solidFill>
                          <a:schemeClr val="tx1"/>
                        </a:solidFill>
                      </a:endParaRPr>
                    </a:p>
                  </a:txBody>
                  <a:tcPr/>
                </a:tc>
                <a:extLst>
                  <a:ext uri="{0D108BD9-81ED-4DB2-BD59-A6C34878D82A}">
                    <a16:rowId xmlns:a16="http://schemas.microsoft.com/office/drawing/2014/main" val="4220977293"/>
                  </a:ext>
                </a:extLst>
              </a:tr>
              <a:tr h="320040">
                <a:tc vMerge="1">
                  <a:txBody>
                    <a:bodyPr/>
                    <a:lstStyle/>
                    <a:p>
                      <a:endParaRPr lang="en-US" sz="1600" b="1" dirty="0" smtClean="0"/>
                    </a:p>
                  </a:txBody>
                  <a:tcPr/>
                </a:tc>
                <a:tc>
                  <a:txBody>
                    <a:bodyPr/>
                    <a:lstStyle/>
                    <a:p>
                      <a:pPr algn="ctr" rtl="0" fontAlgn="b"/>
                      <a:r>
                        <a:rPr lang="en-US" sz="1600" b="1" dirty="0" smtClean="0">
                          <a:solidFill>
                            <a:srgbClr val="000000"/>
                          </a:solidFill>
                          <a:effectLst/>
                          <a:latin typeface="Times New Roman" panose="02020603050405020304" pitchFamily="18" charset="0"/>
                        </a:rPr>
                        <a:t>% of 3</a:t>
                      </a:r>
                      <a:r>
                        <a:rPr lang="en-US" sz="1600" b="1" baseline="30000" dirty="0" smtClean="0">
                          <a:solidFill>
                            <a:srgbClr val="000000"/>
                          </a:solidFill>
                          <a:effectLst/>
                          <a:latin typeface="Times New Roman" panose="02020603050405020304" pitchFamily="18" charset="0"/>
                        </a:rPr>
                        <a:t>rd</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of IDs</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of 3</a:t>
                      </a:r>
                      <a:r>
                        <a:rPr lang="en-US" sz="1600" b="1" baseline="30000" dirty="0" smtClean="0">
                          <a:solidFill>
                            <a:srgbClr val="000000"/>
                          </a:solidFill>
                          <a:effectLst/>
                          <a:latin typeface="Times New Roman" panose="02020603050405020304" pitchFamily="18" charset="0"/>
                        </a:rPr>
                        <a:t>rd</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of IDs</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of 3</a:t>
                      </a:r>
                      <a:r>
                        <a:rPr lang="en-US" sz="1600" b="1" baseline="30000" dirty="0" smtClean="0">
                          <a:solidFill>
                            <a:srgbClr val="000000"/>
                          </a:solidFill>
                          <a:effectLst/>
                          <a:latin typeface="Times New Roman" panose="02020603050405020304" pitchFamily="18" charset="0"/>
                        </a:rPr>
                        <a:t>rd</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of IDs</a:t>
                      </a:r>
                      <a:endParaRPr lang="en-US" sz="1600" b="1" dirty="0">
                        <a:solidFill>
                          <a:srgbClr val="000000"/>
                        </a:solidFill>
                        <a:effectLst/>
                        <a:latin typeface="Times New Roman" panose="02020603050405020304" pitchFamily="18" charset="0"/>
                      </a:endParaRPr>
                    </a:p>
                  </a:txBody>
                  <a:tcPr marL="19050" marR="19050" marT="12700" marB="12700" anchor="b"/>
                </a:tc>
                <a:extLst>
                  <a:ext uri="{0D108BD9-81ED-4DB2-BD59-A6C34878D82A}">
                    <a16:rowId xmlns:a16="http://schemas.microsoft.com/office/drawing/2014/main" val="544334483"/>
                  </a:ext>
                </a:extLst>
              </a:tr>
              <a:tr h="320040">
                <a:tc>
                  <a:txBody>
                    <a:bodyPr/>
                    <a:lstStyle/>
                    <a:p>
                      <a:r>
                        <a:rPr lang="en-US" sz="1600" b="1" dirty="0" smtClean="0"/>
                        <a:t>SCUSD (#)</a:t>
                      </a:r>
                    </a:p>
                  </a:txBody>
                  <a:tcPr/>
                </a:tc>
                <a:tc>
                  <a:txBody>
                    <a:bodyPr/>
                    <a:lstStyle/>
                    <a:p>
                      <a:pPr algn="ctr" rtl="0" fontAlgn="b"/>
                      <a:r>
                        <a:rPr lang="en-US" sz="1800" b="1" dirty="0" smtClean="0">
                          <a:solidFill>
                            <a:srgbClr val="000000"/>
                          </a:solidFill>
                          <a:effectLst/>
                          <a:latin typeface="Times New Roman" panose="02020603050405020304" pitchFamily="18" charset="0"/>
                        </a:rPr>
                        <a:t>3636</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Times New Roman" panose="02020603050405020304" pitchFamily="18" charset="0"/>
                        </a:rPr>
                        <a:t>151</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Times New Roman" panose="02020603050405020304" pitchFamily="18" charset="0"/>
                        </a:rPr>
                        <a:t>3657</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Times New Roman" panose="02020603050405020304" pitchFamily="18" charset="0"/>
                        </a:rPr>
                        <a:t>267</a:t>
                      </a:r>
                      <a:endParaRPr lang="en-US" sz="18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smtClean="0">
                          <a:effectLst/>
                          <a:latin typeface="Times New Roman" panose="02020603050405020304" pitchFamily="18" charset="0"/>
                        </a:rPr>
                        <a:t>22.1</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7.3</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18.8</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8.2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smtClean="0">
                          <a:effectLst/>
                          <a:latin typeface="Times New Roman" panose="02020603050405020304" pitchFamily="18" charset="0"/>
                        </a:rPr>
                        <a:t>1.0</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0.7</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smtClean="0">
                          <a:effectLst/>
                          <a:latin typeface="Times New Roman" panose="02020603050405020304" pitchFamily="18" charset="0"/>
                        </a:rPr>
                        <a:t>1.0</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1.3</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0.6</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smtClean="0">
                          <a:effectLst/>
                          <a:latin typeface="Times New Roman" panose="02020603050405020304" pitchFamily="18" charset="0"/>
                        </a:rPr>
                        <a:t>65.1</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43.7</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70.1</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55.1</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smtClean="0">
                          <a:effectLst/>
                          <a:latin typeface="Times New Roman" panose="02020603050405020304" pitchFamily="18" charset="0"/>
                        </a:rPr>
                        <a:t>15.6</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8.6</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16.3</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7.1</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smtClean="0">
                          <a:effectLst/>
                          <a:latin typeface="Times New Roman" panose="02020603050405020304" pitchFamily="18" charset="0"/>
                        </a:rPr>
                        <a:t>14.6</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2.0</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14.2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5.6</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smtClean="0">
                          <a:effectLst/>
                          <a:latin typeface="Times New Roman" panose="02020603050405020304" pitchFamily="18" charset="0"/>
                        </a:rPr>
                        <a:t>0.7</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0.0</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0.5</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smtClean="0">
                          <a:effectLst/>
                          <a:latin typeface="Times New Roman" panose="02020603050405020304" pitchFamily="18" charset="0"/>
                        </a:rPr>
                        <a:t>18.0</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20.5</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17.3</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20.6</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smtClean="0">
                          <a:effectLst/>
                          <a:latin typeface="Times New Roman" panose="02020603050405020304" pitchFamily="18" charset="0"/>
                        </a:rPr>
                        <a:t>39.4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25.2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40.5</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30.0</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smtClean="0">
                          <a:effectLst/>
                          <a:latin typeface="Times New Roman" panose="02020603050405020304" pitchFamily="18" charset="0"/>
                        </a:rPr>
                        <a:t>2.3</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0.7</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2.2</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0.4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smtClean="0">
                          <a:effectLst/>
                          <a:latin typeface="Times New Roman" panose="02020603050405020304" pitchFamily="18" charset="0"/>
                        </a:rPr>
                        <a:t>16.6</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39.1</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16.4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31.5</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smtClean="0">
                          <a:effectLst/>
                          <a:latin typeface="Times New Roman" panose="02020603050405020304" pitchFamily="18" charset="0"/>
                        </a:rPr>
                        <a:t>8.4</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12.6</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8.8</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lang="en-US" sz="1800" b="1" dirty="0" smtClean="0">
                          <a:effectLst/>
                          <a:latin typeface="Times New Roman" panose="02020603050405020304" pitchFamily="18" charset="0"/>
                        </a:rPr>
                        <a:t>11.6</a:t>
                      </a:r>
                      <a:endParaRPr lang="en-US" sz="1800" b="1" dirty="0">
                        <a:effectLst/>
                        <a:latin typeface="Times New Roman" panose="02020603050405020304" pitchFamily="18"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19940935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537717"/>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3"/>
            <a:ext cx="9144000" cy="487678"/>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GATE Demographics (Overall) </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116</a:t>
            </a:fld>
            <a:endParaRPr dirty="0"/>
          </a:p>
        </p:txBody>
      </p:sp>
      <p:sp>
        <p:nvSpPr>
          <p:cNvPr id="8" name="Google Shape;304;p16"/>
          <p:cNvSpPr txBox="1">
            <a:spLocks/>
          </p:cNvSpPr>
          <p:nvPr/>
        </p:nvSpPr>
        <p:spPr>
          <a:xfrm>
            <a:off x="-17965" y="645796"/>
            <a:ext cx="9144000" cy="663719"/>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Demographics of Students in Grades 2-12 Identified as GATE </a:t>
            </a:r>
          </a:p>
          <a:p>
            <a:pPr marL="0" indent="0" algn="ctr">
              <a:spcBef>
                <a:spcPts val="0"/>
              </a:spcBef>
              <a:buClr>
                <a:schemeClr val="dk1"/>
              </a:buClr>
              <a:buSzPct val="100000"/>
              <a:buFont typeface="Arial"/>
              <a:buNone/>
            </a:pPr>
            <a:r>
              <a:rPr lang="en-US" sz="2100" dirty="0" smtClean="0"/>
              <a:t>(Source: Advanced Learning Department)</a:t>
            </a:r>
          </a:p>
        </p:txBody>
      </p:sp>
      <p:graphicFrame>
        <p:nvGraphicFramePr>
          <p:cNvPr id="9" name="Table 8"/>
          <p:cNvGraphicFramePr>
            <a:graphicFrameLocks noGrp="1"/>
          </p:cNvGraphicFramePr>
          <p:nvPr>
            <p:extLst/>
          </p:nvPr>
        </p:nvGraphicFramePr>
        <p:xfrm>
          <a:off x="39757" y="1408068"/>
          <a:ext cx="8943605" cy="5449931"/>
        </p:xfrm>
        <a:graphic>
          <a:graphicData uri="http://schemas.openxmlformats.org/drawingml/2006/table">
            <a:tbl>
              <a:tblPr firstRow="1" bandRow="1">
                <a:tableStyleId>{5C22544A-7EE6-4342-B048-85BDC9FD1C3A}</a:tableStyleId>
              </a:tblPr>
              <a:tblGrid>
                <a:gridCol w="3343525">
                  <a:extLst>
                    <a:ext uri="{9D8B030D-6E8A-4147-A177-3AD203B41FA5}">
                      <a16:colId xmlns:a16="http://schemas.microsoft.com/office/drawing/2014/main" val="3831500384"/>
                    </a:ext>
                  </a:extLst>
                </a:gridCol>
                <a:gridCol w="812800">
                  <a:extLst>
                    <a:ext uri="{9D8B030D-6E8A-4147-A177-3AD203B41FA5}">
                      <a16:colId xmlns:a16="http://schemas.microsoft.com/office/drawing/2014/main" val="650287252"/>
                    </a:ext>
                  </a:extLst>
                </a:gridCol>
                <a:gridCol w="985520">
                  <a:extLst>
                    <a:ext uri="{9D8B030D-6E8A-4147-A177-3AD203B41FA5}">
                      <a16:colId xmlns:a16="http://schemas.microsoft.com/office/drawing/2014/main" val="1877055699"/>
                    </a:ext>
                  </a:extLst>
                </a:gridCol>
                <a:gridCol w="810850">
                  <a:extLst>
                    <a:ext uri="{9D8B030D-6E8A-4147-A177-3AD203B41FA5}">
                      <a16:colId xmlns:a16="http://schemas.microsoft.com/office/drawing/2014/main" val="3912911628"/>
                    </a:ext>
                  </a:extLst>
                </a:gridCol>
                <a:gridCol w="1109390">
                  <a:extLst>
                    <a:ext uri="{9D8B030D-6E8A-4147-A177-3AD203B41FA5}">
                      <a16:colId xmlns:a16="http://schemas.microsoft.com/office/drawing/2014/main" val="3453185663"/>
                    </a:ext>
                  </a:extLst>
                </a:gridCol>
                <a:gridCol w="884550">
                  <a:extLst>
                    <a:ext uri="{9D8B030D-6E8A-4147-A177-3AD203B41FA5}">
                      <a16:colId xmlns:a16="http://schemas.microsoft.com/office/drawing/2014/main" val="3174225161"/>
                    </a:ext>
                  </a:extLst>
                </a:gridCol>
                <a:gridCol w="996970">
                  <a:extLst>
                    <a:ext uri="{9D8B030D-6E8A-4147-A177-3AD203B41FA5}">
                      <a16:colId xmlns:a16="http://schemas.microsoft.com/office/drawing/2014/main" val="696894675"/>
                    </a:ext>
                  </a:extLst>
                </a:gridCol>
              </a:tblGrid>
              <a:tr h="370840">
                <a:tc rowSpan="2">
                  <a:txBody>
                    <a:bodyPr/>
                    <a:lstStyle/>
                    <a:p>
                      <a:r>
                        <a:rPr lang="en-US" sz="2400" dirty="0" smtClean="0">
                          <a:solidFill>
                            <a:schemeClr val="tx1"/>
                          </a:solidFill>
                        </a:rPr>
                        <a:t>Student Group</a:t>
                      </a:r>
                      <a:endParaRPr lang="en-US" sz="2400" dirty="0">
                        <a:solidFill>
                          <a:schemeClr val="tx1"/>
                        </a:solidFill>
                      </a:endParaRPr>
                    </a:p>
                  </a:txBody>
                  <a:tcPr anchor="ctr"/>
                </a:tc>
                <a:tc gridSpan="2">
                  <a:txBody>
                    <a:bodyPr/>
                    <a:lstStyle/>
                    <a:p>
                      <a:pPr algn="ctr"/>
                      <a:r>
                        <a:rPr lang="en-US" sz="1800" dirty="0" smtClean="0">
                          <a:solidFill>
                            <a:schemeClr val="tx1"/>
                          </a:solidFill>
                        </a:rPr>
                        <a:t>2018-19</a:t>
                      </a:r>
                      <a:endParaRPr lang="en-US" sz="1800" dirty="0">
                        <a:solidFill>
                          <a:schemeClr val="tx1"/>
                        </a:solidFill>
                      </a:endParaRPr>
                    </a:p>
                  </a:txBody>
                  <a:tcPr/>
                </a:tc>
                <a:tc hMerge="1">
                  <a:txBody>
                    <a:bodyPr/>
                    <a:lstStyle/>
                    <a:p>
                      <a:pPr algn="ctr"/>
                      <a:endParaRPr lang="en-US" sz="1800" dirty="0">
                        <a:solidFill>
                          <a:schemeClr val="tx1"/>
                        </a:solidFill>
                      </a:endParaRPr>
                    </a:p>
                  </a:txBody>
                  <a:tcPr/>
                </a:tc>
                <a:tc gridSpan="2">
                  <a:txBody>
                    <a:bodyPr/>
                    <a:lstStyle/>
                    <a:p>
                      <a:pPr algn="ctr"/>
                      <a:r>
                        <a:rPr lang="en-US" sz="1800" dirty="0" smtClean="0">
                          <a:solidFill>
                            <a:schemeClr val="tx1"/>
                          </a:solidFill>
                        </a:rPr>
                        <a:t>2019-20</a:t>
                      </a:r>
                      <a:endParaRPr lang="en-US" sz="1800" dirty="0">
                        <a:solidFill>
                          <a:schemeClr val="tx1"/>
                        </a:solidFill>
                      </a:endParaRPr>
                    </a:p>
                  </a:txBody>
                  <a:tcPr/>
                </a:tc>
                <a:tc hMerge="1">
                  <a:txBody>
                    <a:bodyPr/>
                    <a:lstStyle/>
                    <a:p>
                      <a:pPr algn="ctr"/>
                      <a:endParaRPr lang="en-US" sz="1800" dirty="0">
                        <a:solidFill>
                          <a:schemeClr val="tx1"/>
                        </a:solidFill>
                      </a:endParaRPr>
                    </a:p>
                  </a:txBody>
                  <a:tcPr/>
                </a:tc>
                <a:tc gridSpan="2">
                  <a:txBody>
                    <a:bodyPr/>
                    <a:lstStyle/>
                    <a:p>
                      <a:pPr algn="ctr"/>
                      <a:r>
                        <a:rPr lang="en-US" sz="1800" dirty="0" smtClean="0">
                          <a:solidFill>
                            <a:schemeClr val="tx1"/>
                          </a:solidFill>
                        </a:rPr>
                        <a:t>2020-21</a:t>
                      </a:r>
                      <a:endParaRPr lang="en-US" sz="1800" dirty="0">
                        <a:solidFill>
                          <a:schemeClr val="tx1"/>
                        </a:solidFill>
                      </a:endParaRPr>
                    </a:p>
                  </a:txBody>
                  <a:tcPr/>
                </a:tc>
                <a:tc hMerge="1">
                  <a:txBody>
                    <a:bodyPr/>
                    <a:lstStyle/>
                    <a:p>
                      <a:pPr algn="ctr"/>
                      <a:endParaRPr lang="en-US" sz="1800" dirty="0">
                        <a:solidFill>
                          <a:schemeClr val="tx1"/>
                        </a:solidFill>
                      </a:endParaRPr>
                    </a:p>
                  </a:txBody>
                  <a:tcPr/>
                </a:tc>
                <a:extLst>
                  <a:ext uri="{0D108BD9-81ED-4DB2-BD59-A6C34878D82A}">
                    <a16:rowId xmlns:a16="http://schemas.microsoft.com/office/drawing/2014/main" val="4220977293"/>
                  </a:ext>
                </a:extLst>
              </a:tr>
              <a:tr h="320040">
                <a:tc vMerge="1">
                  <a:txBody>
                    <a:bodyPr/>
                    <a:lstStyle/>
                    <a:p>
                      <a:endParaRPr lang="en-US" sz="1600" b="1" dirty="0" smtClean="0"/>
                    </a:p>
                  </a:txBody>
                  <a:tcPr/>
                </a:tc>
                <a:tc>
                  <a:txBody>
                    <a:bodyPr/>
                    <a:lstStyle/>
                    <a:p>
                      <a:pPr algn="ctr" rtl="0" fontAlgn="b"/>
                      <a:r>
                        <a:rPr lang="en-US" sz="1600" b="1" dirty="0" smtClean="0">
                          <a:solidFill>
                            <a:srgbClr val="000000"/>
                          </a:solidFill>
                          <a:effectLst/>
                          <a:latin typeface="Times New Roman" panose="02020603050405020304" pitchFamily="18" charset="0"/>
                        </a:rPr>
                        <a:t>% 2-12</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GATE</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2-12</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GATE</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2-12</a:t>
                      </a:r>
                      <a:endParaRPr lang="en-US" sz="1600" b="1" dirty="0">
                        <a:solidFill>
                          <a:srgbClr val="000000"/>
                        </a:solidFill>
                        <a:effectLst/>
                        <a:latin typeface="Times New Roman" panose="02020603050405020304" pitchFamily="18" charset="0"/>
                      </a:endParaRPr>
                    </a:p>
                  </a:txBody>
                  <a:tcPr marL="19050" marR="19050" marT="12700" marB="12700" anchor="b"/>
                </a:tc>
                <a:tc>
                  <a:txBody>
                    <a:bodyPr/>
                    <a:lstStyle/>
                    <a:p>
                      <a:pPr algn="ctr" rtl="0" fontAlgn="b"/>
                      <a:r>
                        <a:rPr lang="en-US" sz="1600" b="1" dirty="0" smtClean="0">
                          <a:solidFill>
                            <a:srgbClr val="000000"/>
                          </a:solidFill>
                          <a:effectLst/>
                          <a:latin typeface="Times New Roman" panose="02020603050405020304" pitchFamily="18" charset="0"/>
                        </a:rPr>
                        <a:t>% GATE</a:t>
                      </a:r>
                      <a:endParaRPr lang="en-US" sz="1600" b="1" dirty="0">
                        <a:solidFill>
                          <a:srgbClr val="000000"/>
                        </a:solidFill>
                        <a:effectLst/>
                        <a:latin typeface="Times New Roman" panose="02020603050405020304" pitchFamily="18" charset="0"/>
                      </a:endParaRPr>
                    </a:p>
                  </a:txBody>
                  <a:tcPr marL="19050" marR="19050" marT="12700" marB="12700" anchor="b"/>
                </a:tc>
                <a:extLst>
                  <a:ext uri="{0D108BD9-81ED-4DB2-BD59-A6C34878D82A}">
                    <a16:rowId xmlns:a16="http://schemas.microsoft.com/office/drawing/2014/main" val="544334483"/>
                  </a:ext>
                </a:extLst>
              </a:tr>
              <a:tr h="320040">
                <a:tc>
                  <a:txBody>
                    <a:bodyPr/>
                    <a:lstStyle/>
                    <a:p>
                      <a:r>
                        <a:rPr lang="en-US" sz="1600" b="1" dirty="0" smtClean="0"/>
                        <a:t>SCUSD</a:t>
                      </a:r>
                    </a:p>
                  </a:txBody>
                  <a:tcPr/>
                </a:tc>
                <a:tc>
                  <a:txBody>
                    <a:bodyPr/>
                    <a:lstStyle/>
                    <a:p>
                      <a:pPr algn="ctr" rtl="0" fontAlgn="b"/>
                      <a:r>
                        <a:rPr lang="en-US" sz="1800" b="1" dirty="0" smtClean="0">
                          <a:solidFill>
                            <a:srgbClr val="000000"/>
                          </a:solidFill>
                          <a:effectLst/>
                          <a:latin typeface="Calibri" panose="020F0502020204030204" pitchFamily="34" charset="0"/>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b="0" dirty="0">
                          <a:effectLst/>
                          <a:latin typeface="Times New Roman" panose="02020603050405020304" pitchFamily="18" charset="0"/>
                        </a:rPr>
                        <a:t>15.0%</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dirty="0">
                          <a:effectLst/>
                        </a:rPr>
                        <a:t>18.0%</a:t>
                      </a:r>
                    </a:p>
                  </a:txBody>
                  <a:tcPr marL="19050" marR="19050" marT="12700" marB="12700" anchor="b"/>
                </a:tc>
                <a:tc>
                  <a:txBody>
                    <a:bodyPr/>
                    <a:lstStyle/>
                    <a:p>
                      <a:pPr algn="ctr" rtl="0" fontAlgn="b"/>
                      <a:r>
                        <a:rPr lang="en-US" dirty="0">
                          <a:effectLst/>
                        </a:rPr>
                        <a:t>4.0%</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dirty="0">
                          <a:effectLst/>
                        </a:rPr>
                        <a:t>60.3%</a:t>
                      </a:r>
                    </a:p>
                  </a:txBody>
                  <a:tcPr marL="19050" marR="19050" marT="12700" marB="12700" anchor="b"/>
                </a:tc>
                <a:tc>
                  <a:txBody>
                    <a:bodyPr/>
                    <a:lstStyle/>
                    <a:p>
                      <a:pPr algn="ctr" rtl="0" fontAlgn="b"/>
                      <a:r>
                        <a:rPr lang="en-US" dirty="0">
                          <a:effectLst/>
                        </a:rPr>
                        <a:t>8.0%</a:t>
                      </a: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dirty="0">
                          <a:effectLst/>
                        </a:rPr>
                        <a:t>15.6%</a:t>
                      </a:r>
                    </a:p>
                  </a:txBody>
                  <a:tcPr marL="19050" marR="19050" marT="12700" marB="12700" anchor="b"/>
                </a:tc>
                <a:tc>
                  <a:txBody>
                    <a:bodyPr/>
                    <a:lstStyle/>
                    <a:p>
                      <a:pPr algn="ctr" rtl="0" fontAlgn="b"/>
                      <a:r>
                        <a:rPr lang="en-US" dirty="0">
                          <a:effectLst/>
                        </a:rPr>
                        <a:t>5.0%</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dirty="0">
                          <a:effectLst/>
                        </a:rPr>
                        <a:t>13.2%</a:t>
                      </a:r>
                    </a:p>
                  </a:txBody>
                  <a:tcPr marL="19050" marR="19050" marT="12700" marB="12700" anchor="b"/>
                </a:tc>
                <a:tc>
                  <a:txBody>
                    <a:bodyPr/>
                    <a:lstStyle/>
                    <a:p>
                      <a:pPr algn="ctr" rtl="0" fontAlgn="b"/>
                      <a:r>
                        <a:rPr lang="en-US" dirty="0">
                          <a:effectLst/>
                        </a:rPr>
                        <a:t>4.7%</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dirty="0">
                          <a:effectLst/>
                        </a:rPr>
                        <a:t>0.5%</a:t>
                      </a:r>
                    </a:p>
                  </a:txBody>
                  <a:tcPr marL="19050" marR="19050" marT="12700" marB="12700" anchor="b"/>
                </a:tc>
                <a:tc>
                  <a:txBody>
                    <a:bodyPr/>
                    <a:lstStyle/>
                    <a:p>
                      <a:pPr algn="ctr" rtl="0" fontAlgn="b"/>
                      <a:r>
                        <a:rPr lang="en-US" dirty="0">
                          <a:effectLst/>
                        </a:rPr>
                        <a:t>7.6%</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dirty="0">
                          <a:effectLst/>
                        </a:rPr>
                        <a:t>19.2%</a:t>
                      </a:r>
                    </a:p>
                  </a:txBody>
                  <a:tcPr marL="19050" marR="19050" marT="12700" marB="12700" anchor="b"/>
                </a:tc>
                <a:tc>
                  <a:txBody>
                    <a:bodyPr/>
                    <a:lstStyle/>
                    <a:p>
                      <a:pPr algn="ctr" rtl="0" fontAlgn="b"/>
                      <a:r>
                        <a:rPr lang="en-US" dirty="0">
                          <a:effectLst/>
                        </a:rPr>
                        <a:t>18.4%</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dirty="0">
                          <a:effectLst/>
                        </a:rPr>
                        <a:t>40.7%</a:t>
                      </a:r>
                    </a:p>
                  </a:txBody>
                  <a:tcPr marL="19050" marR="19050" marT="12700" marB="12700" anchor="b"/>
                </a:tc>
                <a:tc>
                  <a:txBody>
                    <a:bodyPr/>
                    <a:lstStyle/>
                    <a:p>
                      <a:pPr algn="ctr" rtl="0" fontAlgn="b"/>
                      <a:r>
                        <a:rPr lang="en-US" dirty="0">
                          <a:effectLst/>
                        </a:rPr>
                        <a:t>9.4%</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dirty="0">
                          <a:effectLst/>
                        </a:rPr>
                        <a:t>2.2%</a:t>
                      </a:r>
                    </a:p>
                  </a:txBody>
                  <a:tcPr marL="19050" marR="19050" marT="12700" marB="12700" anchor="b"/>
                </a:tc>
                <a:tc>
                  <a:txBody>
                    <a:bodyPr/>
                    <a:lstStyle/>
                    <a:p>
                      <a:pPr algn="ctr" rtl="0" fontAlgn="b"/>
                      <a:r>
                        <a:rPr lang="en-US" dirty="0">
                          <a:effectLst/>
                        </a:rPr>
                        <a:t>5.6%</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dirty="0">
                          <a:effectLst/>
                        </a:rPr>
                        <a:t>16.7%</a:t>
                      </a:r>
                    </a:p>
                  </a:txBody>
                  <a:tcPr marL="19050" marR="19050" marT="12700" marB="12700" anchor="b"/>
                </a:tc>
                <a:tc>
                  <a:txBody>
                    <a:bodyPr/>
                    <a:lstStyle/>
                    <a:p>
                      <a:pPr algn="ctr" rtl="0" fontAlgn="b"/>
                      <a:r>
                        <a:rPr lang="en-US" dirty="0">
                          <a:effectLst/>
                        </a:rPr>
                        <a:t>29.9%</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dirty="0">
                          <a:effectLst/>
                        </a:rPr>
                        <a:t>7.4%</a:t>
                      </a:r>
                    </a:p>
                  </a:txBody>
                  <a:tcPr marL="19050" marR="19050" marT="12700" marB="12700" anchor="b"/>
                </a:tc>
                <a:tc>
                  <a:txBody>
                    <a:bodyPr/>
                    <a:lstStyle/>
                    <a:p>
                      <a:pPr algn="ctr" rtl="0" fontAlgn="b"/>
                      <a:r>
                        <a:rPr lang="en-US" dirty="0">
                          <a:effectLst/>
                        </a:rPr>
                        <a:t>23.7%</a:t>
                      </a: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26387321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a:t>
            </a:r>
            <a:r>
              <a:rPr lang="en-US" sz="3200" b="1" dirty="0"/>
              <a:t>Advanced Placement (AP) Pass Rate </a:t>
            </a:r>
            <a:r>
              <a:rPr lang="en-US" sz="3200" b="1" dirty="0" smtClean="0"/>
              <a:t>1</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117</a:t>
            </a:fld>
            <a:endParaRPr dirty="0"/>
          </a:p>
        </p:txBody>
      </p:sp>
      <p:sp>
        <p:nvSpPr>
          <p:cNvPr id="7" name="Google Shape;304;p16"/>
          <p:cNvSpPr txBox="1">
            <a:spLocks/>
          </p:cNvSpPr>
          <p:nvPr/>
        </p:nvSpPr>
        <p:spPr>
          <a:xfrm>
            <a:off x="124708" y="5495361"/>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sp>
        <p:nvSpPr>
          <p:cNvPr id="8" name="Google Shape;304;p16"/>
          <p:cNvSpPr txBox="1">
            <a:spLocks/>
          </p:cNvSpPr>
          <p:nvPr/>
        </p:nvSpPr>
        <p:spPr>
          <a:xfrm>
            <a:off x="-17965" y="942029"/>
            <a:ext cx="9144000"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in Grades 10-12 that passed at least 1 AP Exam with a score of 3+ (2017-18 to 2019-20) </a:t>
            </a:r>
            <a:r>
              <a:rPr lang="en-US" sz="2100" dirty="0" smtClean="0"/>
              <a:t>(Source: SCUSD Internal CALPADS Analysis)</a:t>
            </a:r>
          </a:p>
        </p:txBody>
      </p:sp>
      <p:graphicFrame>
        <p:nvGraphicFramePr>
          <p:cNvPr id="9" name="Table 8"/>
          <p:cNvGraphicFramePr>
            <a:graphicFrameLocks noGrp="1"/>
          </p:cNvGraphicFramePr>
          <p:nvPr>
            <p:extLst/>
          </p:nvPr>
        </p:nvGraphicFramePr>
        <p:xfrm>
          <a:off x="124706" y="1624214"/>
          <a:ext cx="8858656"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a:solidFill>
                            <a:srgbClr val="000000"/>
                          </a:solidFill>
                          <a:effectLst/>
                          <a:latin typeface="Calibri" panose="020F0502020204030204" pitchFamily="34" charset="0"/>
                        </a:rPr>
                        <a:t>10.8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10.6</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5.7</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3.1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4.4</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2.1</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0.0</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1.4</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0.0</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8.5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4.2</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0.4</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0.7</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2.3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2.4</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1.6</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1.5</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0.0</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16.5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16.8</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9.3</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20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17.6</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8.7</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9.9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8.9</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4.4</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2.4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1.8</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1.6</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13.7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15.7</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8.3</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13.2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15.1</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6.9</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11487483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Advanced Placement (AP) Pass Rate 1</a:t>
            </a:r>
            <a:endParaRPr sz="3200" b="1" dirty="0"/>
          </a:p>
        </p:txBody>
      </p:sp>
      <p:sp>
        <p:nvSpPr>
          <p:cNvPr id="304" name="Google Shape;304;p16"/>
          <p:cNvSpPr txBox="1">
            <a:spLocks noGrp="1"/>
          </p:cNvSpPr>
          <p:nvPr>
            <p:ph type="body" idx="1"/>
          </p:nvPr>
        </p:nvSpPr>
        <p:spPr>
          <a:xfrm>
            <a:off x="1843779" y="897996"/>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118</a:t>
            </a:fld>
            <a:endParaRPr dirty="0"/>
          </a:p>
        </p:txBody>
      </p:sp>
      <p:graphicFrame>
        <p:nvGraphicFramePr>
          <p:cNvPr id="8" name="Chart 7"/>
          <p:cNvGraphicFramePr/>
          <p:nvPr>
            <p:extLst>
              <p:ext uri="{D42A27DB-BD31-4B8C-83A1-F6EECF244321}">
                <p14:modId xmlns:p14="http://schemas.microsoft.com/office/powerpoint/2010/main" val="1323359070"/>
              </p:ext>
            </p:extLst>
          </p:nvPr>
        </p:nvGraphicFramePr>
        <p:xfrm>
          <a:off x="0" y="1781035"/>
          <a:ext cx="9037257" cy="5169126"/>
        </p:xfrm>
        <a:graphic>
          <a:graphicData uri="http://schemas.openxmlformats.org/drawingml/2006/chart">
            <c:chart xmlns:c="http://schemas.openxmlformats.org/drawingml/2006/chart" xmlns:r="http://schemas.openxmlformats.org/officeDocument/2006/relationships" r:id="rId3"/>
          </a:graphicData>
        </a:graphic>
      </p:graphicFrame>
      <p:sp>
        <p:nvSpPr>
          <p:cNvPr id="11" name="Google Shape;304;p16"/>
          <p:cNvSpPr txBox="1">
            <a:spLocks/>
          </p:cNvSpPr>
          <p:nvPr/>
        </p:nvSpPr>
        <p:spPr>
          <a:xfrm>
            <a:off x="-17965" y="942029"/>
            <a:ext cx="9144000"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in Grades 10-12 that passed at least 1 AP Exam with a score of 3+ (2017-18 to 2019-20) </a:t>
            </a:r>
            <a:r>
              <a:rPr lang="en-US" sz="2100" dirty="0" smtClean="0"/>
              <a:t>(Source: SCUSD Internal CALPADS Analysis)</a:t>
            </a:r>
          </a:p>
        </p:txBody>
      </p:sp>
    </p:spTree>
    <p:extLst>
      <p:ext uri="{BB962C8B-B14F-4D97-AF65-F5344CB8AC3E}">
        <p14:creationId xmlns:p14="http://schemas.microsoft.com/office/powerpoint/2010/main" val="13951098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a:t>
            </a:r>
            <a:r>
              <a:rPr lang="en-US" sz="3200" b="1" dirty="0"/>
              <a:t>Advanced Placement (AP) Pass Rate 2</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119</a:t>
            </a:fld>
            <a:endParaRPr dirty="0"/>
          </a:p>
        </p:txBody>
      </p:sp>
      <p:sp>
        <p:nvSpPr>
          <p:cNvPr id="8" name="Google Shape;304;p16"/>
          <p:cNvSpPr txBox="1">
            <a:spLocks/>
          </p:cNvSpPr>
          <p:nvPr/>
        </p:nvSpPr>
        <p:spPr>
          <a:xfrm>
            <a:off x="707297" y="1055694"/>
            <a:ext cx="7693475" cy="1392773"/>
          </a:xfrm>
          <a:prstGeom prst="rect">
            <a:avLst/>
          </a:prstGeom>
          <a:noFill/>
          <a:ln>
            <a:noFill/>
          </a:ln>
        </p:spPr>
        <p:txBody>
          <a:bodyPr spcFirstLastPara="1" vert="horz" wrap="square" lIns="91425" tIns="45700" rIns="91425" bIns="45700" rtlCol="0" anchor="t" anchorCtr="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All AP Exams taken by Students in Grades 10-12 that were passed with a score of 3+ (2016-17 to 2019-20) </a:t>
            </a:r>
            <a:r>
              <a:rPr lang="en-US" sz="2100" dirty="0" smtClean="0"/>
              <a:t>(Source: SCUSD Internal CALPADS Analysis)</a:t>
            </a:r>
          </a:p>
        </p:txBody>
      </p:sp>
      <p:graphicFrame>
        <p:nvGraphicFramePr>
          <p:cNvPr id="9" name="Table 8"/>
          <p:cNvGraphicFramePr>
            <a:graphicFrameLocks noGrp="1"/>
          </p:cNvGraphicFramePr>
          <p:nvPr>
            <p:extLst/>
          </p:nvPr>
        </p:nvGraphicFramePr>
        <p:xfrm>
          <a:off x="616074" y="2259068"/>
          <a:ext cx="7875922" cy="3236293"/>
        </p:xfrm>
        <a:graphic>
          <a:graphicData uri="http://schemas.openxmlformats.org/drawingml/2006/table">
            <a:tbl>
              <a:tblPr firstRow="1" bandRow="1">
                <a:tableStyleId>{5C22544A-7EE6-4342-B048-85BDC9FD1C3A}</a:tableStyleId>
              </a:tblPr>
              <a:tblGrid>
                <a:gridCol w="3150986">
                  <a:extLst>
                    <a:ext uri="{9D8B030D-6E8A-4147-A177-3AD203B41FA5}">
                      <a16:colId xmlns:a16="http://schemas.microsoft.com/office/drawing/2014/main" val="3831500384"/>
                    </a:ext>
                  </a:extLst>
                </a:gridCol>
                <a:gridCol w="1181234">
                  <a:extLst>
                    <a:ext uri="{9D8B030D-6E8A-4147-A177-3AD203B41FA5}">
                      <a16:colId xmlns:a16="http://schemas.microsoft.com/office/drawing/2014/main" val="2085591228"/>
                    </a:ext>
                  </a:extLst>
                </a:gridCol>
                <a:gridCol w="1181234">
                  <a:extLst>
                    <a:ext uri="{9D8B030D-6E8A-4147-A177-3AD203B41FA5}">
                      <a16:colId xmlns:a16="http://schemas.microsoft.com/office/drawing/2014/main" val="3492431648"/>
                    </a:ext>
                  </a:extLst>
                </a:gridCol>
                <a:gridCol w="1181234">
                  <a:extLst>
                    <a:ext uri="{9D8B030D-6E8A-4147-A177-3AD203B41FA5}">
                      <a16:colId xmlns:a16="http://schemas.microsoft.com/office/drawing/2014/main" val="650287252"/>
                    </a:ext>
                  </a:extLst>
                </a:gridCol>
                <a:gridCol w="1181234">
                  <a:extLst>
                    <a:ext uri="{9D8B030D-6E8A-4147-A177-3AD203B41FA5}">
                      <a16:colId xmlns:a16="http://schemas.microsoft.com/office/drawing/2014/main" val="3174225161"/>
                    </a:ext>
                  </a:extLst>
                </a:gridCol>
              </a:tblGrid>
              <a:tr h="418858">
                <a:tc>
                  <a:txBody>
                    <a:bodyPr/>
                    <a:lstStyle/>
                    <a:p>
                      <a:endParaRPr lang="en-US" sz="2400" dirty="0">
                        <a:solidFill>
                          <a:schemeClr val="tx1"/>
                        </a:solidFill>
                      </a:endParaRPr>
                    </a:p>
                  </a:txBody>
                  <a:tcPr/>
                </a:tc>
                <a:tc>
                  <a:txBody>
                    <a:bodyPr/>
                    <a:lstStyle/>
                    <a:p>
                      <a:pPr algn="ctr"/>
                      <a:r>
                        <a:rPr lang="en-US" sz="2400" dirty="0" smtClean="0">
                          <a:solidFill>
                            <a:schemeClr val="tx1"/>
                          </a:solidFill>
                        </a:rPr>
                        <a:t>2016-17</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767413">
                <a:tc>
                  <a:txBody>
                    <a:bodyPr/>
                    <a:lstStyle/>
                    <a:p>
                      <a:r>
                        <a:rPr lang="en-US" sz="2400" b="1" dirty="0" smtClean="0"/>
                        <a:t>Total</a:t>
                      </a:r>
                      <a:r>
                        <a:rPr lang="en-US" sz="2400" b="1" baseline="0" dirty="0" smtClean="0"/>
                        <a:t> Exams Taken</a:t>
                      </a:r>
                      <a:endParaRPr lang="en-US" sz="2400" b="1" dirty="0" smtClean="0"/>
                    </a:p>
                  </a:txBody>
                  <a:tcPr/>
                </a:tc>
                <a:tc>
                  <a:txBody>
                    <a:bodyPr/>
                    <a:lstStyle/>
                    <a:p>
                      <a:pPr algn="ctr" rtl="0" fontAlgn="b"/>
                      <a:r>
                        <a:rPr lang="en-US" sz="1800" b="1" dirty="0" smtClean="0">
                          <a:solidFill>
                            <a:srgbClr val="000000"/>
                          </a:solidFill>
                          <a:effectLst/>
                          <a:latin typeface="Calibri" panose="020F0502020204030204" pitchFamily="34" charset="0"/>
                        </a:rPr>
                        <a:t>2553</a:t>
                      </a:r>
                      <a:endParaRPr lang="en-US" sz="18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1800" b="1" dirty="0" smtClean="0">
                          <a:solidFill>
                            <a:srgbClr val="000000"/>
                          </a:solidFill>
                          <a:effectLst/>
                          <a:latin typeface="Calibri" panose="020F0502020204030204" pitchFamily="34" charset="0"/>
                        </a:rPr>
                        <a:t>2606</a:t>
                      </a:r>
                      <a:endParaRPr lang="en-US" sz="18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1800" b="1" dirty="0" smtClean="0">
                          <a:solidFill>
                            <a:srgbClr val="000000"/>
                          </a:solidFill>
                          <a:effectLst/>
                          <a:latin typeface="Calibri" panose="020F0502020204030204" pitchFamily="34" charset="0"/>
                        </a:rPr>
                        <a:t>3763</a:t>
                      </a:r>
                      <a:endParaRPr lang="en-US" sz="18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1800" b="1" dirty="0" smtClean="0">
                          <a:solidFill>
                            <a:srgbClr val="000000"/>
                          </a:solidFill>
                          <a:effectLst/>
                          <a:latin typeface="Calibri" panose="020F0502020204030204" pitchFamily="34" charset="0"/>
                        </a:rPr>
                        <a:t>3497</a:t>
                      </a:r>
                      <a:endParaRPr lang="en-US" sz="1800" b="1" dirty="0">
                        <a:solidFill>
                          <a:srgbClr val="000000"/>
                        </a:solidFill>
                        <a:effectLst/>
                        <a:latin typeface="Calibri" panose="020F0502020204030204" pitchFamily="34" charset="0"/>
                      </a:endParaRPr>
                    </a:p>
                  </a:txBody>
                  <a:tcPr marL="19050" marR="19050" marT="12700" marB="12700" anchor="ctr"/>
                </a:tc>
                <a:extLst>
                  <a:ext uri="{0D108BD9-81ED-4DB2-BD59-A6C34878D82A}">
                    <a16:rowId xmlns:a16="http://schemas.microsoft.com/office/drawing/2014/main" val="1007530995"/>
                  </a:ext>
                </a:extLst>
              </a:tr>
              <a:tr h="767413">
                <a:tc>
                  <a:txBody>
                    <a:bodyPr/>
                    <a:lstStyle/>
                    <a:p>
                      <a:r>
                        <a:rPr lang="en-US" sz="2400" b="1" dirty="0" smtClean="0"/>
                        <a:t>Exams passed with a score of 3+</a:t>
                      </a:r>
                    </a:p>
                  </a:txBody>
                  <a:tcPr/>
                </a:tc>
                <a:tc>
                  <a:txBody>
                    <a:bodyPr/>
                    <a:lstStyle/>
                    <a:p>
                      <a:pPr algn="ctr" rtl="0" fontAlgn="b"/>
                      <a:r>
                        <a:rPr lang="en-US" sz="1800" b="1" dirty="0" smtClean="0">
                          <a:solidFill>
                            <a:srgbClr val="000000"/>
                          </a:solidFill>
                          <a:effectLst/>
                          <a:latin typeface="Calibri" panose="020F0502020204030204" pitchFamily="34" charset="0"/>
                        </a:rPr>
                        <a:t>1318</a:t>
                      </a:r>
                      <a:endParaRPr lang="en-US" sz="18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1800" b="1" dirty="0" smtClean="0">
                          <a:solidFill>
                            <a:srgbClr val="000000"/>
                          </a:solidFill>
                          <a:effectLst/>
                          <a:latin typeface="Calibri" panose="020F0502020204030204" pitchFamily="34" charset="0"/>
                        </a:rPr>
                        <a:t>1410</a:t>
                      </a:r>
                      <a:endParaRPr lang="en-US" sz="18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1800" b="1" dirty="0" smtClean="0">
                          <a:solidFill>
                            <a:srgbClr val="000000"/>
                          </a:solidFill>
                          <a:effectLst/>
                          <a:latin typeface="Calibri" panose="020F0502020204030204" pitchFamily="34" charset="0"/>
                        </a:rPr>
                        <a:t>1635</a:t>
                      </a:r>
                      <a:endParaRPr lang="en-US" sz="18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1800" b="1" dirty="0" smtClean="0">
                          <a:solidFill>
                            <a:srgbClr val="000000"/>
                          </a:solidFill>
                          <a:effectLst/>
                          <a:latin typeface="Calibri" panose="020F0502020204030204" pitchFamily="34" charset="0"/>
                        </a:rPr>
                        <a:t>1746</a:t>
                      </a:r>
                      <a:endParaRPr lang="en-US" sz="1800" b="1" dirty="0">
                        <a:solidFill>
                          <a:srgbClr val="000000"/>
                        </a:solidFill>
                        <a:effectLst/>
                        <a:latin typeface="Calibri" panose="020F0502020204030204" pitchFamily="34" charset="0"/>
                      </a:endParaRPr>
                    </a:p>
                  </a:txBody>
                  <a:tcPr marL="19050" marR="19050" marT="12700" marB="12700" anchor="ctr"/>
                </a:tc>
                <a:extLst>
                  <a:ext uri="{0D108BD9-81ED-4DB2-BD59-A6C34878D82A}">
                    <a16:rowId xmlns:a16="http://schemas.microsoft.com/office/drawing/2014/main" val="1874158074"/>
                  </a:ext>
                </a:extLst>
              </a:tr>
              <a:tr h="767413">
                <a:tc>
                  <a:txBody>
                    <a:bodyPr/>
                    <a:lstStyle/>
                    <a:p>
                      <a:r>
                        <a:rPr lang="en-US" sz="2400" b="1" dirty="0" smtClean="0"/>
                        <a:t>%</a:t>
                      </a:r>
                      <a:r>
                        <a:rPr lang="en-US" sz="2400" b="1" baseline="0" dirty="0" smtClean="0"/>
                        <a:t> of exams passed with a score of 3+</a:t>
                      </a:r>
                      <a:endParaRPr lang="en-US" sz="2400" b="1" dirty="0" smtClean="0"/>
                    </a:p>
                  </a:txBody>
                  <a:tcPr/>
                </a:tc>
                <a:tc>
                  <a:txBody>
                    <a:bodyPr/>
                    <a:lstStyle/>
                    <a:p>
                      <a:pPr algn="ctr" rtl="0" fontAlgn="b"/>
                      <a:r>
                        <a:rPr lang="en-US" sz="1800" b="1" dirty="0" smtClean="0">
                          <a:solidFill>
                            <a:srgbClr val="000000"/>
                          </a:solidFill>
                          <a:effectLst/>
                          <a:latin typeface="Calibri" panose="020F0502020204030204" pitchFamily="34" charset="0"/>
                        </a:rPr>
                        <a:t>51.6</a:t>
                      </a:r>
                      <a:endParaRPr lang="en-US" sz="18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1800" b="1" dirty="0" smtClean="0">
                          <a:solidFill>
                            <a:srgbClr val="000000"/>
                          </a:solidFill>
                          <a:effectLst/>
                          <a:latin typeface="Calibri" panose="020F0502020204030204" pitchFamily="34" charset="0"/>
                        </a:rPr>
                        <a:t>54.1</a:t>
                      </a:r>
                      <a:endParaRPr lang="en-US" sz="18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1800" b="1" dirty="0" smtClean="0">
                          <a:solidFill>
                            <a:srgbClr val="000000"/>
                          </a:solidFill>
                          <a:effectLst/>
                          <a:latin typeface="Calibri" panose="020F0502020204030204" pitchFamily="34" charset="0"/>
                        </a:rPr>
                        <a:t>43.4</a:t>
                      </a:r>
                      <a:endParaRPr lang="en-US" sz="1800" b="1" dirty="0">
                        <a:solidFill>
                          <a:srgbClr val="000000"/>
                        </a:solidFill>
                        <a:effectLst/>
                        <a:latin typeface="Calibri" panose="020F0502020204030204" pitchFamily="34" charset="0"/>
                      </a:endParaRPr>
                    </a:p>
                  </a:txBody>
                  <a:tcPr marL="19050" marR="19050" marT="12700" marB="12700" anchor="ctr"/>
                </a:tc>
                <a:tc>
                  <a:txBody>
                    <a:bodyPr/>
                    <a:lstStyle/>
                    <a:p>
                      <a:pPr algn="ctr" rtl="0" fontAlgn="b"/>
                      <a:r>
                        <a:rPr lang="en-US" sz="1800" b="1" dirty="0" smtClean="0">
                          <a:solidFill>
                            <a:srgbClr val="000000"/>
                          </a:solidFill>
                          <a:effectLst/>
                          <a:latin typeface="Calibri" panose="020F0502020204030204" pitchFamily="34" charset="0"/>
                        </a:rPr>
                        <a:t>49.9</a:t>
                      </a:r>
                      <a:endParaRPr lang="en-US" sz="1800" b="1" dirty="0">
                        <a:solidFill>
                          <a:srgbClr val="000000"/>
                        </a:solidFill>
                        <a:effectLst/>
                        <a:latin typeface="Calibri" panose="020F0502020204030204" pitchFamily="34" charset="0"/>
                      </a:endParaRPr>
                    </a:p>
                  </a:txBody>
                  <a:tcPr marL="19050" marR="19050" marT="12700" marB="12700" anchor="ctr"/>
                </a:tc>
                <a:extLst>
                  <a:ext uri="{0D108BD9-81ED-4DB2-BD59-A6C34878D82A}">
                    <a16:rowId xmlns:a16="http://schemas.microsoft.com/office/drawing/2014/main" val="397280726"/>
                  </a:ext>
                </a:extLst>
              </a:tr>
            </a:tbl>
          </a:graphicData>
        </a:graphic>
      </p:graphicFrame>
    </p:spTree>
    <p:extLst>
      <p:ext uri="{BB962C8B-B14F-4D97-AF65-F5344CB8AC3E}">
        <p14:creationId xmlns:p14="http://schemas.microsoft.com/office/powerpoint/2010/main" val="82391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1: Recent Stakeholder Input</a:t>
            </a:r>
            <a:endParaRPr sz="3200" b="1" dirty="0"/>
          </a:p>
        </p:txBody>
      </p:sp>
      <p:sp>
        <p:nvSpPr>
          <p:cNvPr id="304" name="Google Shape;304;p16"/>
          <p:cNvSpPr txBox="1">
            <a:spLocks noGrp="1"/>
          </p:cNvSpPr>
          <p:nvPr>
            <p:ph type="body" idx="1"/>
          </p:nvPr>
        </p:nvSpPr>
        <p:spPr>
          <a:xfrm>
            <a:off x="124708" y="1102903"/>
            <a:ext cx="8858654" cy="4967417"/>
          </a:xfrm>
          <a:prstGeom prst="rect">
            <a:avLst/>
          </a:prstGeom>
          <a:noFill/>
          <a:ln>
            <a:noFill/>
          </a:ln>
        </p:spPr>
        <p:txBody>
          <a:bodyPr spcFirstLastPara="1" vert="horz" wrap="square" lIns="91425" tIns="45700" rIns="91425" bIns="45700" numCol="1" rtlCol="0" anchor="t" anchorCtr="0">
            <a:normAutofit/>
          </a:bodyPr>
          <a:lstStyle/>
          <a:p>
            <a:pPr>
              <a:spcBef>
                <a:spcPts val="0"/>
              </a:spcBef>
              <a:buClr>
                <a:schemeClr val="dk1"/>
              </a:buClr>
              <a:buSzPct val="100000"/>
            </a:pPr>
            <a:r>
              <a:rPr lang="en-US" sz="2400" dirty="0" smtClean="0"/>
              <a:t>This seems conservative – how are we looking at what happens to our graduates after they finish HS and go to college?</a:t>
            </a:r>
          </a:p>
          <a:p>
            <a:pPr>
              <a:spcBef>
                <a:spcPts val="0"/>
              </a:spcBef>
              <a:buClr>
                <a:schemeClr val="dk1"/>
              </a:buClr>
              <a:buSzPct val="100000"/>
            </a:pPr>
            <a:r>
              <a:rPr lang="en-US" sz="2400" dirty="0" smtClean="0"/>
              <a:t>CTE programs are an important resource for students with disabilities</a:t>
            </a:r>
          </a:p>
          <a:p>
            <a:pPr>
              <a:spcBef>
                <a:spcPts val="0"/>
              </a:spcBef>
              <a:buClr>
                <a:schemeClr val="dk1"/>
              </a:buClr>
              <a:buSzPct val="100000"/>
            </a:pPr>
            <a:r>
              <a:rPr lang="en-US" sz="2400" dirty="0" smtClean="0"/>
              <a:t>How are we supporting students who are interested in trade schools</a:t>
            </a:r>
          </a:p>
          <a:p>
            <a:pPr>
              <a:spcBef>
                <a:spcPts val="0"/>
              </a:spcBef>
              <a:buClr>
                <a:schemeClr val="dk1"/>
              </a:buClr>
              <a:buSzPct val="100000"/>
            </a:pPr>
            <a:r>
              <a:rPr lang="en-US" sz="2400" dirty="0" smtClean="0"/>
              <a:t>Pathways K-12-college need to be clearly outlined and available to students and parents early – in elementary</a:t>
            </a:r>
          </a:p>
          <a:p>
            <a:pPr>
              <a:spcBef>
                <a:spcPts val="0"/>
              </a:spcBef>
              <a:buClr>
                <a:schemeClr val="dk1"/>
              </a:buClr>
              <a:buSzPct val="100000"/>
            </a:pPr>
            <a:r>
              <a:rPr lang="en-US" sz="2400" dirty="0" smtClean="0"/>
              <a:t>How are we supporting counselors to provide a broader view of college  - especially for students who are neurodiverse?</a:t>
            </a:r>
          </a:p>
          <a:p>
            <a:pPr>
              <a:spcBef>
                <a:spcPts val="0"/>
              </a:spcBef>
              <a:buClr>
                <a:schemeClr val="dk1"/>
              </a:buClr>
              <a:buSzPct val="100000"/>
            </a:pPr>
            <a:r>
              <a:rPr lang="en-US" sz="2400" dirty="0" smtClean="0"/>
              <a:t>We need to be engaging in articulation between local colleges and high schools</a:t>
            </a:r>
          </a:p>
          <a:p>
            <a:pPr>
              <a:spcBef>
                <a:spcPts val="0"/>
              </a:spcBef>
              <a:buClr>
                <a:schemeClr val="dk1"/>
              </a:buClr>
              <a:buSzPct val="100000"/>
            </a:pPr>
            <a:endParaRPr lang="en-US" sz="2800" dirty="0" smtClean="0"/>
          </a:p>
          <a:p>
            <a:pPr>
              <a:spcBef>
                <a:spcPts val="0"/>
              </a:spcBef>
              <a:buClr>
                <a:schemeClr val="dk1"/>
              </a:buClr>
              <a:buSzPct val="100000"/>
            </a:pPr>
            <a:endParaRPr lang="en-US" sz="2800" dirty="0" smtClean="0"/>
          </a:p>
          <a:p>
            <a:pPr>
              <a:spcBef>
                <a:spcPts val="0"/>
              </a:spcBef>
              <a:buClr>
                <a:schemeClr val="dk1"/>
              </a:buClr>
              <a:buSzPct val="100000"/>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a:t>
            </a:fld>
            <a:endParaRPr dirty="0"/>
          </a:p>
        </p:txBody>
      </p:sp>
    </p:spTree>
    <p:extLst>
      <p:ext uri="{BB962C8B-B14F-4D97-AF65-F5344CB8AC3E}">
        <p14:creationId xmlns:p14="http://schemas.microsoft.com/office/powerpoint/2010/main" val="17923072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a:t>
            </a:r>
            <a:r>
              <a:rPr lang="en-US" sz="3200" b="1" dirty="0"/>
              <a:t>Advanced Placement (AP) </a:t>
            </a:r>
            <a:r>
              <a:rPr lang="en-US" sz="3200" b="1" dirty="0" smtClean="0"/>
              <a:t>Enrollment</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120</a:t>
            </a:fld>
            <a:endParaRPr dirty="0"/>
          </a:p>
        </p:txBody>
      </p:sp>
      <p:sp>
        <p:nvSpPr>
          <p:cNvPr id="7" name="Google Shape;304;p16"/>
          <p:cNvSpPr txBox="1">
            <a:spLocks/>
          </p:cNvSpPr>
          <p:nvPr/>
        </p:nvSpPr>
        <p:spPr>
          <a:xfrm>
            <a:off x="124708" y="5495361"/>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sp>
        <p:nvSpPr>
          <p:cNvPr id="8" name="Google Shape;304;p16"/>
          <p:cNvSpPr txBox="1">
            <a:spLocks/>
          </p:cNvSpPr>
          <p:nvPr/>
        </p:nvSpPr>
        <p:spPr>
          <a:xfrm>
            <a:off x="-17965" y="942029"/>
            <a:ext cx="9144000"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in Grades 10-12 enrolled in 1 or more AP classes (2017-18 to 2019-20) </a:t>
            </a:r>
            <a:r>
              <a:rPr lang="en-US" sz="2100" dirty="0" smtClean="0"/>
              <a:t>(Source: SCUSD Internal CALPADS Analysis)</a:t>
            </a:r>
          </a:p>
        </p:txBody>
      </p:sp>
      <p:graphicFrame>
        <p:nvGraphicFramePr>
          <p:cNvPr id="9" name="Table 8"/>
          <p:cNvGraphicFramePr>
            <a:graphicFrameLocks noGrp="1"/>
          </p:cNvGraphicFramePr>
          <p:nvPr>
            <p:extLst/>
          </p:nvPr>
        </p:nvGraphicFramePr>
        <p:xfrm>
          <a:off x="124706" y="1624214"/>
          <a:ext cx="8858656"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tc>
                  <a:txBody>
                    <a:bodyPr/>
                    <a:lstStyle/>
                    <a:p>
                      <a:pPr algn="ctr"/>
                      <a:r>
                        <a:rPr lang="en-US" sz="2400" dirty="0" smtClean="0">
                          <a:solidFill>
                            <a:schemeClr val="tx1"/>
                          </a:solidFill>
                        </a:rPr>
                        <a:t>2020-21</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a:solidFill>
                            <a:srgbClr val="000000"/>
                          </a:solidFill>
                          <a:effectLst/>
                          <a:latin typeface="Calibri" panose="020F0502020204030204" pitchFamily="34" charset="0"/>
                        </a:rPr>
                        <a:t>21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25.5</a:t>
                      </a: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5.4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9.2</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3.4</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2.8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7.9</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16.5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20.1</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2.7</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9.3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12.4</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7.4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15.7</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34.6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37.5</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37.8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39.1</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15.8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19.9</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10.1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11.4</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28.4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34.1</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28.8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33.8</a:t>
                      </a:r>
                    </a:p>
                  </a:txBody>
                  <a:tcPr marL="19050" marR="19050" marT="12700" marB="12700" anchor="b"/>
                </a:tc>
                <a:tc>
                  <a:txBody>
                    <a:bodyPr/>
                    <a:lstStyle/>
                    <a:p>
                      <a:pPr algn="ctr" rtl="0" fontAlgn="b"/>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28853207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Advanced Placement (AP) Enrollment</a:t>
            </a:r>
            <a:endParaRPr sz="3200" b="1" dirty="0"/>
          </a:p>
        </p:txBody>
      </p:sp>
      <p:sp>
        <p:nvSpPr>
          <p:cNvPr id="304" name="Google Shape;304;p16"/>
          <p:cNvSpPr txBox="1">
            <a:spLocks noGrp="1"/>
          </p:cNvSpPr>
          <p:nvPr>
            <p:ph type="body" idx="1"/>
          </p:nvPr>
        </p:nvSpPr>
        <p:spPr>
          <a:xfrm>
            <a:off x="1843779" y="897996"/>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121</a:t>
            </a:fld>
            <a:endParaRPr dirty="0"/>
          </a:p>
        </p:txBody>
      </p:sp>
      <p:graphicFrame>
        <p:nvGraphicFramePr>
          <p:cNvPr id="8" name="Chart 7"/>
          <p:cNvGraphicFramePr/>
          <p:nvPr>
            <p:extLst/>
          </p:nvPr>
        </p:nvGraphicFramePr>
        <p:xfrm>
          <a:off x="0" y="1781035"/>
          <a:ext cx="9037257" cy="5169126"/>
        </p:xfrm>
        <a:graphic>
          <a:graphicData uri="http://schemas.openxmlformats.org/drawingml/2006/chart">
            <c:chart xmlns:c="http://schemas.openxmlformats.org/drawingml/2006/chart" xmlns:r="http://schemas.openxmlformats.org/officeDocument/2006/relationships" r:id="rId3"/>
          </a:graphicData>
        </a:graphic>
      </p:graphicFrame>
      <p:sp>
        <p:nvSpPr>
          <p:cNvPr id="11" name="Google Shape;304;p16"/>
          <p:cNvSpPr txBox="1">
            <a:spLocks/>
          </p:cNvSpPr>
          <p:nvPr/>
        </p:nvSpPr>
        <p:spPr>
          <a:xfrm>
            <a:off x="-17965" y="942029"/>
            <a:ext cx="9144000"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a:t>Percentage of Students in Grades 10-12 enrolled in 1 or more AP classes (2017-18 to 2019-20) </a:t>
            </a:r>
            <a:r>
              <a:rPr lang="en-US" sz="2100" dirty="0"/>
              <a:t>(Source: SCUSD Internal CALPADS Analysis)</a:t>
            </a:r>
          </a:p>
        </p:txBody>
      </p:sp>
    </p:spTree>
    <p:extLst>
      <p:ext uri="{BB962C8B-B14F-4D97-AF65-F5344CB8AC3E}">
        <p14:creationId xmlns:p14="http://schemas.microsoft.com/office/powerpoint/2010/main" val="38082098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665106"/>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611861"/>
          </a:xfrm>
          <a:prstGeom prst="rect">
            <a:avLst/>
          </a:prstGeom>
          <a:solidFill>
            <a:srgbClr val="FFFF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3: Attendance Rate</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122</a:t>
            </a:fld>
            <a:endParaRPr dirty="0"/>
          </a:p>
        </p:txBody>
      </p:sp>
      <p:sp>
        <p:nvSpPr>
          <p:cNvPr id="7" name="Google Shape;304;p16"/>
          <p:cNvSpPr txBox="1">
            <a:spLocks/>
          </p:cNvSpPr>
          <p:nvPr/>
        </p:nvSpPr>
        <p:spPr>
          <a:xfrm>
            <a:off x="-17965" y="688761"/>
            <a:ext cx="9144000"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who attended school 96% of the time or more</a:t>
            </a:r>
          </a:p>
          <a:p>
            <a:pPr marL="0" indent="0" algn="ctr">
              <a:spcBef>
                <a:spcPts val="0"/>
              </a:spcBef>
              <a:buClr>
                <a:schemeClr val="dk1"/>
              </a:buClr>
              <a:buSzPct val="100000"/>
              <a:buFont typeface="Arial"/>
              <a:buNone/>
            </a:pPr>
            <a:r>
              <a:rPr lang="en-US" sz="2600" b="1" dirty="0" smtClean="0"/>
              <a:t>(2018-19 to 2020-21) </a:t>
            </a:r>
            <a:r>
              <a:rPr lang="en-US" sz="2100" dirty="0" smtClean="0"/>
              <a:t>(Source: SCUSD Internal ABC Reports)</a:t>
            </a:r>
          </a:p>
        </p:txBody>
      </p:sp>
      <p:graphicFrame>
        <p:nvGraphicFramePr>
          <p:cNvPr id="8" name="Table 7"/>
          <p:cNvGraphicFramePr>
            <a:graphicFrameLocks noGrp="1"/>
          </p:cNvGraphicFramePr>
          <p:nvPr>
            <p:extLst/>
          </p:nvPr>
        </p:nvGraphicFramePr>
        <p:xfrm>
          <a:off x="142672" y="1306469"/>
          <a:ext cx="8858656" cy="553629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rowSpan="2">
                  <a:txBody>
                    <a:bodyPr/>
                    <a:lstStyle/>
                    <a:p>
                      <a:pPr algn="ctr"/>
                      <a:r>
                        <a:rPr lang="en-US" sz="2400" dirty="0" smtClean="0">
                          <a:solidFill>
                            <a:schemeClr val="tx1"/>
                          </a:solidFill>
                        </a:rPr>
                        <a:t>Student Group</a:t>
                      </a:r>
                      <a:endParaRPr lang="en-US" sz="2400" dirty="0">
                        <a:solidFill>
                          <a:schemeClr val="tx1"/>
                        </a:solidFill>
                      </a:endParaRPr>
                    </a:p>
                  </a:txBody>
                  <a:tcPr anchor="ct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tc>
                  <a:txBody>
                    <a:bodyPr/>
                    <a:lstStyle/>
                    <a:p>
                      <a:pPr algn="ctr"/>
                      <a:r>
                        <a:rPr lang="en-US" sz="2400" dirty="0" smtClean="0">
                          <a:solidFill>
                            <a:schemeClr val="tx1"/>
                          </a:solidFill>
                        </a:rPr>
                        <a:t>2020-21</a:t>
                      </a:r>
                      <a:endParaRPr lang="en-US" sz="2400" dirty="0">
                        <a:solidFill>
                          <a:schemeClr val="tx1"/>
                        </a:solidFill>
                      </a:endParaRPr>
                    </a:p>
                  </a:txBody>
                  <a:tcPr/>
                </a:tc>
                <a:extLst>
                  <a:ext uri="{0D108BD9-81ED-4DB2-BD59-A6C34878D82A}">
                    <a16:rowId xmlns:a16="http://schemas.microsoft.com/office/drawing/2014/main" val="4220977293"/>
                  </a:ext>
                </a:extLst>
              </a:tr>
              <a:tr h="320040">
                <a:tc vMerge="1">
                  <a:txBody>
                    <a:bodyPr/>
                    <a:lstStyle/>
                    <a:p>
                      <a:endParaRPr lang="en-US" sz="1600" b="1" dirty="0" smtClean="0"/>
                    </a:p>
                  </a:txBody>
                  <a:tcPr/>
                </a:tc>
                <a:tc>
                  <a:txBody>
                    <a:bodyPr/>
                    <a:lstStyle/>
                    <a:p>
                      <a:pPr algn="ctr" rtl="0" fontAlgn="b"/>
                      <a:r>
                        <a:rPr lang="en-US" sz="1800" b="1" dirty="0" smtClean="0">
                          <a:solidFill>
                            <a:srgbClr val="000000"/>
                          </a:solidFill>
                          <a:effectLst/>
                          <a:latin typeface="+mn-lt"/>
                        </a:rPr>
                        <a:t>To 5.5.19</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To</a:t>
                      </a:r>
                      <a:r>
                        <a:rPr lang="en-US" sz="1800" b="1" baseline="0" dirty="0" smtClean="0">
                          <a:solidFill>
                            <a:srgbClr val="000000"/>
                          </a:solidFill>
                          <a:effectLst/>
                          <a:latin typeface="+mn-lt"/>
                        </a:rPr>
                        <a:t> 2.4.20</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smtClean="0">
                          <a:solidFill>
                            <a:srgbClr val="000000"/>
                          </a:solidFill>
                          <a:effectLst/>
                          <a:latin typeface="+mn-lt"/>
                        </a:rPr>
                        <a:t>To 2.25.21</a:t>
                      </a:r>
                      <a:endParaRPr lang="en-US" sz="1800" b="1" dirty="0">
                        <a:solidFill>
                          <a:srgbClr val="000000"/>
                        </a:solidFill>
                        <a:effectLst/>
                        <a:latin typeface="+mn-lt"/>
                      </a:endParaRPr>
                    </a:p>
                  </a:txBody>
                  <a:tcPr marL="19050" marR="19050" marT="12700" marB="12700" anchor="b"/>
                </a:tc>
                <a:extLst>
                  <a:ext uri="{0D108BD9-81ED-4DB2-BD59-A6C34878D82A}">
                    <a16:rowId xmlns:a16="http://schemas.microsoft.com/office/drawing/2014/main" val="398663691"/>
                  </a:ext>
                </a:extLst>
              </a:tr>
              <a:tr h="320040">
                <a:tc>
                  <a:txBody>
                    <a:bodyPr/>
                    <a:lstStyle/>
                    <a:p>
                      <a:r>
                        <a:rPr lang="en-US" sz="1600" b="1" dirty="0" smtClean="0"/>
                        <a:t>SCUSD</a:t>
                      </a:r>
                    </a:p>
                  </a:txBody>
                  <a:tcPr/>
                </a:tc>
                <a:tc>
                  <a:txBody>
                    <a:bodyPr/>
                    <a:lstStyle/>
                    <a:p>
                      <a:pPr algn="ctr" rtl="0" fontAlgn="b"/>
                      <a:r>
                        <a:rPr lang="en-US" sz="1800" b="1" dirty="0">
                          <a:solidFill>
                            <a:srgbClr val="000000"/>
                          </a:solidFill>
                          <a:effectLst/>
                          <a:latin typeface="+mn-lt"/>
                        </a:rPr>
                        <a:t>53</a:t>
                      </a:r>
                    </a:p>
                  </a:txBody>
                  <a:tcPr marL="19050" marR="19050" marT="12700" marB="12700" anchor="b"/>
                </a:tc>
                <a:tc>
                  <a:txBody>
                    <a:bodyPr/>
                    <a:lstStyle/>
                    <a:p>
                      <a:pPr algn="ctr" rtl="0" fontAlgn="b"/>
                      <a:r>
                        <a:rPr lang="en-US" sz="1800" b="1" dirty="0">
                          <a:solidFill>
                            <a:srgbClr val="000000"/>
                          </a:solidFill>
                          <a:effectLst/>
                          <a:latin typeface="+mn-lt"/>
                        </a:rPr>
                        <a:t>60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67</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solidFill>
                            <a:srgbClr val="000000"/>
                          </a:solidFill>
                          <a:effectLst/>
                          <a:latin typeface="+mn-lt"/>
                        </a:rPr>
                        <a:t>55</a:t>
                      </a:r>
                    </a:p>
                  </a:txBody>
                  <a:tcPr marL="19050" marR="19050" marT="12700" marB="12700" anchor="b"/>
                </a:tc>
                <a:tc>
                  <a:txBody>
                    <a:bodyPr/>
                    <a:lstStyle/>
                    <a:p>
                      <a:pPr algn="ctr" rtl="0" fontAlgn="b"/>
                      <a:r>
                        <a:rPr lang="en-US" sz="1800" b="1" dirty="0">
                          <a:solidFill>
                            <a:srgbClr val="000000"/>
                          </a:solidFill>
                          <a:effectLst/>
                          <a:latin typeface="+mn-lt"/>
                        </a:rPr>
                        <a:t>64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62</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solidFill>
                            <a:srgbClr val="000000"/>
                          </a:solidFill>
                          <a:effectLst/>
                          <a:latin typeface="+mn-lt"/>
                        </a:rPr>
                        <a:t>43</a:t>
                      </a:r>
                    </a:p>
                  </a:txBody>
                  <a:tcPr marL="19050" marR="19050" marT="12700" marB="12700" anchor="b"/>
                </a:tc>
                <a:tc>
                  <a:txBody>
                    <a:bodyPr/>
                    <a:lstStyle/>
                    <a:p>
                      <a:pPr algn="ctr" rtl="0" fontAlgn="b"/>
                      <a:r>
                        <a:rPr lang="en-US" sz="1800" b="1" dirty="0">
                          <a:solidFill>
                            <a:srgbClr val="000000"/>
                          </a:solidFill>
                          <a:effectLst/>
                          <a:latin typeface="+mn-lt"/>
                        </a:rPr>
                        <a:t>41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46</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a:solidFill>
                            <a:srgbClr val="000000"/>
                          </a:solidFill>
                          <a:effectLst/>
                          <a:latin typeface="+mn-lt"/>
                        </a:rPr>
                        <a:t>21</a:t>
                      </a:r>
                    </a:p>
                  </a:txBody>
                  <a:tcPr marL="19050" marR="19050" marT="12700" marB="12700" anchor="b"/>
                </a:tc>
                <a:tc>
                  <a:txBody>
                    <a:bodyPr/>
                    <a:lstStyle/>
                    <a:p>
                      <a:pPr algn="ctr" rtl="0" fontAlgn="b"/>
                      <a:r>
                        <a:rPr lang="en-US" sz="1800" b="1" dirty="0" smtClean="0">
                          <a:solidFill>
                            <a:srgbClr val="000000"/>
                          </a:solidFill>
                          <a:effectLst/>
                          <a:latin typeface="+mn-lt"/>
                        </a:rPr>
                        <a:t>N/A</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17</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a:solidFill>
                            <a:srgbClr val="000000"/>
                          </a:solidFill>
                          <a:effectLst/>
                          <a:latin typeface="+mn-lt"/>
                        </a:rPr>
                        <a:t>51</a:t>
                      </a:r>
                    </a:p>
                  </a:txBody>
                  <a:tcPr marL="19050" marR="19050" marT="12700" marB="12700" anchor="b"/>
                </a:tc>
                <a:tc>
                  <a:txBody>
                    <a:bodyPr/>
                    <a:lstStyle/>
                    <a:p>
                      <a:pPr algn="ctr" rtl="0" fontAlgn="b"/>
                      <a:r>
                        <a:rPr lang="en-US" sz="1800" b="1" dirty="0">
                          <a:solidFill>
                            <a:srgbClr val="000000"/>
                          </a:solidFill>
                          <a:effectLst/>
                          <a:latin typeface="+mn-lt"/>
                        </a:rPr>
                        <a:t>57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61</a:t>
                      </a: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a:solidFill>
                            <a:srgbClr val="000000"/>
                          </a:solidFill>
                          <a:effectLst/>
                          <a:latin typeface="+mn-lt"/>
                        </a:rPr>
                        <a:t>43</a:t>
                      </a:r>
                    </a:p>
                  </a:txBody>
                  <a:tcPr marL="19050" marR="19050" marT="12700" marB="12700" anchor="b"/>
                </a:tc>
                <a:tc>
                  <a:txBody>
                    <a:bodyPr/>
                    <a:lstStyle/>
                    <a:p>
                      <a:pPr algn="ctr" rtl="0" fontAlgn="b"/>
                      <a:r>
                        <a:rPr lang="en-US" sz="1800" b="1" dirty="0">
                          <a:solidFill>
                            <a:srgbClr val="000000"/>
                          </a:solidFill>
                          <a:effectLst/>
                          <a:latin typeface="+mn-lt"/>
                        </a:rPr>
                        <a:t>52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59</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a:solidFill>
                            <a:srgbClr val="000000"/>
                          </a:solidFill>
                          <a:effectLst/>
                          <a:latin typeface="+mn-lt"/>
                        </a:rPr>
                        <a:t>40</a:t>
                      </a:r>
                    </a:p>
                  </a:txBody>
                  <a:tcPr marL="19050" marR="19050" marT="12700" marB="12700" anchor="b"/>
                </a:tc>
                <a:tc>
                  <a:txBody>
                    <a:bodyPr/>
                    <a:lstStyle/>
                    <a:p>
                      <a:pPr algn="ctr" rtl="0" fontAlgn="b"/>
                      <a:r>
                        <a:rPr lang="en-US" sz="1800" b="1" dirty="0">
                          <a:solidFill>
                            <a:srgbClr val="000000"/>
                          </a:solidFill>
                          <a:effectLst/>
                          <a:latin typeface="+mn-lt"/>
                        </a:rPr>
                        <a:t>48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47</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solidFill>
                            <a:srgbClr val="000000"/>
                          </a:solidFill>
                          <a:effectLst/>
                          <a:latin typeface="+mn-lt"/>
                        </a:rPr>
                        <a:t>38</a:t>
                      </a:r>
                    </a:p>
                  </a:txBody>
                  <a:tcPr marL="19050" marR="19050" marT="12700" marB="12700" anchor="b"/>
                </a:tc>
                <a:tc>
                  <a:txBody>
                    <a:bodyPr/>
                    <a:lstStyle/>
                    <a:p>
                      <a:pPr algn="ctr" rtl="0" fontAlgn="b"/>
                      <a:r>
                        <a:rPr lang="en-US" sz="1800" b="1" dirty="0">
                          <a:solidFill>
                            <a:srgbClr val="000000"/>
                          </a:solidFill>
                          <a:effectLst/>
                          <a:latin typeface="+mn-lt"/>
                        </a:rPr>
                        <a:t>54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55</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a:solidFill>
                            <a:srgbClr val="000000"/>
                          </a:solidFill>
                          <a:effectLst/>
                          <a:latin typeface="+mn-lt"/>
                        </a:rPr>
                        <a:t>70</a:t>
                      </a:r>
                    </a:p>
                  </a:txBody>
                  <a:tcPr marL="19050" marR="19050" marT="12700" marB="12700" anchor="b"/>
                </a:tc>
                <a:tc>
                  <a:txBody>
                    <a:bodyPr/>
                    <a:lstStyle/>
                    <a:p>
                      <a:pPr algn="ctr" rtl="0" fontAlgn="b"/>
                      <a:r>
                        <a:rPr lang="en-US" sz="1800" b="1" dirty="0">
                          <a:solidFill>
                            <a:srgbClr val="000000"/>
                          </a:solidFill>
                          <a:effectLst/>
                          <a:latin typeface="+mn-lt"/>
                        </a:rPr>
                        <a:t>76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78</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a:solidFill>
                            <a:srgbClr val="000000"/>
                          </a:solidFill>
                          <a:effectLst/>
                          <a:latin typeface="+mn-lt"/>
                        </a:rPr>
                        <a:t>63</a:t>
                      </a:r>
                    </a:p>
                  </a:txBody>
                  <a:tcPr marL="19050" marR="19050" marT="12700" marB="12700" anchor="b"/>
                </a:tc>
                <a:tc>
                  <a:txBody>
                    <a:bodyPr/>
                    <a:lstStyle/>
                    <a:p>
                      <a:pPr algn="ctr" rtl="0" fontAlgn="b"/>
                      <a:r>
                        <a:rPr lang="en-US" sz="1800" b="1" dirty="0">
                          <a:solidFill>
                            <a:srgbClr val="000000"/>
                          </a:solidFill>
                          <a:effectLst/>
                          <a:latin typeface="+mn-lt"/>
                        </a:rPr>
                        <a:t>69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83</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latin typeface="+mn-lt"/>
                        </a:rPr>
                        <a:t>49</a:t>
                      </a:r>
                    </a:p>
                  </a:txBody>
                  <a:tcPr marL="19050" marR="19050" marT="12700" marB="12700" anchor="b"/>
                </a:tc>
                <a:tc>
                  <a:txBody>
                    <a:bodyPr/>
                    <a:lstStyle/>
                    <a:p>
                      <a:pPr algn="ctr" rtl="0" fontAlgn="b"/>
                      <a:r>
                        <a:rPr lang="en-US" sz="1800" b="1" dirty="0">
                          <a:solidFill>
                            <a:srgbClr val="000000"/>
                          </a:solidFill>
                          <a:effectLst/>
                          <a:latin typeface="+mn-lt"/>
                        </a:rPr>
                        <a:t>56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63</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a:solidFill>
                            <a:srgbClr val="000000"/>
                          </a:solidFill>
                          <a:effectLst/>
                          <a:latin typeface="+mn-lt"/>
                        </a:rPr>
                        <a:t>36</a:t>
                      </a:r>
                    </a:p>
                  </a:txBody>
                  <a:tcPr marL="19050" marR="19050" marT="12700" marB="12700" anchor="b"/>
                </a:tc>
                <a:tc>
                  <a:txBody>
                    <a:bodyPr/>
                    <a:lstStyle/>
                    <a:p>
                      <a:pPr algn="ctr" rtl="0" fontAlgn="b"/>
                      <a:r>
                        <a:rPr lang="en-US" sz="1800" b="1" dirty="0">
                          <a:solidFill>
                            <a:srgbClr val="000000"/>
                          </a:solidFill>
                          <a:effectLst/>
                          <a:latin typeface="+mn-lt"/>
                        </a:rPr>
                        <a:t>46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45</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a:solidFill>
                            <a:srgbClr val="000000"/>
                          </a:solidFill>
                          <a:effectLst/>
                          <a:latin typeface="+mn-lt"/>
                        </a:rPr>
                        <a:t>55</a:t>
                      </a:r>
                    </a:p>
                  </a:txBody>
                  <a:tcPr marL="19050" marR="19050" marT="12700" marB="12700" anchor="b"/>
                </a:tc>
                <a:tc>
                  <a:txBody>
                    <a:bodyPr/>
                    <a:lstStyle/>
                    <a:p>
                      <a:pPr algn="ctr" rtl="0" fontAlgn="b"/>
                      <a:r>
                        <a:rPr lang="en-US" sz="1800" b="1" dirty="0">
                          <a:solidFill>
                            <a:srgbClr val="000000"/>
                          </a:solidFill>
                          <a:effectLst/>
                          <a:latin typeface="+mn-lt"/>
                        </a:rPr>
                        <a:t>63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82</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solidFill>
                            <a:srgbClr val="000000"/>
                          </a:solidFill>
                          <a:effectLst/>
                          <a:latin typeface="+mn-lt"/>
                        </a:rPr>
                        <a:t>50</a:t>
                      </a:r>
                    </a:p>
                  </a:txBody>
                  <a:tcPr marL="19050" marR="19050" marT="12700" marB="12700" anchor="b"/>
                </a:tc>
                <a:tc>
                  <a:txBody>
                    <a:bodyPr/>
                    <a:lstStyle/>
                    <a:p>
                      <a:pPr algn="ctr" rtl="0" fontAlgn="b"/>
                      <a:r>
                        <a:rPr lang="en-US" sz="1800" b="1" dirty="0">
                          <a:solidFill>
                            <a:srgbClr val="000000"/>
                          </a:solidFill>
                          <a:effectLst/>
                          <a:latin typeface="+mn-lt"/>
                        </a:rPr>
                        <a:t>59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71</a:t>
                      </a: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25848659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665106"/>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611861"/>
          </a:xfrm>
          <a:prstGeom prst="rect">
            <a:avLst/>
          </a:prstGeom>
          <a:solidFill>
            <a:srgbClr val="FFFF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3: Attendance Rate</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123</a:t>
            </a:fld>
            <a:endParaRPr dirty="0"/>
          </a:p>
        </p:txBody>
      </p:sp>
      <p:sp>
        <p:nvSpPr>
          <p:cNvPr id="7" name="Google Shape;304;p16"/>
          <p:cNvSpPr txBox="1">
            <a:spLocks/>
          </p:cNvSpPr>
          <p:nvPr/>
        </p:nvSpPr>
        <p:spPr>
          <a:xfrm>
            <a:off x="0" y="859080"/>
            <a:ext cx="9144000"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who attended school 96% of the time or more</a:t>
            </a:r>
          </a:p>
          <a:p>
            <a:pPr marL="0" indent="0" algn="ctr">
              <a:spcBef>
                <a:spcPts val="0"/>
              </a:spcBef>
              <a:buClr>
                <a:schemeClr val="dk1"/>
              </a:buClr>
              <a:buSzPct val="100000"/>
              <a:buFont typeface="Arial"/>
              <a:buNone/>
            </a:pPr>
            <a:r>
              <a:rPr lang="en-US" sz="2600" b="1" dirty="0" smtClean="0"/>
              <a:t>(2018-19 to 2020-21) </a:t>
            </a:r>
            <a:r>
              <a:rPr lang="en-US" sz="2100" dirty="0" smtClean="0"/>
              <a:t>(Source: SCUSD Internal ABC Reports)</a:t>
            </a:r>
          </a:p>
        </p:txBody>
      </p:sp>
      <p:graphicFrame>
        <p:nvGraphicFramePr>
          <p:cNvPr id="9" name="Chart 8"/>
          <p:cNvGraphicFramePr/>
          <p:nvPr>
            <p:extLst/>
          </p:nvPr>
        </p:nvGraphicFramePr>
        <p:xfrm>
          <a:off x="-17965" y="1537575"/>
          <a:ext cx="9037257" cy="5169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83159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FF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3: Chronic Absenteeism Rate</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124</a:t>
            </a:fld>
            <a:endParaRPr dirty="0"/>
          </a:p>
        </p:txBody>
      </p:sp>
      <p:sp>
        <p:nvSpPr>
          <p:cNvPr id="7" name="Google Shape;304;p16"/>
          <p:cNvSpPr txBox="1">
            <a:spLocks/>
          </p:cNvSpPr>
          <p:nvPr/>
        </p:nvSpPr>
        <p:spPr>
          <a:xfrm>
            <a:off x="-17965" y="942029"/>
            <a:ext cx="9144000"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in Grades K-8 who were absent for 10% of more of the total instructional days (2017-18 to 2019-20) </a:t>
            </a:r>
            <a:r>
              <a:rPr lang="en-US" sz="2100" dirty="0" smtClean="0"/>
              <a:t>(Source: Dashboard, Internal)</a:t>
            </a:r>
          </a:p>
        </p:txBody>
      </p:sp>
      <p:graphicFrame>
        <p:nvGraphicFramePr>
          <p:cNvPr id="9" name="Table 8"/>
          <p:cNvGraphicFramePr>
            <a:graphicFrameLocks noGrp="1"/>
          </p:cNvGraphicFramePr>
          <p:nvPr>
            <p:extLst/>
          </p:nvPr>
        </p:nvGraphicFramePr>
        <p:xfrm>
          <a:off x="124706" y="1624214"/>
          <a:ext cx="8858656"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a:solidFill>
                            <a:srgbClr val="000000"/>
                          </a:solidFill>
                          <a:effectLst/>
                          <a:latin typeface="+mn-lt"/>
                        </a:rPr>
                        <a:t>14.6</a:t>
                      </a:r>
                    </a:p>
                  </a:txBody>
                  <a:tcPr marL="19050" marR="19050" marT="12700" marB="12700" anchor="b"/>
                </a:tc>
                <a:tc>
                  <a:txBody>
                    <a:bodyPr/>
                    <a:lstStyle/>
                    <a:p>
                      <a:pPr algn="ctr" rtl="0" fontAlgn="b"/>
                      <a:r>
                        <a:rPr lang="en-US" sz="1800" b="1" dirty="0">
                          <a:solidFill>
                            <a:srgbClr val="000000"/>
                          </a:solidFill>
                          <a:effectLst/>
                          <a:latin typeface="+mn-lt"/>
                        </a:rPr>
                        <a:t>14.8</a:t>
                      </a:r>
                    </a:p>
                  </a:txBody>
                  <a:tcPr marL="19050" marR="19050" marT="12700" marB="12700" anchor="b"/>
                </a:tc>
                <a:tc>
                  <a:txBody>
                    <a:bodyPr/>
                    <a:lstStyle/>
                    <a:p>
                      <a:pPr algn="ctr" rtl="0" fontAlgn="b"/>
                      <a:r>
                        <a:rPr lang="en-US" sz="1800" b="1" dirty="0">
                          <a:solidFill>
                            <a:srgbClr val="000000"/>
                          </a:solidFill>
                          <a:effectLst/>
                          <a:latin typeface="+mn-lt"/>
                        </a:rPr>
                        <a:t>11.01</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solidFill>
                            <a:srgbClr val="000000"/>
                          </a:solidFill>
                          <a:effectLst/>
                          <a:latin typeface="+mn-lt"/>
                        </a:rPr>
                        <a:t>11.1</a:t>
                      </a:r>
                    </a:p>
                  </a:txBody>
                  <a:tcPr marL="19050" marR="19050" marT="12700" marB="12700" anchor="b"/>
                </a:tc>
                <a:tc>
                  <a:txBody>
                    <a:bodyPr/>
                    <a:lstStyle/>
                    <a:p>
                      <a:pPr algn="ctr" rtl="0" fontAlgn="b"/>
                      <a:r>
                        <a:rPr lang="en-US" sz="1800" b="1" dirty="0">
                          <a:solidFill>
                            <a:srgbClr val="000000"/>
                          </a:solidFill>
                          <a:effectLst/>
                          <a:latin typeface="+mn-lt"/>
                        </a:rPr>
                        <a:t>11.2</a:t>
                      </a:r>
                    </a:p>
                  </a:txBody>
                  <a:tcPr marL="19050" marR="19050" marT="12700" marB="12700" anchor="b"/>
                </a:tc>
                <a:tc>
                  <a:txBody>
                    <a:bodyPr/>
                    <a:lstStyle/>
                    <a:p>
                      <a:pPr algn="ctr" rtl="0" fontAlgn="b"/>
                      <a:r>
                        <a:rPr lang="en-US" sz="1800" b="1" dirty="0">
                          <a:solidFill>
                            <a:srgbClr val="000000"/>
                          </a:solidFill>
                          <a:effectLst/>
                          <a:latin typeface="+mn-lt"/>
                        </a:rPr>
                        <a:t>8.33</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solidFill>
                            <a:srgbClr val="000000"/>
                          </a:solidFill>
                          <a:effectLst/>
                          <a:latin typeface="+mn-lt"/>
                        </a:rPr>
                        <a:t>33.8</a:t>
                      </a:r>
                    </a:p>
                  </a:txBody>
                  <a:tcPr marL="19050" marR="19050" marT="12700" marB="12700" anchor="b"/>
                </a:tc>
                <a:tc>
                  <a:txBody>
                    <a:bodyPr/>
                    <a:lstStyle/>
                    <a:p>
                      <a:pPr algn="ctr" rtl="0" fontAlgn="b"/>
                      <a:r>
                        <a:rPr lang="en-US" sz="1800" b="1" dirty="0">
                          <a:solidFill>
                            <a:srgbClr val="000000"/>
                          </a:solidFill>
                          <a:effectLst/>
                          <a:latin typeface="+mn-lt"/>
                        </a:rPr>
                        <a:t>30.1</a:t>
                      </a:r>
                    </a:p>
                  </a:txBody>
                  <a:tcPr marL="19050" marR="19050" marT="12700" marB="12700" anchor="b"/>
                </a:tc>
                <a:tc>
                  <a:txBody>
                    <a:bodyPr/>
                    <a:lstStyle/>
                    <a:p>
                      <a:pPr algn="ctr" rtl="0" fontAlgn="b"/>
                      <a:r>
                        <a:rPr lang="en-US" sz="1800" b="1" dirty="0">
                          <a:solidFill>
                            <a:srgbClr val="000000"/>
                          </a:solidFill>
                          <a:effectLst/>
                          <a:latin typeface="+mn-lt"/>
                        </a:rPr>
                        <a:t>21.35</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a:solidFill>
                            <a:srgbClr val="000000"/>
                          </a:solidFill>
                          <a:effectLst/>
                          <a:latin typeface="+mn-lt"/>
                        </a:rPr>
                        <a:t>50.8</a:t>
                      </a:r>
                    </a:p>
                  </a:txBody>
                  <a:tcPr marL="19050" marR="19050" marT="12700" marB="12700" anchor="b"/>
                </a:tc>
                <a:tc>
                  <a:txBody>
                    <a:bodyPr/>
                    <a:lstStyle/>
                    <a:p>
                      <a:pPr algn="ctr" rtl="0" fontAlgn="b"/>
                      <a:r>
                        <a:rPr lang="en-US" sz="1800" b="1" dirty="0">
                          <a:solidFill>
                            <a:srgbClr val="000000"/>
                          </a:solidFill>
                          <a:effectLst/>
                          <a:latin typeface="+mn-lt"/>
                        </a:rPr>
                        <a:t>57.9</a:t>
                      </a:r>
                    </a:p>
                  </a:txBody>
                  <a:tcPr marL="19050" marR="19050" marT="12700" marB="12700" anchor="b"/>
                </a:tc>
                <a:tc>
                  <a:txBody>
                    <a:bodyPr/>
                    <a:lstStyle/>
                    <a:p>
                      <a:pPr algn="ctr" rtl="0" fontAlgn="b"/>
                      <a:r>
                        <a:rPr lang="en-US" sz="1800" b="1" dirty="0">
                          <a:solidFill>
                            <a:srgbClr val="000000"/>
                          </a:solidFill>
                          <a:effectLst/>
                          <a:latin typeface="+mn-lt"/>
                        </a:rPr>
                        <a:t>42.79</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a:solidFill>
                            <a:srgbClr val="000000"/>
                          </a:solidFill>
                          <a:effectLst/>
                          <a:latin typeface="+mn-lt"/>
                        </a:rPr>
                        <a:t>17.9</a:t>
                      </a:r>
                    </a:p>
                  </a:txBody>
                  <a:tcPr marL="19050" marR="19050" marT="12700" marB="12700" anchor="b"/>
                </a:tc>
                <a:tc>
                  <a:txBody>
                    <a:bodyPr/>
                    <a:lstStyle/>
                    <a:p>
                      <a:pPr algn="ctr" rtl="0" fontAlgn="b"/>
                      <a:r>
                        <a:rPr lang="en-US" sz="1800" b="1" dirty="0">
                          <a:solidFill>
                            <a:srgbClr val="000000"/>
                          </a:solidFill>
                          <a:effectLst/>
                          <a:latin typeface="+mn-lt"/>
                        </a:rPr>
                        <a:t>18.1</a:t>
                      </a:r>
                    </a:p>
                  </a:txBody>
                  <a:tcPr marL="19050" marR="19050" marT="12700" marB="12700" anchor="b"/>
                </a:tc>
                <a:tc>
                  <a:txBody>
                    <a:bodyPr/>
                    <a:lstStyle/>
                    <a:p>
                      <a:pPr algn="ctr" rtl="0" fontAlgn="b"/>
                      <a:r>
                        <a:rPr lang="en-US" sz="1800" b="1" dirty="0">
                          <a:solidFill>
                            <a:srgbClr val="000000"/>
                          </a:solidFill>
                          <a:effectLst/>
                          <a:latin typeface="+mn-lt"/>
                        </a:rPr>
                        <a:t>12.41</a:t>
                      </a: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a:solidFill>
                            <a:srgbClr val="000000"/>
                          </a:solidFill>
                          <a:effectLst/>
                          <a:latin typeface="+mn-lt"/>
                        </a:rPr>
                        <a:t>19.2</a:t>
                      </a:r>
                    </a:p>
                  </a:txBody>
                  <a:tcPr marL="19050" marR="19050" marT="12700" marB="12700" anchor="b"/>
                </a:tc>
                <a:tc>
                  <a:txBody>
                    <a:bodyPr/>
                    <a:lstStyle/>
                    <a:p>
                      <a:pPr algn="ctr" rtl="0" fontAlgn="b"/>
                      <a:r>
                        <a:rPr lang="en-US" sz="1800" b="1" dirty="0">
                          <a:solidFill>
                            <a:srgbClr val="000000"/>
                          </a:solidFill>
                          <a:effectLst/>
                          <a:latin typeface="+mn-lt"/>
                        </a:rPr>
                        <a:t>19.8</a:t>
                      </a:r>
                    </a:p>
                  </a:txBody>
                  <a:tcPr marL="19050" marR="19050" marT="12700" marB="12700" anchor="b"/>
                </a:tc>
                <a:tc>
                  <a:txBody>
                    <a:bodyPr/>
                    <a:lstStyle/>
                    <a:p>
                      <a:pPr algn="ctr" rtl="0" fontAlgn="b"/>
                      <a:r>
                        <a:rPr lang="en-US" sz="1800" b="1" dirty="0">
                          <a:solidFill>
                            <a:srgbClr val="000000"/>
                          </a:solidFill>
                          <a:effectLst/>
                          <a:latin typeface="+mn-lt"/>
                        </a:rPr>
                        <a:t>12.76</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a:solidFill>
                            <a:srgbClr val="000000"/>
                          </a:solidFill>
                          <a:effectLst/>
                          <a:latin typeface="+mn-lt"/>
                        </a:rPr>
                        <a:t>26.9</a:t>
                      </a:r>
                    </a:p>
                  </a:txBody>
                  <a:tcPr marL="19050" marR="19050" marT="12700" marB="12700" anchor="b"/>
                </a:tc>
                <a:tc>
                  <a:txBody>
                    <a:bodyPr/>
                    <a:lstStyle/>
                    <a:p>
                      <a:pPr algn="ctr" rtl="0" fontAlgn="b"/>
                      <a:r>
                        <a:rPr lang="en-US" sz="1800" b="1" dirty="0">
                          <a:solidFill>
                            <a:srgbClr val="000000"/>
                          </a:solidFill>
                          <a:effectLst/>
                          <a:latin typeface="+mn-lt"/>
                        </a:rPr>
                        <a:t>27.6</a:t>
                      </a:r>
                    </a:p>
                  </a:txBody>
                  <a:tcPr marL="19050" marR="19050" marT="12700" marB="12700" anchor="b"/>
                </a:tc>
                <a:tc>
                  <a:txBody>
                    <a:bodyPr/>
                    <a:lstStyle/>
                    <a:p>
                      <a:pPr algn="ctr" rtl="0" fontAlgn="b"/>
                      <a:r>
                        <a:rPr lang="en-US" sz="1800" b="1" dirty="0">
                          <a:solidFill>
                            <a:srgbClr val="000000"/>
                          </a:solidFill>
                          <a:effectLst/>
                          <a:latin typeface="+mn-lt"/>
                        </a:rPr>
                        <a:t>20.15</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solidFill>
                            <a:srgbClr val="000000"/>
                          </a:solidFill>
                          <a:effectLst/>
                          <a:latin typeface="+mn-lt"/>
                        </a:rPr>
                        <a:t>27.3</a:t>
                      </a:r>
                    </a:p>
                  </a:txBody>
                  <a:tcPr marL="19050" marR="19050" marT="12700" marB="12700" anchor="b"/>
                </a:tc>
                <a:tc>
                  <a:txBody>
                    <a:bodyPr/>
                    <a:lstStyle/>
                    <a:p>
                      <a:pPr algn="ctr" rtl="0" fontAlgn="b"/>
                      <a:r>
                        <a:rPr lang="en-US" sz="1800" b="1" dirty="0">
                          <a:solidFill>
                            <a:srgbClr val="000000"/>
                          </a:solidFill>
                          <a:effectLst/>
                          <a:latin typeface="+mn-lt"/>
                        </a:rPr>
                        <a:t>25.7</a:t>
                      </a:r>
                    </a:p>
                  </a:txBody>
                  <a:tcPr marL="19050" marR="19050" marT="12700" marB="12700" anchor="b"/>
                </a:tc>
                <a:tc>
                  <a:txBody>
                    <a:bodyPr/>
                    <a:lstStyle/>
                    <a:p>
                      <a:pPr algn="ctr" rtl="0" fontAlgn="b"/>
                      <a:r>
                        <a:rPr lang="en-US" sz="1800" b="1" dirty="0">
                          <a:solidFill>
                            <a:srgbClr val="000000"/>
                          </a:solidFill>
                          <a:effectLst/>
                          <a:latin typeface="+mn-lt"/>
                        </a:rPr>
                        <a:t>16.32</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a:solidFill>
                            <a:srgbClr val="000000"/>
                          </a:solidFill>
                          <a:effectLst/>
                          <a:latin typeface="+mn-lt"/>
                        </a:rPr>
                        <a:t>5.1</a:t>
                      </a:r>
                    </a:p>
                  </a:txBody>
                  <a:tcPr marL="19050" marR="19050" marT="12700" marB="12700" anchor="b"/>
                </a:tc>
                <a:tc>
                  <a:txBody>
                    <a:bodyPr/>
                    <a:lstStyle/>
                    <a:p>
                      <a:pPr algn="ctr" rtl="0" fontAlgn="b"/>
                      <a:r>
                        <a:rPr lang="en-US" sz="1800" b="1" dirty="0">
                          <a:solidFill>
                            <a:srgbClr val="000000"/>
                          </a:solidFill>
                          <a:effectLst/>
                          <a:latin typeface="+mn-lt"/>
                        </a:rPr>
                        <a:t>5.5</a:t>
                      </a:r>
                    </a:p>
                  </a:txBody>
                  <a:tcPr marL="19050" marR="19050" marT="12700" marB="12700" anchor="b"/>
                </a:tc>
                <a:tc>
                  <a:txBody>
                    <a:bodyPr/>
                    <a:lstStyle/>
                    <a:p>
                      <a:pPr algn="ctr" rtl="0" fontAlgn="b"/>
                      <a:r>
                        <a:rPr lang="en-US" sz="1800" b="1" dirty="0">
                          <a:solidFill>
                            <a:srgbClr val="000000"/>
                          </a:solidFill>
                          <a:effectLst/>
                          <a:latin typeface="+mn-lt"/>
                        </a:rPr>
                        <a:t>4.06</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a:solidFill>
                            <a:srgbClr val="000000"/>
                          </a:solidFill>
                          <a:effectLst/>
                          <a:latin typeface="+mn-lt"/>
                        </a:rPr>
                        <a:t>5.6</a:t>
                      </a:r>
                    </a:p>
                  </a:txBody>
                  <a:tcPr marL="19050" marR="19050" marT="12700" marB="12700" anchor="b"/>
                </a:tc>
                <a:tc>
                  <a:txBody>
                    <a:bodyPr/>
                    <a:lstStyle/>
                    <a:p>
                      <a:pPr algn="ctr" rtl="0" fontAlgn="b"/>
                      <a:r>
                        <a:rPr lang="en-US" sz="1800" b="1" dirty="0">
                          <a:solidFill>
                            <a:srgbClr val="000000"/>
                          </a:solidFill>
                          <a:effectLst/>
                          <a:latin typeface="+mn-lt"/>
                        </a:rPr>
                        <a:t>7.8</a:t>
                      </a:r>
                    </a:p>
                  </a:txBody>
                  <a:tcPr marL="19050" marR="19050" marT="12700" marB="12700" anchor="b"/>
                </a:tc>
                <a:tc>
                  <a:txBody>
                    <a:bodyPr/>
                    <a:lstStyle/>
                    <a:p>
                      <a:pPr algn="ctr" rtl="0" fontAlgn="b"/>
                      <a:r>
                        <a:rPr lang="en-US" sz="1800" b="1" dirty="0">
                          <a:solidFill>
                            <a:srgbClr val="000000"/>
                          </a:solidFill>
                          <a:effectLst/>
                          <a:latin typeface="+mn-lt"/>
                        </a:rPr>
                        <a:t>5.97</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latin typeface="+mn-lt"/>
                        </a:rPr>
                        <a:t>16</a:t>
                      </a:r>
                    </a:p>
                  </a:txBody>
                  <a:tcPr marL="19050" marR="19050" marT="12700" marB="12700" anchor="b"/>
                </a:tc>
                <a:tc>
                  <a:txBody>
                    <a:bodyPr/>
                    <a:lstStyle/>
                    <a:p>
                      <a:pPr algn="ctr" rtl="0" fontAlgn="b"/>
                      <a:r>
                        <a:rPr lang="en-US" sz="1800" b="1" dirty="0">
                          <a:solidFill>
                            <a:srgbClr val="000000"/>
                          </a:solidFill>
                          <a:effectLst/>
                          <a:latin typeface="+mn-lt"/>
                        </a:rPr>
                        <a:t>16.5</a:t>
                      </a:r>
                    </a:p>
                  </a:txBody>
                  <a:tcPr marL="19050" marR="19050" marT="12700" marB="12700" anchor="b"/>
                </a:tc>
                <a:tc>
                  <a:txBody>
                    <a:bodyPr/>
                    <a:lstStyle/>
                    <a:p>
                      <a:pPr algn="ctr" rtl="0" fontAlgn="b"/>
                      <a:r>
                        <a:rPr lang="en-US" sz="1800" b="1" dirty="0">
                          <a:solidFill>
                            <a:srgbClr val="000000"/>
                          </a:solidFill>
                          <a:effectLst/>
                          <a:latin typeface="+mn-lt"/>
                        </a:rPr>
                        <a:t>11.83</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a:solidFill>
                            <a:srgbClr val="000000"/>
                          </a:solidFill>
                          <a:effectLst/>
                          <a:latin typeface="+mn-lt"/>
                        </a:rPr>
                        <a:t>25.5</a:t>
                      </a:r>
                    </a:p>
                  </a:txBody>
                  <a:tcPr marL="19050" marR="19050" marT="12700" marB="12700" anchor="b"/>
                </a:tc>
                <a:tc>
                  <a:txBody>
                    <a:bodyPr/>
                    <a:lstStyle/>
                    <a:p>
                      <a:pPr algn="ctr" rtl="0" fontAlgn="b"/>
                      <a:r>
                        <a:rPr lang="en-US" sz="1800" b="1" dirty="0">
                          <a:solidFill>
                            <a:srgbClr val="000000"/>
                          </a:solidFill>
                          <a:effectLst/>
                          <a:latin typeface="+mn-lt"/>
                        </a:rPr>
                        <a:t>27.3</a:t>
                      </a:r>
                    </a:p>
                  </a:txBody>
                  <a:tcPr marL="19050" marR="19050" marT="12700" marB="12700" anchor="b"/>
                </a:tc>
                <a:tc>
                  <a:txBody>
                    <a:bodyPr/>
                    <a:lstStyle/>
                    <a:p>
                      <a:pPr algn="ctr" rtl="0" fontAlgn="b"/>
                      <a:r>
                        <a:rPr lang="en-US" sz="1800" b="1" dirty="0">
                          <a:solidFill>
                            <a:srgbClr val="000000"/>
                          </a:solidFill>
                          <a:effectLst/>
                          <a:latin typeface="+mn-lt"/>
                        </a:rPr>
                        <a:t>18.38</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a:solidFill>
                            <a:srgbClr val="000000"/>
                          </a:solidFill>
                          <a:effectLst/>
                          <a:latin typeface="+mn-lt"/>
                        </a:rPr>
                        <a:t>9.5</a:t>
                      </a:r>
                    </a:p>
                  </a:txBody>
                  <a:tcPr marL="19050" marR="19050" marT="12700" marB="12700" anchor="b"/>
                </a:tc>
                <a:tc>
                  <a:txBody>
                    <a:bodyPr/>
                    <a:lstStyle/>
                    <a:p>
                      <a:pPr algn="ctr" rtl="0" fontAlgn="b"/>
                      <a:r>
                        <a:rPr lang="en-US" sz="1800" b="1" dirty="0">
                          <a:solidFill>
                            <a:srgbClr val="000000"/>
                          </a:solidFill>
                          <a:effectLst/>
                          <a:latin typeface="+mn-lt"/>
                        </a:rPr>
                        <a:t>8.3</a:t>
                      </a:r>
                    </a:p>
                  </a:txBody>
                  <a:tcPr marL="19050" marR="19050" marT="12700" marB="12700" anchor="b"/>
                </a:tc>
                <a:tc>
                  <a:txBody>
                    <a:bodyPr/>
                    <a:lstStyle/>
                    <a:p>
                      <a:pPr algn="ctr" rtl="0" fontAlgn="b"/>
                      <a:r>
                        <a:rPr lang="en-US" sz="1800" b="1" dirty="0">
                          <a:solidFill>
                            <a:srgbClr val="000000"/>
                          </a:solidFill>
                          <a:effectLst/>
                          <a:latin typeface="+mn-lt"/>
                        </a:rPr>
                        <a:t>7.9</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solidFill>
                            <a:srgbClr val="000000"/>
                          </a:solidFill>
                          <a:effectLst/>
                          <a:latin typeface="+mn-lt"/>
                        </a:rPr>
                        <a:t>15.9</a:t>
                      </a:r>
                    </a:p>
                  </a:txBody>
                  <a:tcPr marL="19050" marR="19050" marT="12700" marB="12700" anchor="b"/>
                </a:tc>
                <a:tc>
                  <a:txBody>
                    <a:bodyPr/>
                    <a:lstStyle/>
                    <a:p>
                      <a:pPr algn="ctr" rtl="0" fontAlgn="b"/>
                      <a:r>
                        <a:rPr lang="en-US" sz="1800" b="1" dirty="0">
                          <a:solidFill>
                            <a:srgbClr val="000000"/>
                          </a:solidFill>
                          <a:effectLst/>
                          <a:latin typeface="+mn-lt"/>
                        </a:rPr>
                        <a:t>14.9</a:t>
                      </a:r>
                    </a:p>
                  </a:txBody>
                  <a:tcPr marL="19050" marR="19050" marT="12700" marB="12700" anchor="b"/>
                </a:tc>
                <a:tc>
                  <a:txBody>
                    <a:bodyPr/>
                    <a:lstStyle/>
                    <a:p>
                      <a:pPr algn="ctr" rtl="0" fontAlgn="b"/>
                      <a:r>
                        <a:rPr lang="en-US" sz="1800" b="1" dirty="0">
                          <a:solidFill>
                            <a:srgbClr val="000000"/>
                          </a:solidFill>
                          <a:effectLst/>
                          <a:latin typeface="+mn-lt"/>
                        </a:rPr>
                        <a:t>11.18</a:t>
                      </a:r>
                    </a:p>
                  </a:txBody>
                  <a:tcPr marL="19050" marR="19050" marT="12700" marB="12700" anchor="b"/>
                </a:tc>
                <a:extLst>
                  <a:ext uri="{0D108BD9-81ED-4DB2-BD59-A6C34878D82A}">
                    <a16:rowId xmlns:a16="http://schemas.microsoft.com/office/drawing/2014/main" val="3264407041"/>
                  </a:ext>
                </a:extLst>
              </a:tr>
            </a:tbl>
          </a:graphicData>
        </a:graphic>
      </p:graphicFrame>
      <p:sp>
        <p:nvSpPr>
          <p:cNvPr id="2" name="TextBox 1"/>
          <p:cNvSpPr txBox="1"/>
          <p:nvPr/>
        </p:nvSpPr>
        <p:spPr>
          <a:xfrm>
            <a:off x="7017487" y="129116"/>
            <a:ext cx="1881963" cy="646331"/>
          </a:xfrm>
          <a:prstGeom prst="rect">
            <a:avLst/>
          </a:prstGeom>
          <a:noFill/>
        </p:spPr>
        <p:txBody>
          <a:bodyPr wrap="square" rtlCol="0">
            <a:spAutoFit/>
          </a:bodyPr>
          <a:lstStyle/>
          <a:p>
            <a:pPr algn="ctr"/>
            <a:r>
              <a:rPr lang="en-US" dirty="0" smtClean="0"/>
              <a:t>*Data for 2019-20 is to 2.28.20</a:t>
            </a:r>
            <a:endParaRPr lang="en-US" dirty="0"/>
          </a:p>
        </p:txBody>
      </p:sp>
    </p:spTree>
    <p:extLst>
      <p:ext uri="{BB962C8B-B14F-4D97-AF65-F5344CB8AC3E}">
        <p14:creationId xmlns:p14="http://schemas.microsoft.com/office/powerpoint/2010/main" val="18522324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FF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3: Chronic Absenteeism Rate</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125</a:t>
            </a:fld>
            <a:endParaRPr dirty="0"/>
          </a:p>
        </p:txBody>
      </p:sp>
      <p:sp>
        <p:nvSpPr>
          <p:cNvPr id="7" name="Google Shape;304;p16"/>
          <p:cNvSpPr txBox="1">
            <a:spLocks/>
          </p:cNvSpPr>
          <p:nvPr/>
        </p:nvSpPr>
        <p:spPr>
          <a:xfrm>
            <a:off x="-17965" y="942029"/>
            <a:ext cx="9144000"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in Grades K-8 who were absent for 10% of more of the total instructional days (2017-18 to 2019-20) </a:t>
            </a:r>
            <a:r>
              <a:rPr lang="en-US" sz="2100" dirty="0" smtClean="0"/>
              <a:t>(Source: Dashboard, Interna</a:t>
            </a:r>
            <a:r>
              <a:rPr lang="en-US" sz="2100" dirty="0"/>
              <a:t>l</a:t>
            </a:r>
            <a:r>
              <a:rPr lang="en-US" sz="2100" dirty="0" smtClean="0"/>
              <a:t>)</a:t>
            </a:r>
          </a:p>
        </p:txBody>
      </p:sp>
      <p:graphicFrame>
        <p:nvGraphicFramePr>
          <p:cNvPr id="8" name="Chart 7"/>
          <p:cNvGraphicFramePr/>
          <p:nvPr>
            <p:extLst/>
          </p:nvPr>
        </p:nvGraphicFramePr>
        <p:xfrm>
          <a:off x="0" y="1781035"/>
          <a:ext cx="9037257" cy="516912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804837" y="161014"/>
            <a:ext cx="1881963" cy="646331"/>
          </a:xfrm>
          <a:prstGeom prst="rect">
            <a:avLst/>
          </a:prstGeom>
          <a:noFill/>
        </p:spPr>
        <p:txBody>
          <a:bodyPr wrap="square" rtlCol="0">
            <a:spAutoFit/>
          </a:bodyPr>
          <a:lstStyle/>
          <a:p>
            <a:pPr algn="ctr"/>
            <a:r>
              <a:rPr lang="en-US" dirty="0" smtClean="0"/>
              <a:t>*Data for 2019-20 is to 2.28.20</a:t>
            </a:r>
            <a:endParaRPr lang="en-US" dirty="0"/>
          </a:p>
        </p:txBody>
      </p:sp>
      <p:cxnSp>
        <p:nvCxnSpPr>
          <p:cNvPr id="10" name="Straight Connector 9"/>
          <p:cNvCxnSpPr/>
          <p:nvPr/>
        </p:nvCxnSpPr>
        <p:spPr>
          <a:xfrm flipV="1">
            <a:off x="701257" y="5359046"/>
            <a:ext cx="8353442" cy="1016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40715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FF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3: Chronic Absenteeism Interventions</a:t>
            </a:r>
            <a:endParaRPr sz="3200" b="1" dirty="0"/>
          </a:p>
        </p:txBody>
      </p:sp>
      <p:sp>
        <p:nvSpPr>
          <p:cNvPr id="306" name="Google Shape;306;p16"/>
          <p:cNvSpPr txBox="1">
            <a:spLocks noGrp="1"/>
          </p:cNvSpPr>
          <p:nvPr>
            <p:ph type="sldNum" idx="12"/>
          </p:nvPr>
        </p:nvSpPr>
        <p:spPr>
          <a:xfrm>
            <a:off x="6553200" y="6329448"/>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126</a:t>
            </a:fld>
            <a:endParaRPr dirty="0"/>
          </a:p>
        </p:txBody>
      </p:sp>
      <p:sp>
        <p:nvSpPr>
          <p:cNvPr id="7" name="Google Shape;304;p16"/>
          <p:cNvSpPr txBox="1">
            <a:spLocks/>
          </p:cNvSpPr>
          <p:nvPr/>
        </p:nvSpPr>
        <p:spPr>
          <a:xfrm>
            <a:off x="124706" y="1098095"/>
            <a:ext cx="8858654" cy="1710562"/>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Number and Percentage of K-12</a:t>
            </a:r>
            <a:r>
              <a:rPr lang="en-US" sz="2800" b="1" baseline="30000" dirty="0" smtClean="0"/>
              <a:t>th</a:t>
            </a:r>
            <a:r>
              <a:rPr lang="en-US" sz="2800" b="1" dirty="0" smtClean="0"/>
              <a:t> grade students who are at-risk of being chronically absent and have documented evidence of two or more attendance interventions </a:t>
            </a:r>
          </a:p>
          <a:p>
            <a:pPr marL="0" indent="0" algn="ctr">
              <a:spcBef>
                <a:spcPts val="0"/>
              </a:spcBef>
              <a:buClr>
                <a:schemeClr val="dk1"/>
              </a:buClr>
              <a:buSzPct val="100000"/>
              <a:buFont typeface="Arial"/>
              <a:buNone/>
            </a:pPr>
            <a:r>
              <a:rPr lang="en-US" sz="2800" b="1" dirty="0" smtClean="0"/>
              <a:t>(2018-19 to 2020-21)</a:t>
            </a:r>
          </a:p>
          <a:p>
            <a:pPr marL="0" indent="0" algn="ctr">
              <a:spcBef>
                <a:spcPts val="0"/>
              </a:spcBef>
              <a:buClr>
                <a:schemeClr val="dk1"/>
              </a:buClr>
              <a:buSzPct val="100000"/>
              <a:buFont typeface="Arial"/>
              <a:buNone/>
            </a:pPr>
            <a:r>
              <a:rPr lang="en-US" sz="2100" dirty="0" smtClean="0"/>
              <a:t>(Source: SCUSD Performance Targeted Academic Index (PTAI))</a:t>
            </a:r>
          </a:p>
          <a:p>
            <a:pPr marL="0" indent="0">
              <a:spcBef>
                <a:spcPts val="0"/>
              </a:spcBef>
              <a:buClr>
                <a:schemeClr val="dk1"/>
              </a:buClr>
              <a:buSzPct val="100000"/>
              <a:buFont typeface="Arial"/>
              <a:buNone/>
            </a:pPr>
            <a:endParaRPr lang="en-US" sz="2800" dirty="0"/>
          </a:p>
        </p:txBody>
      </p:sp>
      <p:graphicFrame>
        <p:nvGraphicFramePr>
          <p:cNvPr id="9" name="Table 8"/>
          <p:cNvGraphicFramePr>
            <a:graphicFrameLocks noGrp="1"/>
          </p:cNvGraphicFramePr>
          <p:nvPr>
            <p:extLst/>
          </p:nvPr>
        </p:nvGraphicFramePr>
        <p:xfrm>
          <a:off x="142672" y="2808657"/>
          <a:ext cx="8858660" cy="2286000"/>
        </p:xfrm>
        <a:graphic>
          <a:graphicData uri="http://schemas.openxmlformats.org/drawingml/2006/table">
            <a:tbl>
              <a:tblPr firstRow="1" bandRow="1">
                <a:tableStyleId>{5C22544A-7EE6-4342-B048-85BDC9FD1C3A}</a:tableStyleId>
              </a:tblPr>
              <a:tblGrid>
                <a:gridCol w="2600528">
                  <a:extLst>
                    <a:ext uri="{9D8B030D-6E8A-4147-A177-3AD203B41FA5}">
                      <a16:colId xmlns:a16="http://schemas.microsoft.com/office/drawing/2014/main" val="3831500384"/>
                    </a:ext>
                  </a:extLst>
                </a:gridCol>
                <a:gridCol w="1043022">
                  <a:extLst>
                    <a:ext uri="{9D8B030D-6E8A-4147-A177-3AD203B41FA5}">
                      <a16:colId xmlns:a16="http://schemas.microsoft.com/office/drawing/2014/main" val="2085591228"/>
                    </a:ext>
                  </a:extLst>
                </a:gridCol>
                <a:gridCol w="1043022">
                  <a:extLst>
                    <a:ext uri="{9D8B030D-6E8A-4147-A177-3AD203B41FA5}">
                      <a16:colId xmlns:a16="http://schemas.microsoft.com/office/drawing/2014/main" val="2798964759"/>
                    </a:ext>
                  </a:extLst>
                </a:gridCol>
                <a:gridCol w="1043022">
                  <a:extLst>
                    <a:ext uri="{9D8B030D-6E8A-4147-A177-3AD203B41FA5}">
                      <a16:colId xmlns:a16="http://schemas.microsoft.com/office/drawing/2014/main" val="650287252"/>
                    </a:ext>
                  </a:extLst>
                </a:gridCol>
                <a:gridCol w="1043022">
                  <a:extLst>
                    <a:ext uri="{9D8B030D-6E8A-4147-A177-3AD203B41FA5}">
                      <a16:colId xmlns:a16="http://schemas.microsoft.com/office/drawing/2014/main" val="3856971440"/>
                    </a:ext>
                  </a:extLst>
                </a:gridCol>
                <a:gridCol w="1043022">
                  <a:extLst>
                    <a:ext uri="{9D8B030D-6E8A-4147-A177-3AD203B41FA5}">
                      <a16:colId xmlns:a16="http://schemas.microsoft.com/office/drawing/2014/main" val="3174225161"/>
                    </a:ext>
                  </a:extLst>
                </a:gridCol>
                <a:gridCol w="1043022">
                  <a:extLst>
                    <a:ext uri="{9D8B030D-6E8A-4147-A177-3AD203B41FA5}">
                      <a16:colId xmlns:a16="http://schemas.microsoft.com/office/drawing/2014/main" val="528323332"/>
                    </a:ext>
                  </a:extLst>
                </a:gridCol>
              </a:tblGrid>
              <a:tr h="370840">
                <a:tc rowSpan="2">
                  <a:txBody>
                    <a:bodyPr/>
                    <a:lstStyle/>
                    <a:p>
                      <a:endParaRPr lang="en-US" sz="2400" dirty="0">
                        <a:solidFill>
                          <a:schemeClr val="tx1"/>
                        </a:solidFill>
                      </a:endParaRPr>
                    </a:p>
                  </a:txBody>
                  <a:tcPr/>
                </a:tc>
                <a:tc gridSpan="2">
                  <a:txBody>
                    <a:bodyPr/>
                    <a:lstStyle/>
                    <a:p>
                      <a:pPr algn="ctr"/>
                      <a:r>
                        <a:rPr lang="en-US" sz="2400" dirty="0" smtClean="0">
                          <a:solidFill>
                            <a:schemeClr val="tx1"/>
                          </a:solidFill>
                        </a:rPr>
                        <a:t>2018-19</a:t>
                      </a:r>
                      <a:endParaRPr lang="en-US" sz="2400" dirty="0">
                        <a:solidFill>
                          <a:schemeClr val="tx1"/>
                        </a:solidFill>
                      </a:endParaRPr>
                    </a:p>
                  </a:txBody>
                  <a:tcPr/>
                </a:tc>
                <a:tc hMerge="1">
                  <a:txBody>
                    <a:bodyPr/>
                    <a:lstStyle/>
                    <a:p>
                      <a:endParaRPr lang="en-US"/>
                    </a:p>
                  </a:txBody>
                  <a:tcPr/>
                </a:tc>
                <a:tc gridSpan="2">
                  <a:txBody>
                    <a:bodyPr/>
                    <a:lstStyle/>
                    <a:p>
                      <a:pPr algn="ctr"/>
                      <a:r>
                        <a:rPr lang="en-US" sz="2400" dirty="0" smtClean="0">
                          <a:solidFill>
                            <a:schemeClr val="tx1"/>
                          </a:solidFill>
                        </a:rPr>
                        <a:t>2019-20</a:t>
                      </a:r>
                      <a:endParaRPr lang="en-US" sz="2400" dirty="0">
                        <a:solidFill>
                          <a:schemeClr val="tx1"/>
                        </a:solidFill>
                      </a:endParaRPr>
                    </a:p>
                  </a:txBody>
                  <a:tcPr/>
                </a:tc>
                <a:tc hMerge="1">
                  <a:txBody>
                    <a:bodyPr/>
                    <a:lstStyle/>
                    <a:p>
                      <a:endParaRPr lang="en-US"/>
                    </a:p>
                  </a:txBody>
                  <a:tcPr/>
                </a:tc>
                <a:tc gridSpan="2">
                  <a:txBody>
                    <a:bodyPr/>
                    <a:lstStyle/>
                    <a:p>
                      <a:pPr algn="ctr"/>
                      <a:r>
                        <a:rPr lang="en-US" sz="2400" dirty="0" smtClean="0">
                          <a:solidFill>
                            <a:schemeClr val="tx1"/>
                          </a:solidFill>
                        </a:rPr>
                        <a:t>2020-21*</a:t>
                      </a:r>
                      <a:endParaRPr lang="en-US" sz="2400" dirty="0">
                        <a:solidFill>
                          <a:schemeClr val="tx1"/>
                        </a:solidFill>
                      </a:endParaRPr>
                    </a:p>
                  </a:txBody>
                  <a:tcPr/>
                </a:tc>
                <a:tc hMerge="1">
                  <a:txBody>
                    <a:bodyPr/>
                    <a:lstStyle/>
                    <a:p>
                      <a:endParaRPr lang="en-US"/>
                    </a:p>
                  </a:txBody>
                  <a:tcPr/>
                </a:tc>
                <a:extLst>
                  <a:ext uri="{0D108BD9-81ED-4DB2-BD59-A6C34878D82A}">
                    <a16:rowId xmlns:a16="http://schemas.microsoft.com/office/drawing/2014/main" val="3499773046"/>
                  </a:ext>
                </a:extLst>
              </a:tr>
              <a:tr h="370840">
                <a:tc vMerge="1">
                  <a:txBody>
                    <a:bodyPr/>
                    <a:lstStyle/>
                    <a:p>
                      <a:endParaRPr lang="en-US" sz="2400" dirty="0">
                        <a:solidFill>
                          <a:schemeClr val="tx1"/>
                        </a:solidFill>
                      </a:endParaRPr>
                    </a:p>
                  </a:txBody>
                  <a:tcPr/>
                </a:tc>
                <a:tc>
                  <a:txBody>
                    <a:bodyPr/>
                    <a:lstStyle/>
                    <a:p>
                      <a:pPr algn="ctr"/>
                      <a:r>
                        <a:rPr lang="en-US" sz="2400" dirty="0" smtClean="0">
                          <a:solidFill>
                            <a:schemeClr val="tx1"/>
                          </a:solidFill>
                        </a:rPr>
                        <a:t>N</a:t>
                      </a: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tc>
                  <a:txBody>
                    <a:bodyPr/>
                    <a:lstStyle/>
                    <a:p>
                      <a:pPr algn="ctr"/>
                      <a:r>
                        <a:rPr lang="en-US" sz="2400" dirty="0" smtClean="0">
                          <a:solidFill>
                            <a:schemeClr val="tx1"/>
                          </a:solidFill>
                        </a:rPr>
                        <a:t>N</a:t>
                      </a: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tc>
                  <a:txBody>
                    <a:bodyPr/>
                    <a:lstStyle/>
                    <a:p>
                      <a:pPr algn="ctr"/>
                      <a:r>
                        <a:rPr lang="en-US" sz="2400" dirty="0" smtClean="0">
                          <a:solidFill>
                            <a:schemeClr val="tx1"/>
                          </a:solidFill>
                        </a:rPr>
                        <a:t>N</a:t>
                      </a: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2400" b="1" dirty="0" smtClean="0"/>
                        <a:t>Elementary School</a:t>
                      </a:r>
                    </a:p>
                  </a:txBody>
                  <a:tcPr/>
                </a:tc>
                <a:tc>
                  <a:txBody>
                    <a:bodyPr/>
                    <a:lstStyle/>
                    <a:p>
                      <a:pPr algn="ctr" rtl="0" fontAlgn="b"/>
                      <a:r>
                        <a:rPr lang="en-US" sz="2000" b="1" dirty="0">
                          <a:solidFill>
                            <a:srgbClr val="000000"/>
                          </a:solidFill>
                          <a:effectLst/>
                          <a:latin typeface="+mn-lt"/>
                        </a:rPr>
                        <a:t>8593</a:t>
                      </a:r>
                    </a:p>
                  </a:txBody>
                  <a:tcPr marL="19050" marR="19050" marT="12700" marB="12700" anchor="ctr"/>
                </a:tc>
                <a:tc>
                  <a:txBody>
                    <a:bodyPr/>
                    <a:lstStyle/>
                    <a:p>
                      <a:pPr algn="ctr" rtl="0" fontAlgn="b"/>
                      <a:r>
                        <a:rPr lang="en-US" sz="2000" b="1" dirty="0" smtClean="0">
                          <a:solidFill>
                            <a:srgbClr val="000000"/>
                          </a:solidFill>
                          <a:effectLst/>
                          <a:latin typeface="+mn-lt"/>
                        </a:rPr>
                        <a:t>64.2</a:t>
                      </a:r>
                      <a:endParaRPr lang="en-US" sz="2000" b="1" dirty="0">
                        <a:solidFill>
                          <a:srgbClr val="000000"/>
                        </a:solidFill>
                        <a:effectLst/>
                        <a:latin typeface="+mn-lt"/>
                      </a:endParaRPr>
                    </a:p>
                  </a:txBody>
                  <a:tcPr marL="19050" marR="19050" marT="12700" marB="12700" anchor="ctr"/>
                </a:tc>
                <a:tc>
                  <a:txBody>
                    <a:bodyPr/>
                    <a:lstStyle/>
                    <a:p>
                      <a:pPr algn="ctr" rtl="0" fontAlgn="t"/>
                      <a:r>
                        <a:rPr lang="en-US" sz="2000" b="1" dirty="0">
                          <a:effectLst/>
                          <a:latin typeface="+mn-lt"/>
                        </a:rPr>
                        <a:t>8960</a:t>
                      </a:r>
                    </a:p>
                  </a:txBody>
                  <a:tcPr marL="19050" marR="19050" marT="12700" marB="12700" anchor="ctr"/>
                </a:tc>
                <a:tc>
                  <a:txBody>
                    <a:bodyPr/>
                    <a:lstStyle/>
                    <a:p>
                      <a:pPr algn="ctr" rtl="0" fontAlgn="t"/>
                      <a:r>
                        <a:rPr lang="en-US" sz="2000" b="1" dirty="0">
                          <a:effectLst/>
                          <a:latin typeface="+mn-lt"/>
                        </a:rPr>
                        <a:t>58.6</a:t>
                      </a:r>
                    </a:p>
                  </a:txBody>
                  <a:tcPr marL="19050" marR="19050" marT="12700" marB="12700" anchor="ctr"/>
                </a:tc>
                <a:tc>
                  <a:txBody>
                    <a:bodyPr/>
                    <a:lstStyle/>
                    <a:p>
                      <a:pPr algn="ctr" rtl="0" fontAlgn="b"/>
                      <a:r>
                        <a:rPr lang="en-US" sz="2000" b="1" dirty="0" smtClean="0">
                          <a:solidFill>
                            <a:srgbClr val="000000"/>
                          </a:solidFill>
                          <a:effectLst/>
                          <a:latin typeface="+mn-lt"/>
                        </a:rPr>
                        <a:t>TBD</a:t>
                      </a:r>
                      <a:endParaRPr lang="en-US" sz="2000" b="1" dirty="0">
                        <a:solidFill>
                          <a:srgbClr val="000000"/>
                        </a:solidFill>
                        <a:effectLst/>
                        <a:latin typeface="+mn-lt"/>
                      </a:endParaRPr>
                    </a:p>
                  </a:txBody>
                  <a:tcPr marL="19050" marR="19050" marT="12700" marB="12700" anchor="ctr"/>
                </a:tc>
                <a:tc>
                  <a:txBody>
                    <a:bodyPr/>
                    <a:lstStyle/>
                    <a:p>
                      <a:pPr algn="ctr" rtl="0" fontAlgn="t"/>
                      <a:r>
                        <a:rPr lang="en-US" sz="2000" b="1" dirty="0" smtClean="0">
                          <a:effectLst/>
                          <a:latin typeface="+mn-lt"/>
                        </a:rPr>
                        <a:t>TBD</a:t>
                      </a:r>
                      <a:endParaRPr lang="en-US" sz="2000" b="1" dirty="0">
                        <a:effectLst/>
                        <a:latin typeface="+mn-lt"/>
                      </a:endParaRPr>
                    </a:p>
                  </a:txBody>
                  <a:tcPr marL="19050" marR="19050" marT="12700" marB="12700" anchor="ctr"/>
                </a:tc>
                <a:extLst>
                  <a:ext uri="{0D108BD9-81ED-4DB2-BD59-A6C34878D82A}">
                    <a16:rowId xmlns:a16="http://schemas.microsoft.com/office/drawing/2014/main" val="1874158074"/>
                  </a:ext>
                </a:extLst>
              </a:tr>
              <a:tr h="320040">
                <a:tc>
                  <a:txBody>
                    <a:bodyPr/>
                    <a:lstStyle/>
                    <a:p>
                      <a:r>
                        <a:rPr lang="en-US" sz="2400" b="1" dirty="0" smtClean="0"/>
                        <a:t>Middle School</a:t>
                      </a:r>
                    </a:p>
                  </a:txBody>
                  <a:tcPr/>
                </a:tc>
                <a:tc>
                  <a:txBody>
                    <a:bodyPr/>
                    <a:lstStyle/>
                    <a:p>
                      <a:pPr algn="ctr" rtl="0" fontAlgn="b"/>
                      <a:r>
                        <a:rPr lang="en-US" sz="2000" b="1" dirty="0">
                          <a:solidFill>
                            <a:srgbClr val="000000"/>
                          </a:solidFill>
                          <a:effectLst/>
                          <a:latin typeface="+mn-lt"/>
                        </a:rPr>
                        <a:t>2757</a:t>
                      </a:r>
                    </a:p>
                  </a:txBody>
                  <a:tcPr marL="19050" marR="19050" marT="12700" marB="12700" anchor="ctr"/>
                </a:tc>
                <a:tc>
                  <a:txBody>
                    <a:bodyPr/>
                    <a:lstStyle/>
                    <a:p>
                      <a:pPr algn="ctr" rtl="0" fontAlgn="b"/>
                      <a:r>
                        <a:rPr lang="en-US" sz="2000" b="1" dirty="0" smtClean="0">
                          <a:solidFill>
                            <a:srgbClr val="000000"/>
                          </a:solidFill>
                          <a:effectLst/>
                          <a:latin typeface="+mn-lt"/>
                        </a:rPr>
                        <a:t>64.5</a:t>
                      </a:r>
                      <a:endParaRPr lang="en-US" sz="2000" b="1" dirty="0">
                        <a:solidFill>
                          <a:srgbClr val="000000"/>
                        </a:solidFill>
                        <a:effectLst/>
                        <a:latin typeface="+mn-lt"/>
                      </a:endParaRPr>
                    </a:p>
                  </a:txBody>
                  <a:tcPr marL="19050" marR="19050" marT="12700" marB="12700" anchor="ctr"/>
                </a:tc>
                <a:tc>
                  <a:txBody>
                    <a:bodyPr/>
                    <a:lstStyle/>
                    <a:p>
                      <a:pPr algn="ctr" rtl="0" fontAlgn="t"/>
                      <a:r>
                        <a:rPr lang="en-US" sz="2000" b="1" dirty="0">
                          <a:effectLst/>
                          <a:latin typeface="+mn-lt"/>
                        </a:rPr>
                        <a:t>2561</a:t>
                      </a:r>
                    </a:p>
                  </a:txBody>
                  <a:tcPr marL="19050" marR="19050" marT="12700" marB="12700" anchor="ctr"/>
                </a:tc>
                <a:tc>
                  <a:txBody>
                    <a:bodyPr/>
                    <a:lstStyle/>
                    <a:p>
                      <a:pPr algn="ctr" rtl="0" fontAlgn="t"/>
                      <a:r>
                        <a:rPr lang="en-US" sz="2000" b="1" dirty="0">
                          <a:effectLst/>
                          <a:latin typeface="+mn-lt"/>
                        </a:rPr>
                        <a:t>52.5</a:t>
                      </a:r>
                    </a:p>
                  </a:txBody>
                  <a:tcPr marL="19050" marR="19050" marT="12700" marB="12700" anchor="ctr"/>
                </a:tc>
                <a:tc>
                  <a:txBody>
                    <a:bodyPr/>
                    <a:lstStyle/>
                    <a:p>
                      <a:pPr algn="ctr" rtl="0" fontAlgn="b"/>
                      <a:r>
                        <a:rPr lang="en-US" sz="2000" b="1" dirty="0" smtClean="0">
                          <a:solidFill>
                            <a:srgbClr val="000000"/>
                          </a:solidFill>
                          <a:effectLst/>
                          <a:latin typeface="+mn-lt"/>
                        </a:rPr>
                        <a:t>TBD</a:t>
                      </a:r>
                      <a:endParaRPr lang="en-US" sz="2000" b="1" dirty="0">
                        <a:solidFill>
                          <a:srgbClr val="000000"/>
                        </a:solidFill>
                        <a:effectLst/>
                        <a:latin typeface="+mn-lt"/>
                      </a:endParaRPr>
                    </a:p>
                  </a:txBody>
                  <a:tcPr marL="19050" marR="19050" marT="12700" marB="12700" anchor="ctr"/>
                </a:tc>
                <a:tc>
                  <a:txBody>
                    <a:bodyPr/>
                    <a:lstStyle/>
                    <a:p>
                      <a:pPr algn="ctr" rtl="0" fontAlgn="t"/>
                      <a:r>
                        <a:rPr lang="en-US" sz="2000" b="1" dirty="0" smtClean="0">
                          <a:effectLst/>
                          <a:latin typeface="+mn-lt"/>
                        </a:rPr>
                        <a:t>TBD</a:t>
                      </a:r>
                      <a:endParaRPr lang="en-US" sz="2000" b="1" dirty="0">
                        <a:effectLst/>
                        <a:latin typeface="+mn-lt"/>
                      </a:endParaRPr>
                    </a:p>
                  </a:txBody>
                  <a:tcPr marL="19050" marR="19050" marT="12700" marB="12700" anchor="ctr"/>
                </a:tc>
                <a:extLst>
                  <a:ext uri="{0D108BD9-81ED-4DB2-BD59-A6C34878D82A}">
                    <a16:rowId xmlns:a16="http://schemas.microsoft.com/office/drawing/2014/main" val="1722057145"/>
                  </a:ext>
                </a:extLst>
              </a:tr>
              <a:tr h="320040">
                <a:tc>
                  <a:txBody>
                    <a:bodyPr/>
                    <a:lstStyle/>
                    <a:p>
                      <a:r>
                        <a:rPr lang="en-US" sz="2400" b="1" dirty="0" smtClean="0"/>
                        <a:t>High School</a:t>
                      </a:r>
                    </a:p>
                  </a:txBody>
                  <a:tcPr/>
                </a:tc>
                <a:tc>
                  <a:txBody>
                    <a:bodyPr/>
                    <a:lstStyle/>
                    <a:p>
                      <a:pPr algn="ctr" rtl="0" fontAlgn="b"/>
                      <a:r>
                        <a:rPr lang="en-US" sz="2000" b="1" dirty="0">
                          <a:solidFill>
                            <a:srgbClr val="000000"/>
                          </a:solidFill>
                          <a:effectLst/>
                          <a:latin typeface="+mn-lt"/>
                        </a:rPr>
                        <a:t>6098</a:t>
                      </a:r>
                    </a:p>
                  </a:txBody>
                  <a:tcPr marL="19050" marR="19050" marT="12700" marB="12700" anchor="ctr"/>
                </a:tc>
                <a:tc>
                  <a:txBody>
                    <a:bodyPr/>
                    <a:lstStyle/>
                    <a:p>
                      <a:pPr algn="ctr" rtl="0" fontAlgn="b"/>
                      <a:r>
                        <a:rPr lang="en-US" sz="2000" b="1" dirty="0" smtClean="0">
                          <a:solidFill>
                            <a:srgbClr val="000000"/>
                          </a:solidFill>
                          <a:effectLst/>
                          <a:latin typeface="+mn-lt"/>
                        </a:rPr>
                        <a:t>73.9</a:t>
                      </a:r>
                      <a:endParaRPr lang="en-US" sz="2000" b="1" dirty="0">
                        <a:solidFill>
                          <a:srgbClr val="000000"/>
                        </a:solidFill>
                        <a:effectLst/>
                        <a:latin typeface="+mn-lt"/>
                      </a:endParaRPr>
                    </a:p>
                  </a:txBody>
                  <a:tcPr marL="19050" marR="19050" marT="12700" marB="12700" anchor="ctr"/>
                </a:tc>
                <a:tc>
                  <a:txBody>
                    <a:bodyPr/>
                    <a:lstStyle/>
                    <a:p>
                      <a:pPr algn="ctr" rtl="0" fontAlgn="t"/>
                      <a:r>
                        <a:rPr lang="en-US" sz="2000" b="1" dirty="0">
                          <a:effectLst/>
                          <a:latin typeface="+mn-lt"/>
                        </a:rPr>
                        <a:t>5792</a:t>
                      </a:r>
                    </a:p>
                  </a:txBody>
                  <a:tcPr marL="19050" marR="19050" marT="12700" marB="12700" anchor="ctr"/>
                </a:tc>
                <a:tc>
                  <a:txBody>
                    <a:bodyPr/>
                    <a:lstStyle/>
                    <a:p>
                      <a:pPr algn="ctr" rtl="0" fontAlgn="t"/>
                      <a:r>
                        <a:rPr lang="en-US" sz="2000" b="1" dirty="0">
                          <a:effectLst/>
                          <a:latin typeface="+mn-lt"/>
                        </a:rPr>
                        <a:t>48.2</a:t>
                      </a:r>
                    </a:p>
                  </a:txBody>
                  <a:tcPr marL="19050" marR="19050" marT="12700" marB="12700" anchor="ctr"/>
                </a:tc>
                <a:tc>
                  <a:txBody>
                    <a:bodyPr/>
                    <a:lstStyle/>
                    <a:p>
                      <a:pPr algn="ctr" rtl="0" fontAlgn="b"/>
                      <a:r>
                        <a:rPr lang="en-US" sz="2000" b="1" dirty="0" smtClean="0">
                          <a:solidFill>
                            <a:srgbClr val="000000"/>
                          </a:solidFill>
                          <a:effectLst/>
                          <a:latin typeface="+mn-lt"/>
                        </a:rPr>
                        <a:t>TBD</a:t>
                      </a:r>
                      <a:endParaRPr lang="en-US" sz="2000" b="1" dirty="0">
                        <a:solidFill>
                          <a:srgbClr val="000000"/>
                        </a:solidFill>
                        <a:effectLst/>
                        <a:latin typeface="+mn-lt"/>
                      </a:endParaRPr>
                    </a:p>
                  </a:txBody>
                  <a:tcPr marL="19050" marR="19050" marT="12700" marB="12700" anchor="ctr"/>
                </a:tc>
                <a:tc>
                  <a:txBody>
                    <a:bodyPr/>
                    <a:lstStyle/>
                    <a:p>
                      <a:pPr algn="ctr" rtl="0" fontAlgn="t"/>
                      <a:r>
                        <a:rPr lang="en-US" sz="2000" b="1" dirty="0" smtClean="0">
                          <a:effectLst/>
                          <a:latin typeface="+mn-lt"/>
                        </a:rPr>
                        <a:t>TBD</a:t>
                      </a:r>
                      <a:endParaRPr lang="en-US" sz="2000" b="1" dirty="0">
                        <a:effectLst/>
                        <a:latin typeface="+mn-lt"/>
                      </a:endParaRPr>
                    </a:p>
                  </a:txBody>
                  <a:tcPr marL="19050" marR="19050" marT="12700" marB="12700" anchor="ctr"/>
                </a:tc>
                <a:extLst>
                  <a:ext uri="{0D108BD9-81ED-4DB2-BD59-A6C34878D82A}">
                    <a16:rowId xmlns:a16="http://schemas.microsoft.com/office/drawing/2014/main" val="3975086835"/>
                  </a:ext>
                </a:extLst>
              </a:tr>
            </a:tbl>
          </a:graphicData>
        </a:graphic>
      </p:graphicFrame>
      <p:sp>
        <p:nvSpPr>
          <p:cNvPr id="11" name="TextBox 10"/>
          <p:cNvSpPr txBox="1"/>
          <p:nvPr/>
        </p:nvSpPr>
        <p:spPr>
          <a:xfrm>
            <a:off x="6900529" y="5390412"/>
            <a:ext cx="1881963" cy="369332"/>
          </a:xfrm>
          <a:prstGeom prst="rect">
            <a:avLst/>
          </a:prstGeom>
          <a:noFill/>
        </p:spPr>
        <p:txBody>
          <a:bodyPr wrap="square" rtlCol="0">
            <a:spAutoFit/>
          </a:bodyPr>
          <a:lstStyle/>
          <a:p>
            <a:pPr algn="ctr"/>
            <a:r>
              <a:rPr lang="en-US" dirty="0" smtClean="0"/>
              <a:t>*</a:t>
            </a:r>
            <a:endParaRPr lang="en-US" dirty="0"/>
          </a:p>
        </p:txBody>
      </p:sp>
    </p:spTree>
    <p:extLst>
      <p:ext uri="{BB962C8B-B14F-4D97-AF65-F5344CB8AC3E}">
        <p14:creationId xmlns:p14="http://schemas.microsoft.com/office/powerpoint/2010/main" val="9431292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FF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3: Attendance Interventions</a:t>
            </a:r>
            <a:endParaRPr sz="3200" b="1" dirty="0"/>
          </a:p>
        </p:txBody>
      </p:sp>
      <p:sp>
        <p:nvSpPr>
          <p:cNvPr id="306" name="Google Shape;306;p16"/>
          <p:cNvSpPr txBox="1">
            <a:spLocks noGrp="1"/>
          </p:cNvSpPr>
          <p:nvPr>
            <p:ph type="sldNum" idx="12"/>
          </p:nvPr>
        </p:nvSpPr>
        <p:spPr>
          <a:xfrm>
            <a:off x="6553200" y="6329448"/>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127</a:t>
            </a:fld>
            <a:endParaRPr dirty="0"/>
          </a:p>
        </p:txBody>
      </p:sp>
      <p:sp>
        <p:nvSpPr>
          <p:cNvPr id="7" name="Google Shape;304;p16"/>
          <p:cNvSpPr txBox="1">
            <a:spLocks/>
          </p:cNvSpPr>
          <p:nvPr/>
        </p:nvSpPr>
        <p:spPr>
          <a:xfrm>
            <a:off x="124706" y="1098095"/>
            <a:ext cx="8858654" cy="1710562"/>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Number and Percentage of K-12</a:t>
            </a:r>
            <a:r>
              <a:rPr lang="en-US" sz="2800" b="1" baseline="30000" dirty="0" smtClean="0"/>
              <a:t>th</a:t>
            </a:r>
            <a:r>
              <a:rPr lang="en-US" sz="2800" b="1" dirty="0" smtClean="0"/>
              <a:t> grade students who had less than 95.9% attendance, received attendance interventions, and had improved attendance by January 31, 2021 </a:t>
            </a:r>
          </a:p>
          <a:p>
            <a:pPr marL="0" indent="0" algn="ctr">
              <a:spcBef>
                <a:spcPts val="0"/>
              </a:spcBef>
              <a:buClr>
                <a:schemeClr val="dk1"/>
              </a:buClr>
              <a:buSzPct val="100000"/>
              <a:buFont typeface="Arial"/>
              <a:buNone/>
            </a:pPr>
            <a:r>
              <a:rPr lang="en-US" sz="2800" b="1" dirty="0" smtClean="0"/>
              <a:t>(2018-18 to 2020-21)</a:t>
            </a:r>
          </a:p>
          <a:p>
            <a:pPr marL="0" indent="0" algn="ctr">
              <a:spcBef>
                <a:spcPts val="0"/>
              </a:spcBef>
              <a:buClr>
                <a:schemeClr val="dk1"/>
              </a:buClr>
              <a:buSzPct val="100000"/>
              <a:buFont typeface="Arial"/>
              <a:buNone/>
            </a:pPr>
            <a:r>
              <a:rPr lang="en-US" sz="2100" dirty="0" smtClean="0"/>
              <a:t>(Source: SCUSD Performance Targeted Academic Index (PTAI))</a:t>
            </a:r>
          </a:p>
          <a:p>
            <a:pPr marL="0" indent="0">
              <a:spcBef>
                <a:spcPts val="0"/>
              </a:spcBef>
              <a:buClr>
                <a:schemeClr val="dk1"/>
              </a:buClr>
              <a:buSzPct val="100000"/>
              <a:buFont typeface="Arial"/>
              <a:buNone/>
            </a:pPr>
            <a:endParaRPr lang="en-US" sz="2800" dirty="0"/>
          </a:p>
        </p:txBody>
      </p:sp>
      <p:graphicFrame>
        <p:nvGraphicFramePr>
          <p:cNvPr id="9" name="Table 8"/>
          <p:cNvGraphicFramePr>
            <a:graphicFrameLocks noGrp="1"/>
          </p:cNvGraphicFramePr>
          <p:nvPr>
            <p:extLst/>
          </p:nvPr>
        </p:nvGraphicFramePr>
        <p:xfrm>
          <a:off x="142672" y="2808657"/>
          <a:ext cx="8858660" cy="2401296"/>
        </p:xfrm>
        <a:graphic>
          <a:graphicData uri="http://schemas.openxmlformats.org/drawingml/2006/table">
            <a:tbl>
              <a:tblPr firstRow="1" bandRow="1">
                <a:tableStyleId>{5C22544A-7EE6-4342-B048-85BDC9FD1C3A}</a:tableStyleId>
              </a:tblPr>
              <a:tblGrid>
                <a:gridCol w="2600528">
                  <a:extLst>
                    <a:ext uri="{9D8B030D-6E8A-4147-A177-3AD203B41FA5}">
                      <a16:colId xmlns:a16="http://schemas.microsoft.com/office/drawing/2014/main" val="3831500384"/>
                    </a:ext>
                  </a:extLst>
                </a:gridCol>
                <a:gridCol w="1043022">
                  <a:extLst>
                    <a:ext uri="{9D8B030D-6E8A-4147-A177-3AD203B41FA5}">
                      <a16:colId xmlns:a16="http://schemas.microsoft.com/office/drawing/2014/main" val="2085591228"/>
                    </a:ext>
                  </a:extLst>
                </a:gridCol>
                <a:gridCol w="1043022">
                  <a:extLst>
                    <a:ext uri="{9D8B030D-6E8A-4147-A177-3AD203B41FA5}">
                      <a16:colId xmlns:a16="http://schemas.microsoft.com/office/drawing/2014/main" val="2798964759"/>
                    </a:ext>
                  </a:extLst>
                </a:gridCol>
                <a:gridCol w="1043022">
                  <a:extLst>
                    <a:ext uri="{9D8B030D-6E8A-4147-A177-3AD203B41FA5}">
                      <a16:colId xmlns:a16="http://schemas.microsoft.com/office/drawing/2014/main" val="650287252"/>
                    </a:ext>
                  </a:extLst>
                </a:gridCol>
                <a:gridCol w="1043022">
                  <a:extLst>
                    <a:ext uri="{9D8B030D-6E8A-4147-A177-3AD203B41FA5}">
                      <a16:colId xmlns:a16="http://schemas.microsoft.com/office/drawing/2014/main" val="3856971440"/>
                    </a:ext>
                  </a:extLst>
                </a:gridCol>
                <a:gridCol w="1043022">
                  <a:extLst>
                    <a:ext uri="{9D8B030D-6E8A-4147-A177-3AD203B41FA5}">
                      <a16:colId xmlns:a16="http://schemas.microsoft.com/office/drawing/2014/main" val="3174225161"/>
                    </a:ext>
                  </a:extLst>
                </a:gridCol>
                <a:gridCol w="1043022">
                  <a:extLst>
                    <a:ext uri="{9D8B030D-6E8A-4147-A177-3AD203B41FA5}">
                      <a16:colId xmlns:a16="http://schemas.microsoft.com/office/drawing/2014/main" val="528323332"/>
                    </a:ext>
                  </a:extLst>
                </a:gridCol>
              </a:tblGrid>
              <a:tr h="370840">
                <a:tc rowSpan="2">
                  <a:txBody>
                    <a:bodyPr/>
                    <a:lstStyle/>
                    <a:p>
                      <a:endParaRPr lang="en-US" sz="2400" dirty="0">
                        <a:solidFill>
                          <a:schemeClr val="tx1"/>
                        </a:solidFill>
                      </a:endParaRPr>
                    </a:p>
                  </a:txBody>
                  <a:tcPr/>
                </a:tc>
                <a:tc gridSpan="2">
                  <a:txBody>
                    <a:bodyPr/>
                    <a:lstStyle/>
                    <a:p>
                      <a:pPr algn="ctr"/>
                      <a:r>
                        <a:rPr lang="en-US" sz="2400" dirty="0" smtClean="0">
                          <a:solidFill>
                            <a:schemeClr val="tx1"/>
                          </a:solidFill>
                        </a:rPr>
                        <a:t>2018-19</a:t>
                      </a:r>
                      <a:endParaRPr lang="en-US" sz="2400" dirty="0">
                        <a:solidFill>
                          <a:schemeClr val="tx1"/>
                        </a:solidFill>
                      </a:endParaRPr>
                    </a:p>
                  </a:txBody>
                  <a:tcPr/>
                </a:tc>
                <a:tc hMerge="1">
                  <a:txBody>
                    <a:bodyPr/>
                    <a:lstStyle/>
                    <a:p>
                      <a:endParaRPr lang="en-US"/>
                    </a:p>
                  </a:txBody>
                  <a:tcPr/>
                </a:tc>
                <a:tc gridSpan="2">
                  <a:txBody>
                    <a:bodyPr/>
                    <a:lstStyle/>
                    <a:p>
                      <a:pPr algn="ctr"/>
                      <a:r>
                        <a:rPr lang="en-US" sz="2400" dirty="0" smtClean="0">
                          <a:solidFill>
                            <a:schemeClr val="tx1"/>
                          </a:solidFill>
                        </a:rPr>
                        <a:t>2019-20</a:t>
                      </a:r>
                      <a:endParaRPr lang="en-US" sz="2400" dirty="0">
                        <a:solidFill>
                          <a:schemeClr val="tx1"/>
                        </a:solidFill>
                      </a:endParaRPr>
                    </a:p>
                  </a:txBody>
                  <a:tcPr/>
                </a:tc>
                <a:tc hMerge="1">
                  <a:txBody>
                    <a:bodyPr/>
                    <a:lstStyle/>
                    <a:p>
                      <a:endParaRPr lang="en-US"/>
                    </a:p>
                  </a:txBody>
                  <a:tcPr/>
                </a:tc>
                <a:tc gridSpan="2">
                  <a:txBody>
                    <a:bodyPr/>
                    <a:lstStyle/>
                    <a:p>
                      <a:pPr algn="ctr"/>
                      <a:r>
                        <a:rPr lang="en-US" sz="2400" dirty="0" smtClean="0">
                          <a:solidFill>
                            <a:schemeClr val="tx1"/>
                          </a:solidFill>
                        </a:rPr>
                        <a:t>2020-21</a:t>
                      </a:r>
                      <a:endParaRPr lang="en-US" sz="2400" dirty="0">
                        <a:solidFill>
                          <a:schemeClr val="tx1"/>
                        </a:solidFill>
                      </a:endParaRPr>
                    </a:p>
                  </a:txBody>
                  <a:tcPr/>
                </a:tc>
                <a:tc hMerge="1">
                  <a:txBody>
                    <a:bodyPr/>
                    <a:lstStyle/>
                    <a:p>
                      <a:endParaRPr lang="en-US"/>
                    </a:p>
                  </a:txBody>
                  <a:tcPr/>
                </a:tc>
                <a:extLst>
                  <a:ext uri="{0D108BD9-81ED-4DB2-BD59-A6C34878D82A}">
                    <a16:rowId xmlns:a16="http://schemas.microsoft.com/office/drawing/2014/main" val="3499773046"/>
                  </a:ext>
                </a:extLst>
              </a:tr>
              <a:tr h="370840">
                <a:tc vMerge="1">
                  <a:txBody>
                    <a:bodyPr/>
                    <a:lstStyle/>
                    <a:p>
                      <a:endParaRPr lang="en-US" sz="2400" dirty="0">
                        <a:solidFill>
                          <a:schemeClr val="tx1"/>
                        </a:solidFill>
                      </a:endParaRPr>
                    </a:p>
                  </a:txBody>
                  <a:tcPr/>
                </a:tc>
                <a:tc>
                  <a:txBody>
                    <a:bodyPr/>
                    <a:lstStyle/>
                    <a:p>
                      <a:pPr algn="ctr"/>
                      <a:r>
                        <a:rPr lang="en-US" sz="2400" dirty="0" smtClean="0">
                          <a:solidFill>
                            <a:schemeClr val="tx1"/>
                          </a:solidFill>
                        </a:rPr>
                        <a:t>N</a:t>
                      </a: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tc>
                  <a:txBody>
                    <a:bodyPr/>
                    <a:lstStyle/>
                    <a:p>
                      <a:pPr algn="ctr"/>
                      <a:r>
                        <a:rPr lang="en-US" sz="2400" dirty="0" smtClean="0">
                          <a:solidFill>
                            <a:schemeClr val="tx1"/>
                          </a:solidFill>
                        </a:rPr>
                        <a:t>N</a:t>
                      </a: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tc>
                  <a:txBody>
                    <a:bodyPr/>
                    <a:lstStyle/>
                    <a:p>
                      <a:pPr algn="ctr"/>
                      <a:r>
                        <a:rPr lang="en-US" sz="2400" dirty="0" smtClean="0">
                          <a:solidFill>
                            <a:schemeClr val="tx1"/>
                          </a:solidFill>
                        </a:rPr>
                        <a:t>N</a:t>
                      </a: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2400" b="1" dirty="0" smtClean="0"/>
                        <a:t>Elementary School</a:t>
                      </a:r>
                    </a:p>
                  </a:txBody>
                  <a:tcPr/>
                </a:tc>
                <a:tc>
                  <a:txBody>
                    <a:bodyPr/>
                    <a:lstStyle/>
                    <a:p>
                      <a:pPr algn="ctr" rtl="0" fontAlgn="b"/>
                      <a:r>
                        <a:rPr lang="en-US" sz="1800" b="1" dirty="0">
                          <a:solidFill>
                            <a:srgbClr val="000000"/>
                          </a:solidFill>
                          <a:effectLst/>
                          <a:latin typeface="+mn-lt"/>
                        </a:rPr>
                        <a:t>8661</a:t>
                      </a:r>
                    </a:p>
                  </a:txBody>
                  <a:tcPr marL="19050" marR="19050" marT="12700" marB="12700" anchor="ctr"/>
                </a:tc>
                <a:tc>
                  <a:txBody>
                    <a:bodyPr/>
                    <a:lstStyle/>
                    <a:p>
                      <a:pPr algn="ctr" rtl="0" fontAlgn="b"/>
                      <a:r>
                        <a:rPr lang="en-US" sz="1800" b="1" dirty="0">
                          <a:solidFill>
                            <a:srgbClr val="000000"/>
                          </a:solidFill>
                          <a:effectLst/>
                          <a:latin typeface="+mn-lt"/>
                        </a:rPr>
                        <a:t>3.09</a:t>
                      </a:r>
                    </a:p>
                  </a:txBody>
                  <a:tcPr marL="19050" marR="19050" marT="12700" marB="12700" anchor="ctr"/>
                </a:tc>
                <a:tc>
                  <a:txBody>
                    <a:bodyPr/>
                    <a:lstStyle/>
                    <a:p>
                      <a:pPr algn="ctr" rtl="0" fontAlgn="b"/>
                      <a:r>
                        <a:rPr lang="en-US" sz="1800" b="1" dirty="0">
                          <a:solidFill>
                            <a:srgbClr val="000000"/>
                          </a:solidFill>
                          <a:effectLst/>
                          <a:latin typeface="+mn-lt"/>
                        </a:rPr>
                        <a:t>10148</a:t>
                      </a:r>
                    </a:p>
                  </a:txBody>
                  <a:tcPr marL="19050" marR="19050" marT="12700" marB="12700" anchor="ctr"/>
                </a:tc>
                <a:tc>
                  <a:txBody>
                    <a:bodyPr/>
                    <a:lstStyle/>
                    <a:p>
                      <a:pPr algn="ctr" rtl="0" fontAlgn="b"/>
                      <a:r>
                        <a:rPr lang="en-US" sz="1800" b="1" dirty="0">
                          <a:solidFill>
                            <a:srgbClr val="000000"/>
                          </a:solidFill>
                          <a:effectLst/>
                          <a:latin typeface="+mn-lt"/>
                        </a:rPr>
                        <a:t>21.4</a:t>
                      </a:r>
                    </a:p>
                  </a:txBody>
                  <a:tcPr marL="19050" marR="19050" marT="12700" marB="12700" anchor="ctr"/>
                </a:tc>
                <a:tc>
                  <a:txBody>
                    <a:bodyPr/>
                    <a:lstStyle/>
                    <a:p>
                      <a:pPr algn="ctr" rtl="0" fontAlgn="b"/>
                      <a:r>
                        <a:rPr lang="en-US" sz="2000" b="1" dirty="0" smtClean="0">
                          <a:solidFill>
                            <a:srgbClr val="000000"/>
                          </a:solidFill>
                          <a:effectLst/>
                          <a:latin typeface="+mn-lt"/>
                        </a:rPr>
                        <a:t>TBD</a:t>
                      </a:r>
                      <a:endParaRPr lang="en-US" sz="2000" b="1" dirty="0">
                        <a:solidFill>
                          <a:srgbClr val="000000"/>
                        </a:solidFill>
                        <a:effectLst/>
                        <a:latin typeface="+mn-lt"/>
                      </a:endParaRPr>
                    </a:p>
                  </a:txBody>
                  <a:tcPr marL="19050" marR="19050" marT="12700" marB="12700" anchor="ctr"/>
                </a:tc>
                <a:tc>
                  <a:txBody>
                    <a:bodyPr/>
                    <a:lstStyle/>
                    <a:p>
                      <a:pPr algn="ctr" rtl="0" fontAlgn="t"/>
                      <a:r>
                        <a:rPr lang="en-US" sz="2000" b="1" dirty="0" smtClean="0">
                          <a:effectLst/>
                          <a:latin typeface="+mn-lt"/>
                        </a:rPr>
                        <a:t>TBD</a:t>
                      </a:r>
                      <a:endParaRPr lang="en-US" sz="2000" b="1" dirty="0">
                        <a:effectLst/>
                        <a:latin typeface="+mn-lt"/>
                      </a:endParaRPr>
                    </a:p>
                  </a:txBody>
                  <a:tcPr marL="19050" marR="19050" marT="12700" marB="12700" anchor="ctr"/>
                </a:tc>
                <a:extLst>
                  <a:ext uri="{0D108BD9-81ED-4DB2-BD59-A6C34878D82A}">
                    <a16:rowId xmlns:a16="http://schemas.microsoft.com/office/drawing/2014/main" val="1874158074"/>
                  </a:ext>
                </a:extLst>
              </a:tr>
              <a:tr h="572496">
                <a:tc>
                  <a:txBody>
                    <a:bodyPr/>
                    <a:lstStyle/>
                    <a:p>
                      <a:r>
                        <a:rPr lang="en-US" sz="2400" b="1" dirty="0" smtClean="0"/>
                        <a:t>Middle School</a:t>
                      </a:r>
                    </a:p>
                  </a:txBody>
                  <a:tcPr/>
                </a:tc>
                <a:tc>
                  <a:txBody>
                    <a:bodyPr/>
                    <a:lstStyle/>
                    <a:p>
                      <a:pPr algn="ctr" rtl="0" fontAlgn="b"/>
                      <a:r>
                        <a:rPr lang="en-US" sz="1800" b="1" dirty="0">
                          <a:solidFill>
                            <a:srgbClr val="000000"/>
                          </a:solidFill>
                          <a:effectLst/>
                          <a:latin typeface="+mn-lt"/>
                        </a:rPr>
                        <a:t>2669</a:t>
                      </a:r>
                    </a:p>
                  </a:txBody>
                  <a:tcPr marL="19050" marR="19050" marT="12700" marB="12700" anchor="ctr"/>
                </a:tc>
                <a:tc>
                  <a:txBody>
                    <a:bodyPr/>
                    <a:lstStyle/>
                    <a:p>
                      <a:pPr algn="ctr" rtl="0" fontAlgn="b"/>
                      <a:r>
                        <a:rPr lang="en-US" sz="1800" b="1" dirty="0">
                          <a:solidFill>
                            <a:srgbClr val="000000"/>
                          </a:solidFill>
                          <a:effectLst/>
                          <a:latin typeface="+mn-lt"/>
                        </a:rPr>
                        <a:t>2.7</a:t>
                      </a:r>
                    </a:p>
                  </a:txBody>
                  <a:tcPr marL="19050" marR="19050" marT="12700" marB="12700" anchor="ctr"/>
                </a:tc>
                <a:tc>
                  <a:txBody>
                    <a:bodyPr/>
                    <a:lstStyle/>
                    <a:p>
                      <a:pPr algn="ctr" rtl="0" fontAlgn="b"/>
                      <a:r>
                        <a:rPr lang="en-US" sz="1800" b="1" dirty="0">
                          <a:solidFill>
                            <a:srgbClr val="000000"/>
                          </a:solidFill>
                          <a:effectLst/>
                          <a:latin typeface="+mn-lt"/>
                        </a:rPr>
                        <a:t>2715</a:t>
                      </a:r>
                    </a:p>
                  </a:txBody>
                  <a:tcPr marL="19050" marR="19050" marT="12700" marB="12700" anchor="ctr"/>
                </a:tc>
                <a:tc>
                  <a:txBody>
                    <a:bodyPr/>
                    <a:lstStyle/>
                    <a:p>
                      <a:pPr algn="ctr" rtl="0" fontAlgn="b"/>
                      <a:r>
                        <a:rPr lang="en-US" sz="1800" b="1" dirty="0">
                          <a:solidFill>
                            <a:srgbClr val="000000"/>
                          </a:solidFill>
                          <a:effectLst/>
                          <a:latin typeface="+mn-lt"/>
                        </a:rPr>
                        <a:t>25.49</a:t>
                      </a:r>
                    </a:p>
                  </a:txBody>
                  <a:tcPr marL="19050" marR="19050" marT="12700" marB="12700" anchor="ctr"/>
                </a:tc>
                <a:tc>
                  <a:txBody>
                    <a:bodyPr/>
                    <a:lstStyle/>
                    <a:p>
                      <a:pPr algn="ctr" rtl="0" fontAlgn="b"/>
                      <a:r>
                        <a:rPr lang="en-US" sz="2000" b="1" dirty="0" smtClean="0">
                          <a:solidFill>
                            <a:srgbClr val="000000"/>
                          </a:solidFill>
                          <a:effectLst/>
                          <a:latin typeface="+mn-lt"/>
                        </a:rPr>
                        <a:t>TBD</a:t>
                      </a:r>
                      <a:endParaRPr lang="en-US" sz="2000" b="1" dirty="0">
                        <a:solidFill>
                          <a:srgbClr val="000000"/>
                        </a:solidFill>
                        <a:effectLst/>
                        <a:latin typeface="+mn-lt"/>
                      </a:endParaRPr>
                    </a:p>
                  </a:txBody>
                  <a:tcPr marL="19050" marR="19050" marT="12700" marB="12700" anchor="ctr"/>
                </a:tc>
                <a:tc>
                  <a:txBody>
                    <a:bodyPr/>
                    <a:lstStyle/>
                    <a:p>
                      <a:pPr algn="ctr" rtl="0" fontAlgn="t"/>
                      <a:r>
                        <a:rPr lang="en-US" sz="2000" b="1" dirty="0" smtClean="0">
                          <a:effectLst/>
                          <a:latin typeface="+mn-lt"/>
                        </a:rPr>
                        <a:t>TBD</a:t>
                      </a:r>
                      <a:endParaRPr lang="en-US" sz="2000" b="1" dirty="0">
                        <a:effectLst/>
                        <a:latin typeface="+mn-lt"/>
                      </a:endParaRPr>
                    </a:p>
                  </a:txBody>
                  <a:tcPr marL="19050" marR="19050" marT="12700" marB="12700" anchor="ctr"/>
                </a:tc>
                <a:extLst>
                  <a:ext uri="{0D108BD9-81ED-4DB2-BD59-A6C34878D82A}">
                    <a16:rowId xmlns:a16="http://schemas.microsoft.com/office/drawing/2014/main" val="1722057145"/>
                  </a:ext>
                </a:extLst>
              </a:tr>
              <a:tr h="320040">
                <a:tc>
                  <a:txBody>
                    <a:bodyPr/>
                    <a:lstStyle/>
                    <a:p>
                      <a:r>
                        <a:rPr lang="en-US" sz="2400" b="1" dirty="0" smtClean="0"/>
                        <a:t>High School</a:t>
                      </a:r>
                    </a:p>
                  </a:txBody>
                  <a:tcPr/>
                </a:tc>
                <a:tc>
                  <a:txBody>
                    <a:bodyPr/>
                    <a:lstStyle/>
                    <a:p>
                      <a:pPr algn="ctr" rtl="0" fontAlgn="b"/>
                      <a:r>
                        <a:rPr lang="en-US" sz="1800" b="1" dirty="0">
                          <a:solidFill>
                            <a:srgbClr val="000000"/>
                          </a:solidFill>
                          <a:effectLst/>
                          <a:latin typeface="+mn-lt"/>
                        </a:rPr>
                        <a:t>5532</a:t>
                      </a:r>
                    </a:p>
                  </a:txBody>
                  <a:tcPr marL="19050" marR="19050" marT="12700" marB="12700" anchor="ctr"/>
                </a:tc>
                <a:tc>
                  <a:txBody>
                    <a:bodyPr/>
                    <a:lstStyle/>
                    <a:p>
                      <a:pPr algn="ctr" rtl="0" fontAlgn="b"/>
                      <a:r>
                        <a:rPr lang="en-US" sz="1800" b="1" dirty="0">
                          <a:solidFill>
                            <a:srgbClr val="000000"/>
                          </a:solidFill>
                          <a:effectLst/>
                          <a:latin typeface="+mn-lt"/>
                        </a:rPr>
                        <a:t>2.31</a:t>
                      </a:r>
                    </a:p>
                  </a:txBody>
                  <a:tcPr marL="19050" marR="19050" marT="12700" marB="12700" anchor="ctr"/>
                </a:tc>
                <a:tc>
                  <a:txBody>
                    <a:bodyPr/>
                    <a:lstStyle/>
                    <a:p>
                      <a:pPr algn="ctr" rtl="0" fontAlgn="b"/>
                      <a:r>
                        <a:rPr lang="en-US" sz="1800" b="1" dirty="0">
                          <a:solidFill>
                            <a:srgbClr val="000000"/>
                          </a:solidFill>
                          <a:effectLst/>
                          <a:latin typeface="+mn-lt"/>
                        </a:rPr>
                        <a:t>4429</a:t>
                      </a:r>
                    </a:p>
                  </a:txBody>
                  <a:tcPr marL="19050" marR="19050" marT="12700" marB="12700" anchor="ctr"/>
                </a:tc>
                <a:tc>
                  <a:txBody>
                    <a:bodyPr/>
                    <a:lstStyle/>
                    <a:p>
                      <a:pPr algn="ctr" rtl="0" fontAlgn="b"/>
                      <a:r>
                        <a:rPr lang="en-US" sz="1800" b="1" dirty="0">
                          <a:solidFill>
                            <a:srgbClr val="000000"/>
                          </a:solidFill>
                          <a:effectLst/>
                          <a:latin typeface="+mn-lt"/>
                        </a:rPr>
                        <a:t>29.98</a:t>
                      </a:r>
                    </a:p>
                  </a:txBody>
                  <a:tcPr marL="19050" marR="19050" marT="12700" marB="12700" anchor="ctr"/>
                </a:tc>
                <a:tc>
                  <a:txBody>
                    <a:bodyPr/>
                    <a:lstStyle/>
                    <a:p>
                      <a:pPr algn="ctr" rtl="0" fontAlgn="b"/>
                      <a:r>
                        <a:rPr lang="en-US" sz="2000" b="1" dirty="0" smtClean="0">
                          <a:solidFill>
                            <a:srgbClr val="000000"/>
                          </a:solidFill>
                          <a:effectLst/>
                          <a:latin typeface="+mn-lt"/>
                        </a:rPr>
                        <a:t>TBD</a:t>
                      </a:r>
                      <a:endParaRPr lang="en-US" sz="2000" b="1" dirty="0">
                        <a:solidFill>
                          <a:srgbClr val="000000"/>
                        </a:solidFill>
                        <a:effectLst/>
                        <a:latin typeface="+mn-lt"/>
                      </a:endParaRPr>
                    </a:p>
                  </a:txBody>
                  <a:tcPr marL="19050" marR="19050" marT="12700" marB="12700" anchor="ctr"/>
                </a:tc>
                <a:tc>
                  <a:txBody>
                    <a:bodyPr/>
                    <a:lstStyle/>
                    <a:p>
                      <a:pPr algn="ctr" rtl="0" fontAlgn="t"/>
                      <a:r>
                        <a:rPr lang="en-US" sz="2000" b="1" dirty="0" smtClean="0">
                          <a:effectLst/>
                          <a:latin typeface="+mn-lt"/>
                        </a:rPr>
                        <a:t>TBD</a:t>
                      </a:r>
                      <a:endParaRPr lang="en-US" sz="2000" b="1" dirty="0">
                        <a:effectLst/>
                        <a:latin typeface="+mn-lt"/>
                      </a:endParaRPr>
                    </a:p>
                  </a:txBody>
                  <a:tcPr marL="19050" marR="19050" marT="12700" marB="12700" anchor="ctr"/>
                </a:tc>
                <a:extLst>
                  <a:ext uri="{0D108BD9-81ED-4DB2-BD59-A6C34878D82A}">
                    <a16:rowId xmlns:a16="http://schemas.microsoft.com/office/drawing/2014/main" val="3975086835"/>
                  </a:ext>
                </a:extLst>
              </a:tr>
            </a:tbl>
          </a:graphicData>
        </a:graphic>
      </p:graphicFrame>
    </p:spTree>
    <p:extLst>
      <p:ext uri="{BB962C8B-B14F-4D97-AF65-F5344CB8AC3E}">
        <p14:creationId xmlns:p14="http://schemas.microsoft.com/office/powerpoint/2010/main" val="12918687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505643"/>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49683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4: Suspension Rate</a:t>
            </a:r>
            <a:endParaRPr sz="3200" b="1" dirty="0"/>
          </a:p>
        </p:txBody>
      </p:sp>
      <p:sp>
        <p:nvSpPr>
          <p:cNvPr id="304" name="Google Shape;304;p16"/>
          <p:cNvSpPr txBox="1">
            <a:spLocks noGrp="1"/>
          </p:cNvSpPr>
          <p:nvPr>
            <p:ph type="body" idx="1"/>
          </p:nvPr>
        </p:nvSpPr>
        <p:spPr>
          <a:xfrm>
            <a:off x="124708" y="1562986"/>
            <a:ext cx="8858654" cy="4603036"/>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128</a:t>
            </a:fld>
            <a:endParaRPr dirty="0"/>
          </a:p>
        </p:txBody>
      </p:sp>
      <p:sp>
        <p:nvSpPr>
          <p:cNvPr id="8" name="Google Shape;304;p16"/>
          <p:cNvSpPr txBox="1">
            <a:spLocks/>
          </p:cNvSpPr>
          <p:nvPr/>
        </p:nvSpPr>
        <p:spPr>
          <a:xfrm>
            <a:off x="0" y="505643"/>
            <a:ext cx="9144000" cy="91068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400" b="1" dirty="0" smtClean="0"/>
              <a:t>Percentage of Students suspended 1 or more times during the year </a:t>
            </a:r>
            <a:r>
              <a:rPr lang="en-US" sz="2100" dirty="0" smtClean="0"/>
              <a:t>(Source: Dashboard, *SCUSD Internal Analysis, and **CDE Dataquest)</a:t>
            </a:r>
          </a:p>
        </p:txBody>
      </p:sp>
      <p:graphicFrame>
        <p:nvGraphicFramePr>
          <p:cNvPr id="9" name="Table 8"/>
          <p:cNvGraphicFramePr>
            <a:graphicFrameLocks noGrp="1"/>
          </p:cNvGraphicFramePr>
          <p:nvPr>
            <p:extLst/>
          </p:nvPr>
        </p:nvGraphicFramePr>
        <p:xfrm>
          <a:off x="142672" y="1261386"/>
          <a:ext cx="8858656" cy="5460091"/>
        </p:xfrm>
        <a:graphic>
          <a:graphicData uri="http://schemas.openxmlformats.org/drawingml/2006/table">
            <a:tbl>
              <a:tblPr firstRow="1" bandRow="1">
                <a:tableStyleId>{5C22544A-7EE6-4342-B048-85BDC9FD1C3A}</a:tableStyleId>
              </a:tblPr>
              <a:tblGrid>
                <a:gridCol w="3174686">
                  <a:extLst>
                    <a:ext uri="{9D8B030D-6E8A-4147-A177-3AD203B41FA5}">
                      <a16:colId xmlns:a16="http://schemas.microsoft.com/office/drawing/2014/main" val="3831500384"/>
                    </a:ext>
                  </a:extLst>
                </a:gridCol>
                <a:gridCol w="1136794">
                  <a:extLst>
                    <a:ext uri="{9D8B030D-6E8A-4147-A177-3AD203B41FA5}">
                      <a16:colId xmlns:a16="http://schemas.microsoft.com/office/drawing/2014/main" val="2085591228"/>
                    </a:ext>
                  </a:extLst>
                </a:gridCol>
                <a:gridCol w="1136794">
                  <a:extLst>
                    <a:ext uri="{9D8B030D-6E8A-4147-A177-3AD203B41FA5}">
                      <a16:colId xmlns:a16="http://schemas.microsoft.com/office/drawing/2014/main" val="650287252"/>
                    </a:ext>
                  </a:extLst>
                </a:gridCol>
                <a:gridCol w="1136794">
                  <a:extLst>
                    <a:ext uri="{9D8B030D-6E8A-4147-A177-3AD203B41FA5}">
                      <a16:colId xmlns:a16="http://schemas.microsoft.com/office/drawing/2014/main" val="3174225161"/>
                    </a:ext>
                  </a:extLst>
                </a:gridCol>
                <a:gridCol w="1136794">
                  <a:extLst>
                    <a:ext uri="{9D8B030D-6E8A-4147-A177-3AD203B41FA5}">
                      <a16:colId xmlns:a16="http://schemas.microsoft.com/office/drawing/2014/main" val="990978567"/>
                    </a:ext>
                  </a:extLst>
                </a:gridCol>
                <a:gridCol w="1136794">
                  <a:extLst>
                    <a:ext uri="{9D8B030D-6E8A-4147-A177-3AD203B41FA5}">
                      <a16:colId xmlns:a16="http://schemas.microsoft.com/office/drawing/2014/main" val="4186161884"/>
                    </a:ext>
                  </a:extLst>
                </a:gridCol>
              </a:tblGrid>
              <a:tr h="370840">
                <a:tc>
                  <a:txBody>
                    <a:bodyPr/>
                    <a:lstStyle/>
                    <a:p>
                      <a:pPr algn="ctr"/>
                      <a:r>
                        <a:rPr lang="en-US" sz="2400" dirty="0" smtClean="0">
                          <a:solidFill>
                            <a:schemeClr val="tx1"/>
                          </a:solidFill>
                        </a:rPr>
                        <a:t>Student Group</a:t>
                      </a:r>
                      <a:endParaRPr lang="en-US" sz="2400" dirty="0">
                        <a:solidFill>
                          <a:schemeClr val="tx1"/>
                        </a:solidFill>
                      </a:endParaRPr>
                    </a:p>
                  </a:txBody>
                  <a:tcPr anchor="ctr"/>
                </a:tc>
                <a:tc>
                  <a:txBody>
                    <a:bodyPr/>
                    <a:lstStyle/>
                    <a:p>
                      <a:pPr algn="ctr"/>
                      <a:r>
                        <a:rPr lang="en-US" sz="2000" dirty="0" smtClean="0">
                          <a:solidFill>
                            <a:schemeClr val="tx1"/>
                          </a:solidFill>
                        </a:rPr>
                        <a:t>17-18 EOY</a:t>
                      </a:r>
                      <a:endParaRPr lang="en-US" sz="2000" dirty="0">
                        <a:solidFill>
                          <a:schemeClr val="tx1"/>
                        </a:solidFill>
                      </a:endParaRPr>
                    </a:p>
                  </a:txBody>
                  <a:tcPr/>
                </a:tc>
                <a:tc>
                  <a:txBody>
                    <a:bodyPr/>
                    <a:lstStyle/>
                    <a:p>
                      <a:pPr algn="ctr"/>
                      <a:r>
                        <a:rPr lang="en-US" sz="2000" dirty="0" smtClean="0">
                          <a:solidFill>
                            <a:schemeClr val="tx1"/>
                          </a:solidFill>
                        </a:rPr>
                        <a:t>18-19 MY*</a:t>
                      </a:r>
                      <a:endParaRPr lang="en-US" sz="2000" dirty="0">
                        <a:solidFill>
                          <a:schemeClr val="tx1"/>
                        </a:solidFill>
                      </a:endParaRPr>
                    </a:p>
                  </a:txBody>
                  <a:tcPr/>
                </a:tc>
                <a:tc>
                  <a:txBody>
                    <a:bodyPr/>
                    <a:lstStyle/>
                    <a:p>
                      <a:pPr algn="ctr"/>
                      <a:r>
                        <a:rPr lang="en-US" sz="2000" dirty="0" smtClean="0">
                          <a:solidFill>
                            <a:schemeClr val="tx1"/>
                          </a:solidFill>
                        </a:rPr>
                        <a:t>18-19 EOY</a:t>
                      </a:r>
                      <a:endParaRPr lang="en-US" sz="2000" dirty="0">
                        <a:solidFill>
                          <a:schemeClr val="tx1"/>
                        </a:solidFill>
                      </a:endParaRPr>
                    </a:p>
                  </a:txBody>
                  <a:tcPr/>
                </a:tc>
                <a:tc>
                  <a:txBody>
                    <a:bodyPr/>
                    <a:lstStyle/>
                    <a:p>
                      <a:pPr algn="ctr"/>
                      <a:r>
                        <a:rPr lang="en-US" sz="2000" dirty="0" smtClean="0">
                          <a:solidFill>
                            <a:schemeClr val="tx1"/>
                          </a:solidFill>
                        </a:rPr>
                        <a:t>19-20 MY*</a:t>
                      </a:r>
                      <a:endParaRPr lang="en-US" sz="2000" dirty="0">
                        <a:solidFill>
                          <a:schemeClr val="tx1"/>
                        </a:solidFill>
                      </a:endParaRPr>
                    </a:p>
                  </a:txBody>
                  <a:tcPr/>
                </a:tc>
                <a:tc>
                  <a:txBody>
                    <a:bodyPr/>
                    <a:lstStyle/>
                    <a:p>
                      <a:pPr algn="ctr"/>
                      <a:r>
                        <a:rPr lang="en-US" sz="2000" dirty="0" smtClean="0">
                          <a:solidFill>
                            <a:schemeClr val="tx1"/>
                          </a:solidFill>
                        </a:rPr>
                        <a:t>19-20 EOY**</a:t>
                      </a:r>
                      <a:endParaRPr lang="en-US" sz="20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a:solidFill>
                            <a:srgbClr val="000000"/>
                          </a:solidFill>
                          <a:effectLst/>
                          <a:latin typeface="+mn-lt"/>
                        </a:rPr>
                        <a:t>6.1</a:t>
                      </a:r>
                    </a:p>
                  </a:txBody>
                  <a:tcPr marL="19050" marR="19050" marT="12700" marB="12700" anchor="b"/>
                </a:tc>
                <a:tc>
                  <a:txBody>
                    <a:bodyPr/>
                    <a:lstStyle/>
                    <a:p>
                      <a:pPr algn="ctr" rtl="0" fontAlgn="b"/>
                      <a:r>
                        <a:rPr lang="en-US" sz="1800" b="0" i="1" dirty="0">
                          <a:effectLst/>
                          <a:latin typeface="+mn-lt"/>
                        </a:rPr>
                        <a:t>3.8</a:t>
                      </a:r>
                    </a:p>
                  </a:txBody>
                  <a:tcPr marL="19050" marR="19050" marT="12700" marB="12700" anchor="b"/>
                </a:tc>
                <a:tc>
                  <a:txBody>
                    <a:bodyPr/>
                    <a:lstStyle/>
                    <a:p>
                      <a:pPr algn="ctr" rtl="0" fontAlgn="b"/>
                      <a:r>
                        <a:rPr lang="en-US" sz="1800" b="1" dirty="0">
                          <a:solidFill>
                            <a:srgbClr val="000000"/>
                          </a:solidFill>
                          <a:effectLst/>
                          <a:latin typeface="+mn-lt"/>
                        </a:rPr>
                        <a:t>5.6</a:t>
                      </a:r>
                    </a:p>
                  </a:txBody>
                  <a:tcPr marL="19050" marR="19050" marT="12700" marB="12700" anchor="b"/>
                </a:tc>
                <a:tc>
                  <a:txBody>
                    <a:bodyPr/>
                    <a:lstStyle/>
                    <a:p>
                      <a:pPr algn="ctr" rtl="0" fontAlgn="b"/>
                      <a:r>
                        <a:rPr lang="en-US" sz="1800" b="0" i="1" dirty="0">
                          <a:effectLst/>
                          <a:latin typeface="+mn-lt"/>
                        </a:rPr>
                        <a:t>3.1</a:t>
                      </a:r>
                    </a:p>
                  </a:txBody>
                  <a:tcPr marL="19050" marR="19050" marT="12700" marB="12700" anchor="b"/>
                </a:tc>
                <a:tc>
                  <a:txBody>
                    <a:bodyPr/>
                    <a:lstStyle/>
                    <a:p>
                      <a:pPr algn="ctr" rtl="0" fontAlgn="b"/>
                      <a:r>
                        <a:rPr lang="en-US" sz="1800" b="1" dirty="0">
                          <a:effectLst/>
                          <a:latin typeface="+mn-lt"/>
                        </a:rPr>
                        <a:t>3.7</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solidFill>
                            <a:srgbClr val="000000"/>
                          </a:solidFill>
                          <a:effectLst/>
                          <a:latin typeface="+mn-lt"/>
                        </a:rPr>
                        <a:t>3.4</a:t>
                      </a:r>
                    </a:p>
                  </a:txBody>
                  <a:tcPr marL="19050" marR="19050" marT="12700" marB="12700" anchor="b"/>
                </a:tc>
                <a:tc>
                  <a:txBody>
                    <a:bodyPr/>
                    <a:lstStyle/>
                    <a:p>
                      <a:pPr algn="ctr" rtl="0" fontAlgn="b"/>
                      <a:r>
                        <a:rPr lang="en-US" sz="1800" b="0" i="1" dirty="0">
                          <a:effectLst/>
                          <a:latin typeface="+mn-lt"/>
                        </a:rPr>
                        <a:t>3.2</a:t>
                      </a:r>
                    </a:p>
                  </a:txBody>
                  <a:tcPr marL="19050" marR="19050" marT="12700" marB="12700" anchor="b"/>
                </a:tc>
                <a:tc>
                  <a:txBody>
                    <a:bodyPr/>
                    <a:lstStyle/>
                    <a:p>
                      <a:pPr algn="ctr" rtl="0" fontAlgn="b"/>
                      <a:r>
                        <a:rPr lang="en-US" sz="1800" b="1" dirty="0">
                          <a:solidFill>
                            <a:srgbClr val="000000"/>
                          </a:solidFill>
                          <a:effectLst/>
                          <a:latin typeface="+mn-lt"/>
                        </a:rPr>
                        <a:t>3.7</a:t>
                      </a:r>
                    </a:p>
                  </a:txBody>
                  <a:tcPr marL="19050" marR="19050" marT="12700" marB="12700" anchor="b"/>
                </a:tc>
                <a:tc>
                  <a:txBody>
                    <a:bodyPr/>
                    <a:lstStyle/>
                    <a:p>
                      <a:pPr algn="ctr" rtl="0" fontAlgn="b"/>
                      <a:r>
                        <a:rPr lang="en-US" sz="1800" b="0" i="1" dirty="0">
                          <a:effectLst/>
                          <a:latin typeface="+mn-lt"/>
                        </a:rPr>
                        <a:t>2.1</a:t>
                      </a:r>
                    </a:p>
                  </a:txBody>
                  <a:tcPr marL="19050" marR="19050" marT="12700" marB="12700" anchor="b"/>
                </a:tc>
                <a:tc>
                  <a:txBody>
                    <a:bodyPr/>
                    <a:lstStyle/>
                    <a:p>
                      <a:pPr algn="ctr" rtl="0" fontAlgn="b"/>
                      <a:r>
                        <a:rPr lang="en-US" sz="1800" b="1" dirty="0">
                          <a:effectLst/>
                          <a:latin typeface="+mn-lt"/>
                        </a:rPr>
                        <a:t>2.3</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solidFill>
                            <a:srgbClr val="000000"/>
                          </a:solidFill>
                          <a:effectLst/>
                          <a:latin typeface="+mn-lt"/>
                        </a:rPr>
                        <a:t>20.5</a:t>
                      </a:r>
                    </a:p>
                  </a:txBody>
                  <a:tcPr marL="19050" marR="19050" marT="12700" marB="12700" anchor="b"/>
                </a:tc>
                <a:tc>
                  <a:txBody>
                    <a:bodyPr/>
                    <a:lstStyle/>
                    <a:p>
                      <a:pPr algn="ctr" rtl="0" fontAlgn="b"/>
                      <a:r>
                        <a:rPr lang="en-US" sz="1800" b="0" i="1" dirty="0">
                          <a:effectLst/>
                          <a:latin typeface="+mn-lt"/>
                        </a:rPr>
                        <a:t>14.2</a:t>
                      </a:r>
                    </a:p>
                  </a:txBody>
                  <a:tcPr marL="19050" marR="19050" marT="12700" marB="12700" anchor="b"/>
                </a:tc>
                <a:tc>
                  <a:txBody>
                    <a:bodyPr/>
                    <a:lstStyle/>
                    <a:p>
                      <a:pPr algn="ctr" rtl="0" fontAlgn="b"/>
                      <a:r>
                        <a:rPr lang="en-US" sz="1800" b="1" dirty="0">
                          <a:solidFill>
                            <a:srgbClr val="000000"/>
                          </a:solidFill>
                          <a:effectLst/>
                          <a:latin typeface="+mn-lt"/>
                        </a:rPr>
                        <a:t>21.2</a:t>
                      </a:r>
                    </a:p>
                  </a:txBody>
                  <a:tcPr marL="19050" marR="19050" marT="12700" marB="12700" anchor="b"/>
                </a:tc>
                <a:tc>
                  <a:txBody>
                    <a:bodyPr/>
                    <a:lstStyle/>
                    <a:p>
                      <a:pPr algn="ctr" rtl="0" fontAlgn="b"/>
                      <a:r>
                        <a:rPr lang="en-US" sz="1800" b="0" i="1" dirty="0">
                          <a:effectLst/>
                          <a:latin typeface="+mn-lt"/>
                        </a:rPr>
                        <a:t>9.9</a:t>
                      </a:r>
                    </a:p>
                  </a:txBody>
                  <a:tcPr marL="19050" marR="19050" marT="12700" marB="12700" anchor="b"/>
                </a:tc>
                <a:tc>
                  <a:txBody>
                    <a:bodyPr/>
                    <a:lstStyle/>
                    <a:p>
                      <a:pPr algn="ctr" rtl="0" fontAlgn="b"/>
                      <a:r>
                        <a:rPr lang="en-US" sz="1800" b="1" dirty="0">
                          <a:effectLst/>
                          <a:latin typeface="+mn-lt"/>
                        </a:rPr>
                        <a:t>13.5</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a:solidFill>
                            <a:srgbClr val="000000"/>
                          </a:solidFill>
                          <a:effectLst/>
                          <a:latin typeface="+mn-lt"/>
                        </a:rPr>
                        <a:t>15.2</a:t>
                      </a:r>
                    </a:p>
                  </a:txBody>
                  <a:tcPr marL="19050" marR="19050" marT="12700" marB="12700" anchor="b"/>
                </a:tc>
                <a:tc>
                  <a:txBody>
                    <a:bodyPr/>
                    <a:lstStyle/>
                    <a:p>
                      <a:pPr algn="ctr" rtl="0" fontAlgn="b"/>
                      <a:r>
                        <a:rPr lang="en-US" sz="1800" b="0" i="1" dirty="0">
                          <a:effectLst/>
                          <a:latin typeface="+mn-lt"/>
                        </a:rPr>
                        <a:t>8.5</a:t>
                      </a:r>
                    </a:p>
                  </a:txBody>
                  <a:tcPr marL="19050" marR="19050" marT="12700" marB="12700" anchor="b"/>
                </a:tc>
                <a:tc>
                  <a:txBody>
                    <a:bodyPr/>
                    <a:lstStyle/>
                    <a:p>
                      <a:pPr algn="ctr" rtl="0" fontAlgn="b"/>
                      <a:r>
                        <a:rPr lang="en-US" sz="1800" b="1" dirty="0">
                          <a:solidFill>
                            <a:srgbClr val="000000"/>
                          </a:solidFill>
                          <a:effectLst/>
                          <a:latin typeface="+mn-lt"/>
                        </a:rPr>
                        <a:t>12.2</a:t>
                      </a:r>
                    </a:p>
                  </a:txBody>
                  <a:tcPr marL="19050" marR="19050" marT="12700" marB="12700" anchor="b"/>
                </a:tc>
                <a:tc>
                  <a:txBody>
                    <a:bodyPr/>
                    <a:lstStyle/>
                    <a:p>
                      <a:pPr algn="ctr" rtl="0" fontAlgn="b"/>
                      <a:r>
                        <a:rPr lang="en-US" sz="1800" b="0" i="1" dirty="0">
                          <a:effectLst/>
                          <a:latin typeface="+mn-lt"/>
                        </a:rPr>
                        <a:t>5.2</a:t>
                      </a:r>
                    </a:p>
                  </a:txBody>
                  <a:tcPr marL="19050" marR="19050" marT="12700" marB="12700" anchor="b"/>
                </a:tc>
                <a:tc>
                  <a:txBody>
                    <a:bodyPr/>
                    <a:lstStyle/>
                    <a:p>
                      <a:pPr algn="ctr" rtl="0" fontAlgn="b"/>
                      <a:r>
                        <a:rPr lang="en-US" sz="1800" b="1" dirty="0">
                          <a:effectLst/>
                          <a:latin typeface="+mn-lt"/>
                        </a:rPr>
                        <a:t>6.4</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a:solidFill>
                            <a:srgbClr val="000000"/>
                          </a:solidFill>
                          <a:effectLst/>
                          <a:latin typeface="+mn-lt"/>
                        </a:rPr>
                        <a:t>7.3</a:t>
                      </a:r>
                    </a:p>
                  </a:txBody>
                  <a:tcPr marL="19050" marR="19050" marT="12700" marB="12700" anchor="b"/>
                </a:tc>
                <a:tc>
                  <a:txBody>
                    <a:bodyPr/>
                    <a:lstStyle/>
                    <a:p>
                      <a:pPr algn="ctr" rtl="0" fontAlgn="b"/>
                      <a:r>
                        <a:rPr lang="en-US" sz="1800" b="0" i="1" dirty="0">
                          <a:effectLst/>
                          <a:latin typeface="+mn-lt"/>
                        </a:rPr>
                        <a:t>4.6</a:t>
                      </a:r>
                    </a:p>
                  </a:txBody>
                  <a:tcPr marL="19050" marR="19050" marT="12700" marB="12700" anchor="b"/>
                </a:tc>
                <a:tc>
                  <a:txBody>
                    <a:bodyPr/>
                    <a:lstStyle/>
                    <a:p>
                      <a:pPr algn="ctr" rtl="0" fontAlgn="b"/>
                      <a:r>
                        <a:rPr lang="en-US" sz="1800" b="1" dirty="0">
                          <a:solidFill>
                            <a:srgbClr val="000000"/>
                          </a:solidFill>
                          <a:effectLst/>
                          <a:latin typeface="+mn-lt"/>
                        </a:rPr>
                        <a:t>6.8</a:t>
                      </a:r>
                    </a:p>
                  </a:txBody>
                  <a:tcPr marL="19050" marR="19050" marT="12700" marB="12700" anchor="b"/>
                </a:tc>
                <a:tc>
                  <a:txBody>
                    <a:bodyPr/>
                    <a:lstStyle/>
                    <a:p>
                      <a:pPr algn="ctr" rtl="0" fontAlgn="b"/>
                      <a:r>
                        <a:rPr lang="en-US" sz="1800" b="0" i="1" dirty="0">
                          <a:effectLst/>
                          <a:latin typeface="+mn-lt"/>
                        </a:rPr>
                        <a:t>3.7</a:t>
                      </a:r>
                    </a:p>
                  </a:txBody>
                  <a:tcPr marL="19050" marR="19050" marT="12700" marB="12700" anchor="b"/>
                </a:tc>
                <a:tc>
                  <a:txBody>
                    <a:bodyPr/>
                    <a:lstStyle/>
                    <a:p>
                      <a:pPr algn="ctr" rtl="0" fontAlgn="b"/>
                      <a:r>
                        <a:rPr lang="en-US" sz="1800" b="1" dirty="0">
                          <a:effectLst/>
                          <a:latin typeface="+mn-lt"/>
                        </a:rPr>
                        <a:t>4.5</a:t>
                      </a: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a:solidFill>
                            <a:srgbClr val="000000"/>
                          </a:solidFill>
                          <a:effectLst/>
                          <a:latin typeface="+mn-lt"/>
                        </a:rPr>
                        <a:t>10.2</a:t>
                      </a:r>
                    </a:p>
                  </a:txBody>
                  <a:tcPr marL="19050" marR="19050" marT="12700" marB="12700" anchor="b"/>
                </a:tc>
                <a:tc>
                  <a:txBody>
                    <a:bodyPr/>
                    <a:lstStyle/>
                    <a:p>
                      <a:pPr algn="ctr" rtl="0" fontAlgn="b"/>
                      <a:r>
                        <a:rPr lang="en-US" sz="1800" b="0" i="1" dirty="0">
                          <a:effectLst/>
                          <a:latin typeface="+mn-lt"/>
                        </a:rPr>
                        <a:t>7.2</a:t>
                      </a:r>
                    </a:p>
                  </a:txBody>
                  <a:tcPr marL="19050" marR="19050" marT="12700" marB="12700" anchor="b"/>
                </a:tc>
                <a:tc>
                  <a:txBody>
                    <a:bodyPr/>
                    <a:lstStyle/>
                    <a:p>
                      <a:pPr algn="ctr" rtl="0" fontAlgn="b"/>
                      <a:r>
                        <a:rPr lang="en-US" sz="1800" b="1" dirty="0">
                          <a:solidFill>
                            <a:srgbClr val="000000"/>
                          </a:solidFill>
                          <a:effectLst/>
                          <a:latin typeface="+mn-lt"/>
                        </a:rPr>
                        <a:t>10</a:t>
                      </a:r>
                    </a:p>
                  </a:txBody>
                  <a:tcPr marL="19050" marR="19050" marT="12700" marB="12700" anchor="b"/>
                </a:tc>
                <a:tc>
                  <a:txBody>
                    <a:bodyPr/>
                    <a:lstStyle/>
                    <a:p>
                      <a:pPr algn="ctr" rtl="0" fontAlgn="b"/>
                      <a:r>
                        <a:rPr lang="en-US" sz="1800" b="0" i="1" dirty="0">
                          <a:effectLst/>
                          <a:latin typeface="+mn-lt"/>
                        </a:rPr>
                        <a:t>5.6</a:t>
                      </a:r>
                    </a:p>
                  </a:txBody>
                  <a:tcPr marL="19050" marR="19050" marT="12700" marB="12700" anchor="b"/>
                </a:tc>
                <a:tc>
                  <a:txBody>
                    <a:bodyPr/>
                    <a:lstStyle/>
                    <a:p>
                      <a:pPr algn="ctr" rtl="0" fontAlgn="b"/>
                      <a:r>
                        <a:rPr lang="en-US" sz="1800" b="1" dirty="0">
                          <a:effectLst/>
                          <a:latin typeface="+mn-lt"/>
                        </a:rPr>
                        <a:t>6.7</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a:solidFill>
                            <a:srgbClr val="000000"/>
                          </a:solidFill>
                          <a:effectLst/>
                          <a:latin typeface="+mn-lt"/>
                        </a:rPr>
                        <a:t>16.6</a:t>
                      </a:r>
                    </a:p>
                  </a:txBody>
                  <a:tcPr marL="19050" marR="19050" marT="12700" marB="12700" anchor="b"/>
                </a:tc>
                <a:tc>
                  <a:txBody>
                    <a:bodyPr/>
                    <a:lstStyle/>
                    <a:p>
                      <a:pPr algn="ctr" rtl="0" fontAlgn="b"/>
                      <a:r>
                        <a:rPr lang="en-US" sz="1800" b="0" i="1" dirty="0">
                          <a:effectLst/>
                          <a:latin typeface="+mn-lt"/>
                        </a:rPr>
                        <a:t>10.1</a:t>
                      </a:r>
                    </a:p>
                  </a:txBody>
                  <a:tcPr marL="19050" marR="19050" marT="12700" marB="12700" anchor="b"/>
                </a:tc>
                <a:tc>
                  <a:txBody>
                    <a:bodyPr/>
                    <a:lstStyle/>
                    <a:p>
                      <a:pPr algn="ctr" rtl="0" fontAlgn="b"/>
                      <a:r>
                        <a:rPr lang="en-US" sz="1800" b="1" dirty="0">
                          <a:solidFill>
                            <a:srgbClr val="000000"/>
                          </a:solidFill>
                          <a:effectLst/>
                          <a:latin typeface="+mn-lt"/>
                        </a:rPr>
                        <a:t>14.6</a:t>
                      </a:r>
                    </a:p>
                  </a:txBody>
                  <a:tcPr marL="19050" marR="19050" marT="12700" marB="12700" anchor="b"/>
                </a:tc>
                <a:tc>
                  <a:txBody>
                    <a:bodyPr/>
                    <a:lstStyle/>
                    <a:p>
                      <a:pPr algn="ctr" rtl="0" fontAlgn="b"/>
                      <a:r>
                        <a:rPr lang="en-US" sz="1800" b="0" i="1" dirty="0">
                          <a:effectLst/>
                          <a:latin typeface="+mn-lt"/>
                        </a:rPr>
                        <a:t>8.1</a:t>
                      </a:r>
                    </a:p>
                  </a:txBody>
                  <a:tcPr marL="19050" marR="19050" marT="12700" marB="12700" anchor="b"/>
                </a:tc>
                <a:tc>
                  <a:txBody>
                    <a:bodyPr/>
                    <a:lstStyle/>
                    <a:p>
                      <a:pPr algn="ctr" rtl="0" fontAlgn="b"/>
                      <a:r>
                        <a:rPr lang="en-US" sz="1800" b="1" dirty="0">
                          <a:effectLst/>
                          <a:latin typeface="+mn-lt"/>
                        </a:rPr>
                        <a:t>10.3</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solidFill>
                            <a:srgbClr val="000000"/>
                          </a:solidFill>
                          <a:effectLst/>
                          <a:latin typeface="+mn-lt"/>
                        </a:rPr>
                        <a:t>9.1</a:t>
                      </a:r>
                    </a:p>
                  </a:txBody>
                  <a:tcPr marL="19050" marR="19050" marT="12700" marB="12700" anchor="b"/>
                </a:tc>
                <a:tc>
                  <a:txBody>
                    <a:bodyPr/>
                    <a:lstStyle/>
                    <a:p>
                      <a:pPr algn="ctr" rtl="0" fontAlgn="b"/>
                      <a:r>
                        <a:rPr lang="en-US" sz="1800" b="0" i="1" dirty="0" smtClean="0">
                          <a:effectLst/>
                          <a:latin typeface="+mn-lt"/>
                        </a:rPr>
                        <a:t>N/A</a:t>
                      </a:r>
                      <a:endParaRPr lang="en-US" sz="1800" b="0" i="1" dirty="0">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8</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0" i="1" dirty="0" smtClean="0">
                          <a:effectLst/>
                          <a:latin typeface="+mn-lt"/>
                        </a:rPr>
                        <a:t>N/A</a:t>
                      </a:r>
                    </a:p>
                  </a:txBody>
                  <a:tcPr marL="19050" marR="19050" marT="12700" marB="12700" anchor="b"/>
                </a:tc>
                <a:tc>
                  <a:txBody>
                    <a:bodyPr/>
                    <a:lstStyle/>
                    <a:p>
                      <a:pPr algn="ctr" rtl="0" fontAlgn="b"/>
                      <a:r>
                        <a:rPr lang="en-US" sz="1800" b="1" dirty="0">
                          <a:effectLst/>
                          <a:latin typeface="+mn-lt"/>
                        </a:rPr>
                        <a:t>3.0</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a:solidFill>
                            <a:srgbClr val="000000"/>
                          </a:solidFill>
                          <a:effectLst/>
                          <a:latin typeface="+mn-lt"/>
                        </a:rPr>
                        <a:t>1.7</a:t>
                      </a:r>
                    </a:p>
                  </a:txBody>
                  <a:tcPr marL="19050" marR="19050" marT="12700" marB="12700" anchor="b"/>
                </a:tc>
                <a:tc>
                  <a:txBody>
                    <a:bodyPr/>
                    <a:lstStyle/>
                    <a:p>
                      <a:pPr algn="ctr" rtl="0" fontAlgn="b"/>
                      <a:r>
                        <a:rPr lang="en-US" sz="1800" b="0" i="1" dirty="0">
                          <a:effectLst/>
                          <a:latin typeface="+mn-lt"/>
                        </a:rPr>
                        <a:t>1.2</a:t>
                      </a:r>
                    </a:p>
                  </a:txBody>
                  <a:tcPr marL="19050" marR="19050" marT="12700" marB="12700" anchor="b"/>
                </a:tc>
                <a:tc>
                  <a:txBody>
                    <a:bodyPr/>
                    <a:lstStyle/>
                    <a:p>
                      <a:pPr algn="ctr" rtl="0" fontAlgn="b"/>
                      <a:r>
                        <a:rPr lang="en-US" sz="1800" b="1" dirty="0">
                          <a:solidFill>
                            <a:srgbClr val="000000"/>
                          </a:solidFill>
                          <a:effectLst/>
                          <a:latin typeface="+mn-lt"/>
                        </a:rPr>
                        <a:t>1.6</a:t>
                      </a:r>
                    </a:p>
                  </a:txBody>
                  <a:tcPr marL="19050" marR="19050" marT="12700" marB="12700" anchor="b"/>
                </a:tc>
                <a:tc>
                  <a:txBody>
                    <a:bodyPr/>
                    <a:lstStyle/>
                    <a:p>
                      <a:pPr algn="ctr" rtl="0" fontAlgn="b"/>
                      <a:r>
                        <a:rPr lang="en-US" sz="1800" b="0" i="1" dirty="0">
                          <a:effectLst/>
                          <a:latin typeface="+mn-lt"/>
                        </a:rPr>
                        <a:t>0.8</a:t>
                      </a:r>
                    </a:p>
                  </a:txBody>
                  <a:tcPr marL="19050" marR="19050" marT="12700" marB="12700" anchor="b"/>
                </a:tc>
                <a:tc>
                  <a:txBody>
                    <a:bodyPr/>
                    <a:lstStyle/>
                    <a:p>
                      <a:pPr algn="ctr" rtl="0" fontAlgn="b"/>
                      <a:r>
                        <a:rPr lang="en-US" sz="1800" b="1" dirty="0">
                          <a:effectLst/>
                          <a:latin typeface="+mn-lt"/>
                        </a:rPr>
                        <a:t>1.0</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a:solidFill>
                            <a:srgbClr val="000000"/>
                          </a:solidFill>
                          <a:effectLst/>
                          <a:latin typeface="+mn-lt"/>
                        </a:rPr>
                        <a:t>3.3</a:t>
                      </a:r>
                    </a:p>
                  </a:txBody>
                  <a:tcPr marL="19050" marR="19050" marT="12700" marB="12700" anchor="b"/>
                </a:tc>
                <a:tc>
                  <a:txBody>
                    <a:bodyPr/>
                    <a:lstStyle/>
                    <a:p>
                      <a:pPr algn="ctr" rtl="0" fontAlgn="b"/>
                      <a:r>
                        <a:rPr lang="en-US" sz="1800" b="0" i="1" dirty="0">
                          <a:solidFill>
                            <a:srgbClr val="000000"/>
                          </a:solidFill>
                          <a:effectLst/>
                          <a:latin typeface="+mn-lt"/>
                        </a:rPr>
                        <a:t>1.8</a:t>
                      </a:r>
                    </a:p>
                  </a:txBody>
                  <a:tcPr marL="19050" marR="19050" marT="12700" marB="12700" anchor="b"/>
                </a:tc>
                <a:tc>
                  <a:txBody>
                    <a:bodyPr/>
                    <a:lstStyle/>
                    <a:p>
                      <a:pPr algn="ctr" rtl="0" fontAlgn="b"/>
                      <a:r>
                        <a:rPr lang="en-US" sz="1800" b="1" dirty="0">
                          <a:solidFill>
                            <a:srgbClr val="000000"/>
                          </a:solidFill>
                          <a:effectLst/>
                          <a:latin typeface="+mn-lt"/>
                        </a:rPr>
                        <a:t>3</a:t>
                      </a:r>
                    </a:p>
                  </a:txBody>
                  <a:tcPr marL="19050" marR="19050" marT="12700" marB="12700" anchor="b"/>
                </a:tc>
                <a:tc>
                  <a:txBody>
                    <a:bodyPr/>
                    <a:lstStyle/>
                    <a:p>
                      <a:pPr algn="ctr" rtl="0" fontAlgn="b"/>
                      <a:r>
                        <a:rPr lang="en-US" sz="1800" b="0" i="1" dirty="0">
                          <a:solidFill>
                            <a:srgbClr val="000000"/>
                          </a:solidFill>
                          <a:effectLst/>
                          <a:latin typeface="+mn-lt"/>
                        </a:rPr>
                        <a:t>1.2</a:t>
                      </a:r>
                    </a:p>
                  </a:txBody>
                  <a:tcPr marL="19050" marR="19050" marT="12700" marB="12700" anchor="b"/>
                </a:tc>
                <a:tc>
                  <a:txBody>
                    <a:bodyPr/>
                    <a:lstStyle/>
                    <a:p>
                      <a:pPr algn="ctr" rtl="0" fontAlgn="b"/>
                      <a:r>
                        <a:rPr lang="en-US" sz="1800" b="1" dirty="0">
                          <a:solidFill>
                            <a:srgbClr val="000000"/>
                          </a:solidFill>
                          <a:effectLst/>
                          <a:latin typeface="+mn-lt"/>
                        </a:rPr>
                        <a:t>1.3</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latin typeface="+mn-lt"/>
                        </a:rPr>
                        <a:t>5.4</a:t>
                      </a:r>
                    </a:p>
                  </a:txBody>
                  <a:tcPr marL="19050" marR="19050" marT="12700" marB="12700" anchor="b"/>
                </a:tc>
                <a:tc>
                  <a:txBody>
                    <a:bodyPr/>
                    <a:lstStyle/>
                    <a:p>
                      <a:pPr algn="ctr" rtl="0" fontAlgn="b"/>
                      <a:r>
                        <a:rPr lang="en-US" sz="1800" b="0" i="1" dirty="0">
                          <a:effectLst/>
                          <a:latin typeface="+mn-lt"/>
                        </a:rPr>
                        <a:t>3.5</a:t>
                      </a:r>
                    </a:p>
                  </a:txBody>
                  <a:tcPr marL="19050" marR="19050" marT="12700" marB="12700" anchor="b"/>
                </a:tc>
                <a:tc>
                  <a:txBody>
                    <a:bodyPr/>
                    <a:lstStyle/>
                    <a:p>
                      <a:pPr algn="ctr" rtl="0" fontAlgn="b"/>
                      <a:r>
                        <a:rPr lang="en-US" sz="1800" b="1" dirty="0">
                          <a:solidFill>
                            <a:srgbClr val="000000"/>
                          </a:solidFill>
                          <a:effectLst/>
                          <a:latin typeface="+mn-lt"/>
                        </a:rPr>
                        <a:t>5.4</a:t>
                      </a:r>
                    </a:p>
                  </a:txBody>
                  <a:tcPr marL="19050" marR="19050" marT="12700" marB="12700" anchor="b"/>
                </a:tc>
                <a:tc>
                  <a:txBody>
                    <a:bodyPr/>
                    <a:lstStyle/>
                    <a:p>
                      <a:pPr algn="ctr" rtl="0" fontAlgn="b"/>
                      <a:r>
                        <a:rPr lang="en-US" sz="1800" b="0" i="1" dirty="0">
                          <a:effectLst/>
                          <a:latin typeface="+mn-lt"/>
                        </a:rPr>
                        <a:t>2.7</a:t>
                      </a:r>
                    </a:p>
                  </a:txBody>
                  <a:tcPr marL="19050" marR="19050" marT="12700" marB="12700" anchor="b"/>
                </a:tc>
                <a:tc>
                  <a:txBody>
                    <a:bodyPr/>
                    <a:lstStyle/>
                    <a:p>
                      <a:pPr algn="ctr" rtl="0" fontAlgn="b"/>
                      <a:r>
                        <a:rPr lang="en-US" sz="1800" b="1" dirty="0">
                          <a:effectLst/>
                          <a:latin typeface="+mn-lt"/>
                        </a:rPr>
                        <a:t>3.3</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a:solidFill>
                            <a:srgbClr val="000000"/>
                          </a:solidFill>
                          <a:effectLst/>
                          <a:latin typeface="+mn-lt"/>
                        </a:rPr>
                        <a:t>4.9</a:t>
                      </a:r>
                    </a:p>
                  </a:txBody>
                  <a:tcPr marL="19050" marR="19050" marT="12700" marB="12700" anchor="b"/>
                </a:tc>
                <a:tc>
                  <a:txBody>
                    <a:bodyPr/>
                    <a:lstStyle/>
                    <a:p>
                      <a:pPr algn="ctr" rtl="0" fontAlgn="b"/>
                      <a:r>
                        <a:rPr lang="en-US" sz="1800" b="0" i="1" dirty="0">
                          <a:solidFill>
                            <a:srgbClr val="000000"/>
                          </a:solidFill>
                          <a:effectLst/>
                          <a:latin typeface="+mn-lt"/>
                        </a:rPr>
                        <a:t>3.4</a:t>
                      </a:r>
                    </a:p>
                  </a:txBody>
                  <a:tcPr marL="19050" marR="19050" marT="12700" marB="12700" anchor="b"/>
                </a:tc>
                <a:tc>
                  <a:txBody>
                    <a:bodyPr/>
                    <a:lstStyle/>
                    <a:p>
                      <a:pPr algn="ctr" rtl="0" fontAlgn="b"/>
                      <a:r>
                        <a:rPr lang="en-US" sz="1800" b="1" dirty="0">
                          <a:solidFill>
                            <a:srgbClr val="000000"/>
                          </a:solidFill>
                          <a:effectLst/>
                          <a:latin typeface="+mn-lt"/>
                        </a:rPr>
                        <a:t>6.4</a:t>
                      </a:r>
                    </a:p>
                  </a:txBody>
                  <a:tcPr marL="19050" marR="19050" marT="12700" marB="12700" anchor="b"/>
                </a:tc>
                <a:tc>
                  <a:txBody>
                    <a:bodyPr/>
                    <a:lstStyle/>
                    <a:p>
                      <a:pPr algn="ctr" rtl="0" fontAlgn="b"/>
                      <a:r>
                        <a:rPr lang="en-US" sz="1800" b="0" i="1" dirty="0">
                          <a:solidFill>
                            <a:srgbClr val="000000"/>
                          </a:solidFill>
                          <a:effectLst/>
                          <a:latin typeface="+mn-lt"/>
                        </a:rPr>
                        <a:t>3.1</a:t>
                      </a:r>
                    </a:p>
                  </a:txBody>
                  <a:tcPr marL="19050" marR="19050" marT="12700" marB="12700" anchor="b"/>
                </a:tc>
                <a:tc>
                  <a:txBody>
                    <a:bodyPr/>
                    <a:lstStyle/>
                    <a:p>
                      <a:pPr algn="ctr" rtl="0" fontAlgn="b"/>
                      <a:r>
                        <a:rPr lang="en-US" sz="1800" b="1" dirty="0">
                          <a:solidFill>
                            <a:srgbClr val="000000"/>
                          </a:solidFill>
                          <a:effectLst/>
                          <a:latin typeface="+mn-lt"/>
                        </a:rPr>
                        <a:t>3.8</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a:solidFill>
                            <a:srgbClr val="000000"/>
                          </a:solidFill>
                          <a:effectLst/>
                          <a:latin typeface="+mn-lt"/>
                        </a:rPr>
                        <a:t>3</a:t>
                      </a:r>
                    </a:p>
                  </a:txBody>
                  <a:tcPr marL="19050" marR="19050" marT="12700" marB="12700" anchor="b"/>
                </a:tc>
                <a:tc>
                  <a:txBody>
                    <a:bodyPr/>
                    <a:lstStyle/>
                    <a:p>
                      <a:pPr algn="ctr" rtl="0" fontAlgn="b"/>
                      <a:r>
                        <a:rPr lang="en-US" sz="1800" b="0" i="1" dirty="0">
                          <a:effectLst/>
                          <a:latin typeface="+mn-lt"/>
                        </a:rPr>
                        <a:t>2</a:t>
                      </a:r>
                    </a:p>
                  </a:txBody>
                  <a:tcPr marL="19050" marR="19050" marT="12700" marB="12700" anchor="b"/>
                </a:tc>
                <a:tc>
                  <a:txBody>
                    <a:bodyPr/>
                    <a:lstStyle/>
                    <a:p>
                      <a:pPr algn="ctr" rtl="0" fontAlgn="b"/>
                      <a:r>
                        <a:rPr lang="en-US" sz="1800" b="1" dirty="0">
                          <a:solidFill>
                            <a:srgbClr val="000000"/>
                          </a:solidFill>
                          <a:effectLst/>
                          <a:latin typeface="+mn-lt"/>
                        </a:rPr>
                        <a:t>2.9</a:t>
                      </a:r>
                    </a:p>
                  </a:txBody>
                  <a:tcPr marL="19050" marR="19050" marT="12700" marB="12700" anchor="b"/>
                </a:tc>
                <a:tc>
                  <a:txBody>
                    <a:bodyPr/>
                    <a:lstStyle/>
                    <a:p>
                      <a:pPr algn="ctr" rtl="0" fontAlgn="b"/>
                      <a:r>
                        <a:rPr lang="en-US" sz="1800" b="0" i="1" dirty="0">
                          <a:effectLst/>
                          <a:latin typeface="+mn-lt"/>
                        </a:rPr>
                        <a:t>1.8</a:t>
                      </a:r>
                    </a:p>
                  </a:txBody>
                  <a:tcPr marL="19050" marR="19050" marT="12700" marB="12700" anchor="b"/>
                </a:tc>
                <a:tc>
                  <a:txBody>
                    <a:bodyPr/>
                    <a:lstStyle/>
                    <a:p>
                      <a:pPr algn="ctr" rtl="0" fontAlgn="b"/>
                      <a:r>
                        <a:rPr lang="en-US" sz="1800" b="1" dirty="0">
                          <a:effectLst/>
                          <a:latin typeface="+mn-lt"/>
                        </a:rPr>
                        <a:t>2.1</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solidFill>
                            <a:srgbClr val="000000"/>
                          </a:solidFill>
                          <a:effectLst/>
                          <a:latin typeface="+mn-lt"/>
                        </a:rPr>
                        <a:t>7</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0" i="1" dirty="0" smtClean="0">
                          <a:effectLst/>
                          <a:latin typeface="+mn-lt"/>
                        </a:rPr>
                        <a:t>N/A</a:t>
                      </a:r>
                    </a:p>
                  </a:txBody>
                  <a:tcPr marL="19050" marR="19050" marT="12700" marB="12700" anchor="b"/>
                </a:tc>
                <a:tc>
                  <a:txBody>
                    <a:bodyPr/>
                    <a:lstStyle/>
                    <a:p>
                      <a:pPr algn="ctr" rtl="0" fontAlgn="b"/>
                      <a:r>
                        <a:rPr lang="en-US" sz="1800" b="1" dirty="0">
                          <a:solidFill>
                            <a:srgbClr val="000000"/>
                          </a:solidFill>
                          <a:effectLst/>
                          <a:latin typeface="+mn-lt"/>
                        </a:rPr>
                        <a:t>4.9</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0" i="1" dirty="0" smtClean="0">
                          <a:effectLst/>
                          <a:latin typeface="+mn-lt"/>
                        </a:rPr>
                        <a:t>N/A</a:t>
                      </a:r>
                    </a:p>
                  </a:txBody>
                  <a:tcPr marL="19050" marR="19050" marT="12700" marB="12700" anchor="b"/>
                </a:tc>
                <a:tc>
                  <a:txBody>
                    <a:bodyPr/>
                    <a:lstStyle/>
                    <a:p>
                      <a:pPr algn="ctr" rtl="0" fontAlgn="b"/>
                      <a:r>
                        <a:rPr lang="en-US" sz="1800" b="1" dirty="0">
                          <a:effectLst/>
                          <a:latin typeface="+mn-lt"/>
                        </a:rPr>
                        <a:t>4.2</a:t>
                      </a: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35606872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505643"/>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49683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4: Suspension Rate</a:t>
            </a:r>
            <a:endParaRPr sz="3200" b="1" dirty="0"/>
          </a:p>
        </p:txBody>
      </p:sp>
      <p:sp>
        <p:nvSpPr>
          <p:cNvPr id="304" name="Google Shape;304;p16"/>
          <p:cNvSpPr txBox="1">
            <a:spLocks noGrp="1"/>
          </p:cNvSpPr>
          <p:nvPr>
            <p:ph type="body" idx="1"/>
          </p:nvPr>
        </p:nvSpPr>
        <p:spPr>
          <a:xfrm>
            <a:off x="124708" y="1562986"/>
            <a:ext cx="8858654" cy="4603036"/>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129</a:t>
            </a:fld>
            <a:endParaRPr dirty="0"/>
          </a:p>
        </p:txBody>
      </p:sp>
      <p:sp>
        <p:nvSpPr>
          <p:cNvPr id="8" name="Google Shape;304;p16"/>
          <p:cNvSpPr txBox="1">
            <a:spLocks/>
          </p:cNvSpPr>
          <p:nvPr/>
        </p:nvSpPr>
        <p:spPr>
          <a:xfrm>
            <a:off x="0" y="505643"/>
            <a:ext cx="9144000" cy="91068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400" b="1" dirty="0" smtClean="0"/>
              <a:t>Percentage of Students suspended 1 or more times during the year </a:t>
            </a:r>
            <a:r>
              <a:rPr lang="en-US" sz="2100" dirty="0" smtClean="0"/>
              <a:t>(Source: Dashboard, *SCUSD Internal Analysis, and **CDE Dataquest)</a:t>
            </a:r>
          </a:p>
        </p:txBody>
      </p:sp>
      <p:graphicFrame>
        <p:nvGraphicFramePr>
          <p:cNvPr id="10" name="Chart 9"/>
          <p:cNvGraphicFramePr/>
          <p:nvPr>
            <p:extLst/>
          </p:nvPr>
        </p:nvGraphicFramePr>
        <p:xfrm>
          <a:off x="0" y="1781035"/>
          <a:ext cx="9037257" cy="5169126"/>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V="1">
            <a:off x="790558" y="5592962"/>
            <a:ext cx="8353442" cy="1016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1" name="TextBox 4"/>
          <p:cNvSpPr txBox="1"/>
          <p:nvPr/>
        </p:nvSpPr>
        <p:spPr>
          <a:xfrm>
            <a:off x="5267144" y="2123490"/>
            <a:ext cx="2572112" cy="46166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FF0000"/>
                </a:solidFill>
              </a:rPr>
              <a:t>- - - - </a:t>
            </a:r>
            <a:r>
              <a:rPr lang="en-US" sz="1800" dirty="0" smtClean="0"/>
              <a:t>Prior Goal (&lt;2.1%)</a:t>
            </a:r>
            <a:endParaRPr lang="en-US" dirty="0"/>
          </a:p>
        </p:txBody>
      </p:sp>
    </p:spTree>
    <p:extLst>
      <p:ext uri="{BB962C8B-B14F-4D97-AF65-F5344CB8AC3E}">
        <p14:creationId xmlns:p14="http://schemas.microsoft.com/office/powerpoint/2010/main" val="158621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1: Recent Stakeholder Input</a:t>
            </a:r>
            <a:endParaRPr sz="3200" b="1" dirty="0"/>
          </a:p>
        </p:txBody>
      </p:sp>
      <p:sp>
        <p:nvSpPr>
          <p:cNvPr id="304" name="Google Shape;304;p16"/>
          <p:cNvSpPr txBox="1">
            <a:spLocks noGrp="1"/>
          </p:cNvSpPr>
          <p:nvPr>
            <p:ph type="body" idx="1"/>
          </p:nvPr>
        </p:nvSpPr>
        <p:spPr>
          <a:xfrm>
            <a:off x="124708" y="1102903"/>
            <a:ext cx="8858654" cy="4967417"/>
          </a:xfrm>
          <a:prstGeom prst="rect">
            <a:avLst/>
          </a:prstGeom>
          <a:noFill/>
          <a:ln>
            <a:noFill/>
          </a:ln>
        </p:spPr>
        <p:txBody>
          <a:bodyPr spcFirstLastPara="1" vert="horz" wrap="square" lIns="91425" tIns="45700" rIns="91425" bIns="45700" numCol="1" rtlCol="0" anchor="t" anchorCtr="0">
            <a:normAutofit/>
          </a:bodyPr>
          <a:lstStyle/>
          <a:p>
            <a:pPr>
              <a:spcBef>
                <a:spcPts val="0"/>
              </a:spcBef>
              <a:buClr>
                <a:schemeClr val="dk1"/>
              </a:buClr>
              <a:buSzPct val="100000"/>
            </a:pPr>
            <a:r>
              <a:rPr lang="en-US" sz="2400" dirty="0" smtClean="0"/>
              <a:t>What additional resources will English Learners and other named student groups receive to accomplish this goal?</a:t>
            </a:r>
          </a:p>
          <a:p>
            <a:pPr>
              <a:spcBef>
                <a:spcPts val="0"/>
              </a:spcBef>
              <a:buClr>
                <a:schemeClr val="dk1"/>
              </a:buClr>
              <a:buSzPct val="100000"/>
            </a:pPr>
            <a:r>
              <a:rPr lang="en-US" sz="2400" dirty="0" smtClean="0"/>
              <a:t>Should this be college ‘OR’ career ready?</a:t>
            </a:r>
          </a:p>
          <a:p>
            <a:pPr>
              <a:spcBef>
                <a:spcPts val="0"/>
              </a:spcBef>
              <a:buClr>
                <a:schemeClr val="dk1"/>
              </a:buClr>
              <a:buSzPct val="100000"/>
            </a:pPr>
            <a:r>
              <a:rPr lang="en-US" sz="2400" dirty="0" smtClean="0"/>
              <a:t>When do we intervene?  When a GPA drops? When attendance flags?  And are the flags being monitored for ALL students, including those in SDC classes and at non-public schools?</a:t>
            </a:r>
          </a:p>
          <a:p>
            <a:pPr>
              <a:spcBef>
                <a:spcPts val="0"/>
              </a:spcBef>
              <a:buClr>
                <a:schemeClr val="dk1"/>
              </a:buClr>
              <a:buSzPct val="100000"/>
            </a:pPr>
            <a:r>
              <a:rPr lang="en-US" sz="2400" dirty="0" smtClean="0"/>
              <a:t>Addressing ‘gaps in outcome’ is a goal, but not quantifiable.</a:t>
            </a:r>
          </a:p>
          <a:p>
            <a:pPr>
              <a:spcBef>
                <a:spcPts val="0"/>
              </a:spcBef>
              <a:buClr>
                <a:schemeClr val="dk1"/>
              </a:buClr>
              <a:buSzPct val="100000"/>
            </a:pPr>
            <a:r>
              <a:rPr lang="en-US" sz="2400" dirty="0" smtClean="0"/>
              <a:t>Do we want to just eliminate gaps, or to improve outcomes for ALL students?</a:t>
            </a:r>
            <a:endParaRPr lang="en-US" sz="2400" dirty="0"/>
          </a:p>
          <a:p>
            <a:pPr>
              <a:spcBef>
                <a:spcPts val="0"/>
              </a:spcBef>
              <a:buClr>
                <a:schemeClr val="dk1"/>
              </a:buClr>
              <a:buSzPct val="100000"/>
            </a:pPr>
            <a:r>
              <a:rPr lang="en-US" sz="2400" dirty="0" smtClean="0"/>
              <a:t>College and career readiness must be promoted and students must be exposed early to understand what it takes to reach college.  We should be partnering with community and other groups to do this.</a:t>
            </a:r>
            <a:endParaRPr lang="en-US" sz="2800" dirty="0" smtClean="0"/>
          </a:p>
          <a:p>
            <a:pPr>
              <a:spcBef>
                <a:spcPts val="0"/>
              </a:spcBef>
              <a:buClr>
                <a:schemeClr val="dk1"/>
              </a:buClr>
              <a:buSzPct val="100000"/>
            </a:pPr>
            <a:endParaRPr lang="en-US" sz="2800" dirty="0" smtClean="0"/>
          </a:p>
          <a:p>
            <a:pPr>
              <a:spcBef>
                <a:spcPts val="0"/>
              </a:spcBef>
              <a:buClr>
                <a:schemeClr val="dk1"/>
              </a:buClr>
              <a:buSzPct val="100000"/>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a:t>
            </a:fld>
            <a:endParaRPr dirty="0"/>
          </a:p>
        </p:txBody>
      </p:sp>
    </p:spTree>
    <p:extLst>
      <p:ext uri="{BB962C8B-B14F-4D97-AF65-F5344CB8AC3E}">
        <p14:creationId xmlns:p14="http://schemas.microsoft.com/office/powerpoint/2010/main" val="41588804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4: Suspension Disproportionality</a:t>
            </a:r>
            <a:endParaRPr sz="3200" b="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130</a:t>
            </a:fld>
            <a:endParaRPr dirty="0"/>
          </a:p>
        </p:txBody>
      </p:sp>
      <p:sp>
        <p:nvSpPr>
          <p:cNvPr id="8" name="Google Shape;304;p16"/>
          <p:cNvSpPr txBox="1">
            <a:spLocks/>
          </p:cNvSpPr>
          <p:nvPr/>
        </p:nvSpPr>
        <p:spPr>
          <a:xfrm>
            <a:off x="124706" y="1098095"/>
            <a:ext cx="8858654" cy="1825858"/>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Number and Percentage of K-6</a:t>
            </a:r>
            <a:r>
              <a:rPr lang="en-US" sz="2800" b="1" baseline="30000" dirty="0" smtClean="0"/>
              <a:t>th</a:t>
            </a:r>
            <a:r>
              <a:rPr lang="en-US" sz="2800" b="1" dirty="0" smtClean="0"/>
              <a:t>, 7-8</a:t>
            </a:r>
            <a:r>
              <a:rPr lang="en-US" sz="2800" b="1" baseline="30000" dirty="0" smtClean="0"/>
              <a:t>th</a:t>
            </a:r>
            <a:r>
              <a:rPr lang="en-US" sz="2800" b="1" dirty="0" smtClean="0"/>
              <a:t>, and 9-12</a:t>
            </a:r>
            <a:r>
              <a:rPr lang="en-US" sz="2800" b="1" baseline="30000" dirty="0" smtClean="0"/>
              <a:t>th</a:t>
            </a:r>
            <a:r>
              <a:rPr lang="en-US" sz="2800" b="1" dirty="0" smtClean="0"/>
              <a:t> grade students with 1 or more suspension incidents whose student groups are disproportionately represented based on 2017-18 data (African American and American Indian or Alaska Native students)</a:t>
            </a:r>
          </a:p>
          <a:p>
            <a:pPr marL="0" indent="0" algn="ctr">
              <a:spcBef>
                <a:spcPts val="0"/>
              </a:spcBef>
              <a:buClr>
                <a:schemeClr val="dk1"/>
              </a:buClr>
              <a:buSzPct val="100000"/>
              <a:buFont typeface="Arial"/>
              <a:buNone/>
            </a:pPr>
            <a:r>
              <a:rPr lang="en-US" sz="2800" b="1" dirty="0" smtClean="0"/>
              <a:t>(2018-19 to 2019-20)</a:t>
            </a:r>
          </a:p>
          <a:p>
            <a:pPr marL="0" indent="0" algn="ctr">
              <a:spcBef>
                <a:spcPts val="0"/>
              </a:spcBef>
              <a:buClr>
                <a:schemeClr val="dk1"/>
              </a:buClr>
              <a:buSzPct val="100000"/>
              <a:buFont typeface="Arial"/>
              <a:buNone/>
            </a:pPr>
            <a:r>
              <a:rPr lang="en-US" sz="2100" dirty="0" smtClean="0"/>
              <a:t>(Source: SCUSD Performance Targeted Academic Index (PTAI))</a:t>
            </a:r>
          </a:p>
          <a:p>
            <a:pPr marL="0" indent="0">
              <a:spcBef>
                <a:spcPts val="0"/>
              </a:spcBef>
              <a:buClr>
                <a:schemeClr val="dk1"/>
              </a:buClr>
              <a:buSzPct val="100000"/>
              <a:buFont typeface="Arial"/>
              <a:buNone/>
            </a:pPr>
            <a:endParaRPr lang="en-US" sz="2800" dirty="0"/>
          </a:p>
        </p:txBody>
      </p:sp>
      <p:graphicFrame>
        <p:nvGraphicFramePr>
          <p:cNvPr id="10" name="Table 9"/>
          <p:cNvGraphicFramePr>
            <a:graphicFrameLocks noGrp="1"/>
          </p:cNvGraphicFramePr>
          <p:nvPr>
            <p:extLst/>
          </p:nvPr>
        </p:nvGraphicFramePr>
        <p:xfrm>
          <a:off x="299936" y="3223248"/>
          <a:ext cx="8386864" cy="1645920"/>
        </p:xfrm>
        <a:graphic>
          <a:graphicData uri="http://schemas.openxmlformats.org/drawingml/2006/table">
            <a:tbl>
              <a:tblPr firstRow="1" bandRow="1">
                <a:tableStyleId>{5C22544A-7EE6-4342-B048-85BDC9FD1C3A}</a:tableStyleId>
              </a:tblPr>
              <a:tblGrid>
                <a:gridCol w="5009960">
                  <a:extLst>
                    <a:ext uri="{9D8B030D-6E8A-4147-A177-3AD203B41FA5}">
                      <a16:colId xmlns:a16="http://schemas.microsoft.com/office/drawing/2014/main" val="3831500384"/>
                    </a:ext>
                  </a:extLst>
                </a:gridCol>
                <a:gridCol w="1688452">
                  <a:extLst>
                    <a:ext uri="{9D8B030D-6E8A-4147-A177-3AD203B41FA5}">
                      <a16:colId xmlns:a16="http://schemas.microsoft.com/office/drawing/2014/main" val="650287252"/>
                    </a:ext>
                  </a:extLst>
                </a:gridCol>
                <a:gridCol w="1688452">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000" b="1" dirty="0" smtClean="0"/>
                        <a:t>Elementary (K-6</a:t>
                      </a:r>
                      <a:r>
                        <a:rPr lang="en-US" sz="2000" b="1" baseline="30000" dirty="0" smtClean="0"/>
                        <a:t>th</a:t>
                      </a:r>
                      <a:r>
                        <a:rPr lang="en-US" sz="2000" b="1" dirty="0" smtClean="0"/>
                        <a:t>)</a:t>
                      </a:r>
                    </a:p>
                  </a:txBody>
                  <a:tcPr/>
                </a:tc>
                <a:tc>
                  <a:txBody>
                    <a:bodyPr/>
                    <a:lstStyle/>
                    <a:p>
                      <a:pPr algn="ctr" rtl="0" fontAlgn="b"/>
                      <a:r>
                        <a:rPr lang="en-US" sz="2000" b="1" dirty="0" smtClean="0">
                          <a:solidFill>
                            <a:srgbClr val="000000"/>
                          </a:solidFill>
                          <a:effectLst/>
                          <a:latin typeface="Calibri" panose="020F0502020204030204" pitchFamily="34" charset="0"/>
                        </a:rPr>
                        <a:t>49.5</a:t>
                      </a:r>
                      <a:endParaRPr lang="en-US" sz="20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2000" b="1" dirty="0" smtClean="0">
                          <a:solidFill>
                            <a:srgbClr val="000000"/>
                          </a:solidFill>
                          <a:effectLst/>
                          <a:latin typeface="Calibri" panose="020F0502020204030204" pitchFamily="34" charset="0"/>
                        </a:rPr>
                        <a:t>49.8</a:t>
                      </a:r>
                      <a:endParaRPr lang="en-US" sz="20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874158074"/>
                  </a:ext>
                </a:extLst>
              </a:tr>
              <a:tr h="320040">
                <a:tc>
                  <a:txBody>
                    <a:bodyPr/>
                    <a:lstStyle/>
                    <a:p>
                      <a:r>
                        <a:rPr lang="en-US" sz="2000" b="1" dirty="0" smtClean="0"/>
                        <a:t>Middle (7-8</a:t>
                      </a:r>
                      <a:r>
                        <a:rPr lang="en-US" sz="2000" b="1" baseline="30000" dirty="0" smtClean="0"/>
                        <a:t>th</a:t>
                      </a:r>
                      <a:r>
                        <a:rPr lang="en-US" sz="2000" b="1" dirty="0" smtClean="0"/>
                        <a:t>)</a:t>
                      </a:r>
                    </a:p>
                  </a:txBody>
                  <a:tcPr/>
                </a:tc>
                <a:tc>
                  <a:txBody>
                    <a:bodyPr/>
                    <a:lstStyle/>
                    <a:p>
                      <a:pPr algn="ctr" rtl="0" fontAlgn="b"/>
                      <a:r>
                        <a:rPr lang="en-US" sz="2000" b="1" dirty="0" smtClean="0">
                          <a:solidFill>
                            <a:srgbClr val="000000"/>
                          </a:solidFill>
                          <a:effectLst/>
                          <a:latin typeface="Calibri" panose="020F0502020204030204" pitchFamily="34" charset="0"/>
                        </a:rPr>
                        <a:t>42.9</a:t>
                      </a:r>
                      <a:endParaRPr lang="en-US" sz="20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2000" b="1" dirty="0" smtClean="0">
                          <a:solidFill>
                            <a:srgbClr val="000000"/>
                          </a:solidFill>
                          <a:effectLst/>
                          <a:latin typeface="Calibri" panose="020F0502020204030204" pitchFamily="34" charset="0"/>
                        </a:rPr>
                        <a:t>44.7</a:t>
                      </a:r>
                      <a:endParaRPr lang="en-US" sz="20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2842950017"/>
                  </a:ext>
                </a:extLst>
              </a:tr>
              <a:tr h="320040">
                <a:tc>
                  <a:txBody>
                    <a:bodyPr/>
                    <a:lstStyle/>
                    <a:p>
                      <a:r>
                        <a:rPr lang="en-US" sz="2000" b="1" dirty="0" smtClean="0"/>
                        <a:t>High (9-12</a:t>
                      </a:r>
                      <a:r>
                        <a:rPr lang="en-US" sz="2000" b="1" baseline="30000" dirty="0" smtClean="0"/>
                        <a:t>th</a:t>
                      </a:r>
                      <a:r>
                        <a:rPr lang="en-US" sz="2000" b="1" dirty="0" smtClean="0"/>
                        <a:t>)</a:t>
                      </a:r>
                    </a:p>
                  </a:txBody>
                  <a:tcPr/>
                </a:tc>
                <a:tc>
                  <a:txBody>
                    <a:bodyPr/>
                    <a:lstStyle/>
                    <a:p>
                      <a:pPr algn="ctr" rtl="0" fontAlgn="b"/>
                      <a:r>
                        <a:rPr lang="en-US" sz="2000" b="1" dirty="0" smtClean="0">
                          <a:solidFill>
                            <a:srgbClr val="000000"/>
                          </a:solidFill>
                          <a:effectLst/>
                          <a:latin typeface="Calibri" panose="020F0502020204030204" pitchFamily="34" charset="0"/>
                        </a:rPr>
                        <a:t>35.3</a:t>
                      </a:r>
                      <a:endParaRPr lang="en-US" sz="20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2000" b="1" dirty="0" smtClean="0">
                          <a:solidFill>
                            <a:srgbClr val="000000"/>
                          </a:solidFill>
                          <a:effectLst/>
                          <a:latin typeface="Calibri" panose="020F0502020204030204" pitchFamily="34" charset="0"/>
                        </a:rPr>
                        <a:t>43.1</a:t>
                      </a:r>
                      <a:endParaRPr lang="en-US" sz="20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3058403865"/>
                  </a:ext>
                </a:extLst>
              </a:tr>
            </a:tbl>
          </a:graphicData>
        </a:graphic>
      </p:graphicFrame>
    </p:spTree>
    <p:extLst>
      <p:ext uri="{BB962C8B-B14F-4D97-AF65-F5344CB8AC3E}">
        <p14:creationId xmlns:p14="http://schemas.microsoft.com/office/powerpoint/2010/main" val="29896527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505643"/>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49683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4: Expulsion Rate</a:t>
            </a:r>
            <a:endParaRPr sz="3200" b="1" dirty="0"/>
          </a:p>
        </p:txBody>
      </p:sp>
      <p:sp>
        <p:nvSpPr>
          <p:cNvPr id="304" name="Google Shape;304;p16"/>
          <p:cNvSpPr txBox="1">
            <a:spLocks noGrp="1"/>
          </p:cNvSpPr>
          <p:nvPr>
            <p:ph type="body" idx="1"/>
          </p:nvPr>
        </p:nvSpPr>
        <p:spPr>
          <a:xfrm>
            <a:off x="124708" y="1562986"/>
            <a:ext cx="8858654" cy="4603036"/>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131</a:t>
            </a:fld>
            <a:endParaRPr dirty="0"/>
          </a:p>
        </p:txBody>
      </p:sp>
      <p:sp>
        <p:nvSpPr>
          <p:cNvPr id="8" name="Google Shape;304;p16"/>
          <p:cNvSpPr txBox="1">
            <a:spLocks/>
          </p:cNvSpPr>
          <p:nvPr/>
        </p:nvSpPr>
        <p:spPr>
          <a:xfrm>
            <a:off x="0" y="505643"/>
            <a:ext cx="9144000" cy="91068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400" b="1" dirty="0" smtClean="0"/>
              <a:t>Percentage of Students Expelled at any time during the year</a:t>
            </a:r>
          </a:p>
          <a:p>
            <a:pPr marL="0" indent="0" algn="ctr">
              <a:spcBef>
                <a:spcPts val="0"/>
              </a:spcBef>
              <a:buClr>
                <a:schemeClr val="dk1"/>
              </a:buClr>
              <a:buSzPct val="100000"/>
              <a:buFont typeface="Arial"/>
              <a:buNone/>
            </a:pPr>
            <a:r>
              <a:rPr lang="en-US" sz="2100" dirty="0" smtClean="0"/>
              <a:t>(Source: CDE Dataquest)</a:t>
            </a:r>
          </a:p>
        </p:txBody>
      </p:sp>
      <p:graphicFrame>
        <p:nvGraphicFramePr>
          <p:cNvPr id="10" name="Table 9"/>
          <p:cNvGraphicFramePr>
            <a:graphicFrameLocks noGrp="1"/>
          </p:cNvGraphicFramePr>
          <p:nvPr>
            <p:extLst/>
          </p:nvPr>
        </p:nvGraphicFramePr>
        <p:xfrm>
          <a:off x="124706" y="1425130"/>
          <a:ext cx="8858656"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a:solidFill>
                            <a:srgbClr val="000000"/>
                          </a:solidFill>
                          <a:effectLst/>
                          <a:latin typeface="+mn-lt"/>
                        </a:rPr>
                        <a:t>0.03</a:t>
                      </a:r>
                    </a:p>
                  </a:txBody>
                  <a:tcPr marL="19050" marR="19050" marT="12700" marB="12700" anchor="b"/>
                </a:tc>
                <a:tc>
                  <a:txBody>
                    <a:bodyPr/>
                    <a:lstStyle/>
                    <a:p>
                      <a:pPr algn="ctr" rtl="0" fontAlgn="b"/>
                      <a:r>
                        <a:rPr lang="en-US" sz="1800" b="1" dirty="0">
                          <a:solidFill>
                            <a:srgbClr val="000000"/>
                          </a:solidFill>
                          <a:effectLst/>
                          <a:latin typeface="+mn-lt"/>
                        </a:rPr>
                        <a:t>0.04</a:t>
                      </a:r>
                    </a:p>
                  </a:txBody>
                  <a:tcPr marL="19050" marR="19050" marT="12700" marB="12700" anchor="b"/>
                </a:tc>
                <a:tc>
                  <a:txBody>
                    <a:bodyPr/>
                    <a:lstStyle/>
                    <a:p>
                      <a:pPr algn="ctr" rtl="0" fontAlgn="b"/>
                      <a:r>
                        <a:rPr lang="en-US" sz="1800" b="1" dirty="0">
                          <a:solidFill>
                            <a:srgbClr val="000000"/>
                          </a:solidFill>
                          <a:effectLst/>
                          <a:latin typeface="+mn-lt"/>
                        </a:rPr>
                        <a:t>0.01</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solidFill>
                            <a:srgbClr val="000000"/>
                          </a:solidFill>
                          <a:effectLst/>
                          <a:latin typeface="+mn-lt"/>
                        </a:rPr>
                        <a:t>0.01</a:t>
                      </a:r>
                    </a:p>
                  </a:txBody>
                  <a:tcPr marL="19050" marR="19050" marT="12700" marB="12700" anchor="b"/>
                </a:tc>
                <a:tc>
                  <a:txBody>
                    <a:bodyPr/>
                    <a:lstStyle/>
                    <a:p>
                      <a:pPr algn="ctr" rtl="0" fontAlgn="b"/>
                      <a:r>
                        <a:rPr lang="en-US" sz="1800" b="1" dirty="0">
                          <a:solidFill>
                            <a:srgbClr val="000000"/>
                          </a:solidFill>
                          <a:effectLst/>
                          <a:latin typeface="+mn-lt"/>
                        </a:rPr>
                        <a:t>0.01</a:t>
                      </a:r>
                    </a:p>
                  </a:txBody>
                  <a:tcPr marL="19050" marR="19050" marT="12700" marB="12700" anchor="b"/>
                </a:tc>
                <a:tc>
                  <a:txBody>
                    <a:bodyPr/>
                    <a:lstStyle/>
                    <a:p>
                      <a:pPr algn="ctr" rtl="0" fontAlgn="b"/>
                      <a:r>
                        <a:rPr lang="en-US" sz="1800" b="1" dirty="0">
                          <a:solidFill>
                            <a:srgbClr val="000000"/>
                          </a:solidFill>
                          <a:effectLst/>
                          <a:latin typeface="+mn-lt"/>
                        </a:rPr>
                        <a:t>0.01</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0.56</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0.19</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a:solidFill>
                            <a:srgbClr val="000000"/>
                          </a:solidFill>
                          <a:effectLst/>
                          <a:latin typeface="+mn-lt"/>
                        </a:rPr>
                        <a:t>0.03</a:t>
                      </a:r>
                    </a:p>
                  </a:txBody>
                  <a:tcPr marL="19050" marR="19050" marT="12700" marB="12700" anchor="b"/>
                </a:tc>
                <a:tc>
                  <a:txBody>
                    <a:bodyPr/>
                    <a:lstStyle/>
                    <a:p>
                      <a:pPr algn="ctr" rtl="0" fontAlgn="b"/>
                      <a:r>
                        <a:rPr lang="en-US" sz="1800" b="1" dirty="0">
                          <a:solidFill>
                            <a:srgbClr val="000000"/>
                          </a:solidFill>
                          <a:effectLst/>
                          <a:latin typeface="+mn-lt"/>
                        </a:rPr>
                        <a:t>0.04</a:t>
                      </a:r>
                    </a:p>
                  </a:txBody>
                  <a:tcPr marL="19050" marR="19050" marT="12700" marB="12700" anchor="b"/>
                </a:tc>
                <a:tc>
                  <a:txBody>
                    <a:bodyPr/>
                    <a:lstStyle/>
                    <a:p>
                      <a:pPr algn="ctr" rtl="0" fontAlgn="b"/>
                      <a:r>
                        <a:rPr lang="en-US" sz="1800" b="1" dirty="0">
                          <a:solidFill>
                            <a:srgbClr val="000000"/>
                          </a:solidFill>
                          <a:effectLst/>
                          <a:latin typeface="+mn-lt"/>
                        </a:rPr>
                        <a:t>0.02</a:t>
                      </a: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a:solidFill>
                            <a:srgbClr val="000000"/>
                          </a:solidFill>
                          <a:effectLst/>
                          <a:latin typeface="+mn-lt"/>
                        </a:rPr>
                        <a:t>0.06</a:t>
                      </a:r>
                    </a:p>
                  </a:txBody>
                  <a:tcPr marL="19050" marR="19050" marT="12700" marB="12700" anchor="b"/>
                </a:tc>
                <a:tc>
                  <a:txBody>
                    <a:bodyPr/>
                    <a:lstStyle/>
                    <a:p>
                      <a:pPr algn="ctr" rtl="0" fontAlgn="b"/>
                      <a:r>
                        <a:rPr lang="en-US" sz="1800" b="1" dirty="0">
                          <a:solidFill>
                            <a:srgbClr val="000000"/>
                          </a:solidFill>
                          <a:effectLst/>
                          <a:latin typeface="+mn-lt"/>
                        </a:rPr>
                        <a:t>0.06</a:t>
                      </a:r>
                    </a:p>
                  </a:txBody>
                  <a:tcPr marL="19050" marR="19050" marT="12700" marB="12700" anchor="b"/>
                </a:tc>
                <a:tc>
                  <a:txBody>
                    <a:bodyPr/>
                    <a:lstStyle/>
                    <a:p>
                      <a:pPr algn="ctr" rtl="0" fontAlgn="b"/>
                      <a:r>
                        <a:rPr lang="en-US" sz="1800" b="1" dirty="0">
                          <a:solidFill>
                            <a:srgbClr val="000000"/>
                          </a:solidFill>
                          <a:effectLst/>
                          <a:latin typeface="+mn-lt"/>
                        </a:rPr>
                        <a:t>0.01</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a:solidFill>
                            <a:srgbClr val="000000"/>
                          </a:solidFill>
                          <a:effectLst/>
                          <a:latin typeface="+mn-lt"/>
                        </a:rPr>
                        <a:t>0.12</a:t>
                      </a:r>
                    </a:p>
                  </a:txBody>
                  <a:tcPr marL="19050" marR="19050" marT="12700" marB="12700" anchor="b"/>
                </a:tc>
                <a:tc>
                  <a:txBody>
                    <a:bodyPr/>
                    <a:lstStyle/>
                    <a:p>
                      <a:pPr algn="ctr" rtl="0" fontAlgn="b"/>
                      <a:r>
                        <a:rPr lang="en-US" sz="1800" b="1" dirty="0">
                          <a:solidFill>
                            <a:srgbClr val="000000"/>
                          </a:solidFill>
                          <a:effectLst/>
                          <a:latin typeface="+mn-lt"/>
                        </a:rPr>
                        <a:t>0.12</a:t>
                      </a:r>
                    </a:p>
                  </a:txBody>
                  <a:tcPr marL="19050" marR="19050" marT="12700" marB="12700" anchor="b"/>
                </a:tc>
                <a:tc>
                  <a:txBody>
                    <a:bodyPr/>
                    <a:lstStyle/>
                    <a:p>
                      <a:pPr algn="ctr" rtl="0" fontAlgn="b"/>
                      <a:r>
                        <a:rPr lang="en-US" sz="1800" b="1" dirty="0">
                          <a:solidFill>
                            <a:srgbClr val="000000"/>
                          </a:solidFill>
                          <a:effectLst/>
                          <a:latin typeface="+mn-lt"/>
                        </a:rPr>
                        <a:t>0.03</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0.42</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0.03</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latin typeface="+mn-lt"/>
                        </a:rPr>
                        <a:t>0.01</a:t>
                      </a:r>
                    </a:p>
                  </a:txBody>
                  <a:tcPr marL="19050" marR="19050" marT="12700" marB="12700" anchor="b"/>
                </a:tc>
                <a:tc>
                  <a:txBody>
                    <a:bodyPr/>
                    <a:lstStyle/>
                    <a:p>
                      <a:pPr algn="ctr" rtl="0" fontAlgn="b"/>
                      <a:r>
                        <a:rPr lang="en-US" sz="1800" b="1" dirty="0">
                          <a:solidFill>
                            <a:srgbClr val="000000"/>
                          </a:solidFill>
                          <a:effectLst/>
                          <a:latin typeface="+mn-lt"/>
                        </a:rPr>
                        <a:t>0.04</a:t>
                      </a:r>
                    </a:p>
                  </a:txBody>
                  <a:tcPr marL="19050" marR="19050" marT="12700" marB="12700" anchor="b"/>
                </a:tc>
                <a:tc>
                  <a:txBody>
                    <a:bodyPr/>
                    <a:lstStyle/>
                    <a:p>
                      <a:pPr algn="ctr" rtl="0" fontAlgn="b"/>
                      <a:r>
                        <a:rPr lang="en-US" sz="1800" b="1" dirty="0">
                          <a:solidFill>
                            <a:srgbClr val="000000"/>
                          </a:solidFill>
                          <a:effectLst/>
                          <a:latin typeface="+mn-lt"/>
                        </a:rPr>
                        <a:t>0.01</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a:solidFill>
                            <a:srgbClr val="000000"/>
                          </a:solidFill>
                          <a:effectLst/>
                          <a:latin typeface="+mn-lt"/>
                        </a:rPr>
                        <a:t>0.03</a:t>
                      </a:r>
                    </a:p>
                  </a:txBody>
                  <a:tcPr marL="19050" marR="19050" marT="12700" marB="12700" anchor="b"/>
                </a:tc>
                <a:tc>
                  <a:txBody>
                    <a:bodyPr/>
                    <a:lstStyle/>
                    <a:p>
                      <a:pPr algn="ctr" rtl="0" fontAlgn="b"/>
                      <a:r>
                        <a:rPr lang="en-US" sz="1800" b="1" dirty="0">
                          <a:solidFill>
                            <a:srgbClr val="000000"/>
                          </a:solidFill>
                          <a:effectLst/>
                          <a:latin typeface="+mn-lt"/>
                        </a:rPr>
                        <a:t>0.04</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18051333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505643"/>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49683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4: Expulsion Rate</a:t>
            </a:r>
            <a:endParaRPr sz="3200" b="1" dirty="0"/>
          </a:p>
        </p:txBody>
      </p:sp>
      <p:sp>
        <p:nvSpPr>
          <p:cNvPr id="304" name="Google Shape;304;p16"/>
          <p:cNvSpPr txBox="1">
            <a:spLocks noGrp="1"/>
          </p:cNvSpPr>
          <p:nvPr>
            <p:ph type="body" idx="1"/>
          </p:nvPr>
        </p:nvSpPr>
        <p:spPr>
          <a:xfrm>
            <a:off x="124708" y="1562986"/>
            <a:ext cx="8858654" cy="4603036"/>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132</a:t>
            </a:fld>
            <a:endParaRPr dirty="0"/>
          </a:p>
        </p:txBody>
      </p:sp>
      <p:sp>
        <p:nvSpPr>
          <p:cNvPr id="8" name="Google Shape;304;p16"/>
          <p:cNvSpPr txBox="1">
            <a:spLocks/>
          </p:cNvSpPr>
          <p:nvPr/>
        </p:nvSpPr>
        <p:spPr>
          <a:xfrm>
            <a:off x="0" y="505643"/>
            <a:ext cx="9144000" cy="91068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400" b="1" dirty="0"/>
              <a:t>Percentage of Students Expelled at any time during the year</a:t>
            </a:r>
          </a:p>
          <a:p>
            <a:pPr marL="0" indent="0" algn="ctr">
              <a:spcBef>
                <a:spcPts val="0"/>
              </a:spcBef>
              <a:buClr>
                <a:schemeClr val="dk1"/>
              </a:buClr>
              <a:buSzPct val="100000"/>
              <a:buNone/>
            </a:pPr>
            <a:r>
              <a:rPr lang="en-US" sz="2100" dirty="0"/>
              <a:t>(Source: CDE Dataquest)</a:t>
            </a:r>
          </a:p>
        </p:txBody>
      </p:sp>
      <p:graphicFrame>
        <p:nvGraphicFramePr>
          <p:cNvPr id="10" name="Chart 9"/>
          <p:cNvGraphicFramePr/>
          <p:nvPr>
            <p:extLst/>
          </p:nvPr>
        </p:nvGraphicFramePr>
        <p:xfrm>
          <a:off x="0" y="1416324"/>
          <a:ext cx="9037257" cy="519712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4"/>
          <p:cNvSpPr txBox="1"/>
          <p:nvPr/>
        </p:nvSpPr>
        <p:spPr>
          <a:xfrm>
            <a:off x="6411250" y="1606654"/>
            <a:ext cx="2572112" cy="46166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FF0000"/>
                </a:solidFill>
              </a:rPr>
              <a:t>- - - - </a:t>
            </a:r>
            <a:r>
              <a:rPr lang="en-US" sz="1800" dirty="0" smtClean="0"/>
              <a:t>Prior Goal (&lt;0.1%)</a:t>
            </a:r>
            <a:endParaRPr lang="en-US" dirty="0"/>
          </a:p>
        </p:txBody>
      </p:sp>
      <p:cxnSp>
        <p:nvCxnSpPr>
          <p:cNvPr id="11" name="Straight Connector 10"/>
          <p:cNvCxnSpPr/>
          <p:nvPr/>
        </p:nvCxnSpPr>
        <p:spPr>
          <a:xfrm flipV="1">
            <a:off x="737187" y="4912478"/>
            <a:ext cx="8353442" cy="1016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9272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671850"/>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164058"/>
            <a:ext cx="9144000" cy="476841"/>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4: School Climate Survey</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133</a:t>
            </a:fld>
            <a:endParaRPr dirty="0"/>
          </a:p>
        </p:txBody>
      </p:sp>
      <p:graphicFrame>
        <p:nvGraphicFramePr>
          <p:cNvPr id="8" name="Table 7"/>
          <p:cNvGraphicFramePr>
            <a:graphicFrameLocks noGrp="1"/>
          </p:cNvGraphicFramePr>
          <p:nvPr>
            <p:extLst/>
          </p:nvPr>
        </p:nvGraphicFramePr>
        <p:xfrm>
          <a:off x="124708" y="1375185"/>
          <a:ext cx="8858657" cy="5460091"/>
        </p:xfrm>
        <a:graphic>
          <a:graphicData uri="http://schemas.openxmlformats.org/drawingml/2006/table">
            <a:tbl>
              <a:tblPr firstRow="1" bandRow="1">
                <a:tableStyleId>{5C22544A-7EE6-4342-B048-85BDC9FD1C3A}</a:tableStyleId>
              </a:tblPr>
              <a:tblGrid>
                <a:gridCol w="3544157">
                  <a:extLst>
                    <a:ext uri="{9D8B030D-6E8A-4147-A177-3AD203B41FA5}">
                      <a16:colId xmlns:a16="http://schemas.microsoft.com/office/drawing/2014/main" val="3831500384"/>
                    </a:ext>
                  </a:extLst>
                </a:gridCol>
                <a:gridCol w="1328625">
                  <a:extLst>
                    <a:ext uri="{9D8B030D-6E8A-4147-A177-3AD203B41FA5}">
                      <a16:colId xmlns:a16="http://schemas.microsoft.com/office/drawing/2014/main" val="2085591228"/>
                    </a:ext>
                  </a:extLst>
                </a:gridCol>
                <a:gridCol w="1328625">
                  <a:extLst>
                    <a:ext uri="{9D8B030D-6E8A-4147-A177-3AD203B41FA5}">
                      <a16:colId xmlns:a16="http://schemas.microsoft.com/office/drawing/2014/main" val="650287252"/>
                    </a:ext>
                  </a:extLst>
                </a:gridCol>
                <a:gridCol w="1328625">
                  <a:extLst>
                    <a:ext uri="{9D8B030D-6E8A-4147-A177-3AD203B41FA5}">
                      <a16:colId xmlns:a16="http://schemas.microsoft.com/office/drawing/2014/main" val="3174225161"/>
                    </a:ext>
                  </a:extLst>
                </a:gridCol>
                <a:gridCol w="1328625">
                  <a:extLst>
                    <a:ext uri="{9D8B030D-6E8A-4147-A177-3AD203B41FA5}">
                      <a16:colId xmlns:a16="http://schemas.microsoft.com/office/drawing/2014/main" val="1675154290"/>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nchor="ctr"/>
                </a:tc>
                <a:tc>
                  <a:txBody>
                    <a:bodyPr/>
                    <a:lstStyle/>
                    <a:p>
                      <a:pPr algn="ctr"/>
                      <a:r>
                        <a:rPr lang="en-US" sz="2000" dirty="0" smtClean="0">
                          <a:solidFill>
                            <a:schemeClr val="tx1"/>
                          </a:solidFill>
                        </a:rPr>
                        <a:t>19-20</a:t>
                      </a:r>
                      <a:r>
                        <a:rPr lang="en-US" sz="2000" baseline="0" dirty="0" smtClean="0">
                          <a:solidFill>
                            <a:schemeClr val="tx1"/>
                          </a:solidFill>
                        </a:rPr>
                        <a:t> Safety</a:t>
                      </a:r>
                      <a:endParaRPr lang="en-US" sz="2000" dirty="0">
                        <a:solidFill>
                          <a:schemeClr val="tx1"/>
                        </a:solidFill>
                      </a:endParaRPr>
                    </a:p>
                  </a:txBody>
                  <a:tcPr/>
                </a:tc>
                <a:tc>
                  <a:txBody>
                    <a:bodyPr/>
                    <a:lstStyle/>
                    <a:p>
                      <a:pPr algn="ctr"/>
                      <a:r>
                        <a:rPr lang="en-US" sz="2000" dirty="0" smtClean="0">
                          <a:solidFill>
                            <a:schemeClr val="tx1"/>
                          </a:solidFill>
                        </a:rPr>
                        <a:t>19-20 Belong</a:t>
                      </a:r>
                      <a:endParaRPr lang="en-US" sz="2000" dirty="0">
                        <a:solidFill>
                          <a:schemeClr val="tx1"/>
                        </a:solidFill>
                      </a:endParaRPr>
                    </a:p>
                  </a:txBody>
                  <a:tcPr/>
                </a:tc>
                <a:tc>
                  <a:txBody>
                    <a:bodyPr/>
                    <a:lstStyle/>
                    <a:p>
                      <a:pPr algn="ctr"/>
                      <a:r>
                        <a:rPr lang="en-US" sz="2000" dirty="0" smtClean="0">
                          <a:solidFill>
                            <a:schemeClr val="tx1"/>
                          </a:solidFill>
                        </a:rPr>
                        <a:t>20-21 Safety</a:t>
                      </a:r>
                      <a:endParaRPr lang="en-US" sz="2000" dirty="0">
                        <a:solidFill>
                          <a:schemeClr val="tx1"/>
                        </a:solidFill>
                      </a:endParaRPr>
                    </a:p>
                  </a:txBody>
                  <a:tcPr/>
                </a:tc>
                <a:tc>
                  <a:txBody>
                    <a:bodyPr/>
                    <a:lstStyle/>
                    <a:p>
                      <a:pPr algn="ctr"/>
                      <a:r>
                        <a:rPr lang="en-US" sz="2000" dirty="0" smtClean="0">
                          <a:solidFill>
                            <a:schemeClr val="tx1"/>
                          </a:solidFill>
                        </a:rPr>
                        <a:t>20-21 Belong</a:t>
                      </a:r>
                      <a:endParaRPr lang="en-US" sz="20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a:effectLst/>
                          <a:latin typeface="+mn-lt"/>
                        </a:rPr>
                        <a:t>62.5</a:t>
                      </a:r>
                    </a:p>
                  </a:txBody>
                  <a:tcPr marL="19050" marR="19050" marT="12700" marB="12700" anchor="ctr"/>
                </a:tc>
                <a:tc>
                  <a:txBody>
                    <a:bodyPr/>
                    <a:lstStyle/>
                    <a:p>
                      <a:pPr algn="ctr" rtl="0" fontAlgn="t"/>
                      <a:r>
                        <a:rPr lang="en-US" sz="1800" b="1" dirty="0">
                          <a:effectLst/>
                          <a:latin typeface="+mn-lt"/>
                        </a:rPr>
                        <a:t>65.3</a:t>
                      </a:r>
                    </a:p>
                  </a:txBody>
                  <a:tcPr marL="19050" marR="19050" marT="12700" marB="12700" anchor="ctr"/>
                </a:tc>
                <a:tc>
                  <a:txBody>
                    <a:bodyPr/>
                    <a:lstStyle/>
                    <a:p>
                      <a:pPr algn="ctr" rtl="0" fontAlgn="b"/>
                      <a:r>
                        <a:rPr lang="en-US" sz="1800" b="1" dirty="0" smtClean="0">
                          <a:solidFill>
                            <a:srgbClr val="000000"/>
                          </a:solidFill>
                          <a:effectLst/>
                          <a:latin typeface="+mn-lt"/>
                        </a:rPr>
                        <a:t>71</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71</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effectLst/>
                          <a:latin typeface="+mn-lt"/>
                        </a:rPr>
                        <a:t>55</a:t>
                      </a:r>
                    </a:p>
                  </a:txBody>
                  <a:tcPr marL="19050" marR="19050" marT="12700" marB="12700" anchor="ctr"/>
                </a:tc>
                <a:tc>
                  <a:txBody>
                    <a:bodyPr/>
                    <a:lstStyle/>
                    <a:p>
                      <a:pPr algn="ctr" rtl="0" fontAlgn="t"/>
                      <a:r>
                        <a:rPr lang="en-US" sz="1800" b="1" dirty="0">
                          <a:effectLst/>
                          <a:latin typeface="+mn-lt"/>
                        </a:rPr>
                        <a:t>59</a:t>
                      </a:r>
                    </a:p>
                  </a:txBody>
                  <a:tcPr marL="19050" marR="19050" marT="12700" marB="12700" anchor="ctr"/>
                </a:tc>
                <a:tc>
                  <a:txBody>
                    <a:bodyPr/>
                    <a:lstStyle/>
                    <a:p>
                      <a:pPr algn="ctr" rtl="0" fontAlgn="b"/>
                      <a:r>
                        <a:rPr lang="en-US" sz="1800" b="1" dirty="0" smtClean="0">
                          <a:solidFill>
                            <a:srgbClr val="000000"/>
                          </a:solidFill>
                          <a:effectLst/>
                          <a:latin typeface="+mn-lt"/>
                        </a:rPr>
                        <a:t>62</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64</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effectLst/>
                          <a:latin typeface="+mn-lt"/>
                        </a:rPr>
                        <a:t>60</a:t>
                      </a:r>
                    </a:p>
                  </a:txBody>
                  <a:tcPr marL="19050" marR="19050" marT="12700" marB="12700" anchor="ctr"/>
                </a:tc>
                <a:tc>
                  <a:txBody>
                    <a:bodyPr/>
                    <a:lstStyle/>
                    <a:p>
                      <a:pPr algn="ctr" rtl="0" fontAlgn="t"/>
                      <a:r>
                        <a:rPr lang="en-US" sz="1800" b="1" dirty="0">
                          <a:effectLst/>
                          <a:latin typeface="+mn-lt"/>
                        </a:rPr>
                        <a:t>68</a:t>
                      </a:r>
                    </a:p>
                  </a:txBody>
                  <a:tcPr marL="19050" marR="19050" marT="12700" marB="12700" anchor="ctr"/>
                </a:tc>
                <a:tc>
                  <a:txBody>
                    <a:bodyPr/>
                    <a:lstStyle/>
                    <a:p>
                      <a:pPr algn="ctr" rtl="0" fontAlgn="b"/>
                      <a:r>
                        <a:rPr lang="en-US" sz="1800" b="1" dirty="0" smtClean="0">
                          <a:solidFill>
                            <a:srgbClr val="000000"/>
                          </a:solidFill>
                          <a:effectLst/>
                          <a:latin typeface="+mn-lt"/>
                        </a:rPr>
                        <a:t>71</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71</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a:effectLst/>
                          <a:latin typeface="+mn-lt"/>
                        </a:rPr>
                        <a:t>60</a:t>
                      </a:r>
                    </a:p>
                  </a:txBody>
                  <a:tcPr marL="19050" marR="19050" marT="12700" marB="12700" anchor="ctr"/>
                </a:tc>
                <a:tc>
                  <a:txBody>
                    <a:bodyPr/>
                    <a:lstStyle/>
                    <a:p>
                      <a:pPr algn="ctr" rtl="0" fontAlgn="t"/>
                      <a:r>
                        <a:rPr lang="en-US" sz="1800" b="1" dirty="0">
                          <a:effectLst/>
                          <a:latin typeface="+mn-lt"/>
                        </a:rPr>
                        <a:t>63</a:t>
                      </a:r>
                    </a:p>
                  </a:txBody>
                  <a:tcPr marL="19050" marR="19050" marT="12700" marB="12700" anchor="ctr"/>
                </a:tc>
                <a:tc>
                  <a:txBody>
                    <a:bodyPr/>
                    <a:lstStyle/>
                    <a:p>
                      <a:pPr algn="ctr" rtl="0" fontAlgn="b"/>
                      <a:r>
                        <a:rPr lang="en-US" sz="1800" b="1" dirty="0" smtClean="0">
                          <a:solidFill>
                            <a:srgbClr val="000000"/>
                          </a:solidFill>
                          <a:effectLst/>
                          <a:latin typeface="+mn-lt"/>
                        </a:rPr>
                        <a:t>66</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69</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a:effectLst/>
                          <a:latin typeface="+mn-lt"/>
                        </a:rPr>
                        <a:t>60</a:t>
                      </a:r>
                    </a:p>
                  </a:txBody>
                  <a:tcPr marL="19050" marR="19050" marT="12700" marB="12700" anchor="ctr"/>
                </a:tc>
                <a:tc>
                  <a:txBody>
                    <a:bodyPr/>
                    <a:lstStyle/>
                    <a:p>
                      <a:pPr algn="ctr" rtl="0" fontAlgn="t"/>
                      <a:r>
                        <a:rPr lang="en-US" sz="1800" b="1" dirty="0">
                          <a:effectLst/>
                          <a:latin typeface="+mn-lt"/>
                        </a:rPr>
                        <a:t>63</a:t>
                      </a:r>
                    </a:p>
                  </a:txBody>
                  <a:tcPr marL="19050" marR="19050" marT="12700" marB="12700" anchor="ctr"/>
                </a:tc>
                <a:tc>
                  <a:txBody>
                    <a:bodyPr/>
                    <a:lstStyle/>
                    <a:p>
                      <a:pPr algn="ctr" rtl="0" fontAlgn="b"/>
                      <a:r>
                        <a:rPr lang="en-US" sz="1800" b="1" dirty="0" smtClean="0">
                          <a:solidFill>
                            <a:srgbClr val="000000"/>
                          </a:solidFill>
                          <a:effectLst/>
                          <a:latin typeface="+mn-lt"/>
                        </a:rPr>
                        <a:t>68</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68</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a:effectLst/>
                          <a:latin typeface="+mn-lt"/>
                        </a:rPr>
                        <a:t>57</a:t>
                      </a:r>
                    </a:p>
                  </a:txBody>
                  <a:tcPr marL="19050" marR="19050" marT="12700" marB="12700" anchor="ctr"/>
                </a:tc>
                <a:tc>
                  <a:txBody>
                    <a:bodyPr/>
                    <a:lstStyle/>
                    <a:p>
                      <a:pPr algn="ctr" rtl="0" fontAlgn="t"/>
                      <a:r>
                        <a:rPr lang="en-US" sz="1800" b="1" dirty="0">
                          <a:effectLst/>
                          <a:latin typeface="+mn-lt"/>
                        </a:rPr>
                        <a:t>63</a:t>
                      </a:r>
                    </a:p>
                  </a:txBody>
                  <a:tcPr marL="19050" marR="19050" marT="12700" marB="12700" anchor="ctr"/>
                </a:tc>
                <a:tc>
                  <a:txBody>
                    <a:bodyPr/>
                    <a:lstStyle/>
                    <a:p>
                      <a:pPr algn="ctr" rtl="0" fontAlgn="b"/>
                      <a:r>
                        <a:rPr lang="en-US" sz="1800" b="1" dirty="0" smtClean="0">
                          <a:solidFill>
                            <a:srgbClr val="000000"/>
                          </a:solidFill>
                          <a:effectLst/>
                          <a:latin typeface="+mn-lt"/>
                        </a:rPr>
                        <a:t>66</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68</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a:effectLst/>
                          <a:latin typeface="+mn-lt"/>
                        </a:rPr>
                        <a:t>59</a:t>
                      </a:r>
                    </a:p>
                  </a:txBody>
                  <a:tcPr marL="19050" marR="19050" marT="12700" marB="12700" anchor="ctr"/>
                </a:tc>
                <a:tc>
                  <a:txBody>
                    <a:bodyPr/>
                    <a:lstStyle/>
                    <a:p>
                      <a:pPr algn="ctr" rtl="0" fontAlgn="t"/>
                      <a:r>
                        <a:rPr lang="en-US" sz="1800" b="1" dirty="0">
                          <a:effectLst/>
                          <a:latin typeface="+mn-lt"/>
                        </a:rPr>
                        <a:t>63</a:t>
                      </a:r>
                    </a:p>
                  </a:txBody>
                  <a:tcPr marL="19050" marR="19050" marT="12700" marB="12700" anchor="ctr"/>
                </a:tc>
                <a:tc>
                  <a:txBody>
                    <a:bodyPr/>
                    <a:lstStyle/>
                    <a:p>
                      <a:pPr algn="ctr" rtl="0" fontAlgn="b"/>
                      <a:r>
                        <a:rPr lang="en-US" sz="1800" b="1" dirty="0" smtClean="0">
                          <a:solidFill>
                            <a:srgbClr val="000000"/>
                          </a:solidFill>
                          <a:effectLst/>
                          <a:latin typeface="+mn-lt"/>
                        </a:rPr>
                        <a:t>68</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70</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effectLst/>
                          <a:latin typeface="+mn-lt"/>
                        </a:rPr>
                        <a:t>55</a:t>
                      </a:r>
                    </a:p>
                  </a:txBody>
                  <a:tcPr marL="19050" marR="19050" marT="12700" marB="12700" anchor="ctr"/>
                </a:tc>
                <a:tc>
                  <a:txBody>
                    <a:bodyPr/>
                    <a:lstStyle/>
                    <a:p>
                      <a:pPr algn="ctr" rtl="0" fontAlgn="t"/>
                      <a:r>
                        <a:rPr lang="en-US" sz="1800" b="1" dirty="0">
                          <a:effectLst/>
                          <a:latin typeface="+mn-lt"/>
                        </a:rPr>
                        <a:t>63</a:t>
                      </a:r>
                    </a:p>
                  </a:txBody>
                  <a:tcPr marL="19050" marR="19050" marT="12700" marB="12700" anchor="ctr"/>
                </a:tc>
                <a:tc>
                  <a:txBody>
                    <a:bodyPr/>
                    <a:lstStyle/>
                    <a:p>
                      <a:pPr algn="ctr" rtl="0" fontAlgn="b"/>
                      <a:r>
                        <a:rPr lang="en-US" sz="1800" b="1" dirty="0" smtClean="0">
                          <a:solidFill>
                            <a:srgbClr val="000000"/>
                          </a:solidFill>
                          <a:effectLst/>
                          <a:latin typeface="+mn-lt"/>
                        </a:rPr>
                        <a:t>72</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68</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a:effectLst/>
                          <a:latin typeface="+mn-lt"/>
                        </a:rPr>
                        <a:t>61</a:t>
                      </a:r>
                    </a:p>
                  </a:txBody>
                  <a:tcPr marL="19050" marR="19050" marT="12700" marB="12700" anchor="ctr"/>
                </a:tc>
                <a:tc>
                  <a:txBody>
                    <a:bodyPr/>
                    <a:lstStyle/>
                    <a:p>
                      <a:pPr algn="ctr" rtl="0" fontAlgn="t"/>
                      <a:r>
                        <a:rPr lang="en-US" sz="1800" b="1" dirty="0">
                          <a:effectLst/>
                          <a:latin typeface="+mn-lt"/>
                        </a:rPr>
                        <a:t>63</a:t>
                      </a:r>
                    </a:p>
                  </a:txBody>
                  <a:tcPr marL="19050" marR="19050" marT="12700" marB="12700" anchor="ctr"/>
                </a:tc>
                <a:tc>
                  <a:txBody>
                    <a:bodyPr/>
                    <a:lstStyle/>
                    <a:p>
                      <a:pPr algn="ctr" rtl="0" fontAlgn="b"/>
                      <a:r>
                        <a:rPr lang="en-US" sz="1800" b="1" dirty="0" smtClean="0">
                          <a:solidFill>
                            <a:srgbClr val="000000"/>
                          </a:solidFill>
                          <a:effectLst/>
                          <a:latin typeface="+mn-lt"/>
                        </a:rPr>
                        <a:t>67</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66</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a:effectLst/>
                          <a:latin typeface="+mn-lt"/>
                        </a:rPr>
                        <a:t>66</a:t>
                      </a:r>
                    </a:p>
                  </a:txBody>
                  <a:tcPr marL="19050" marR="19050" marT="12700" marB="12700" anchor="ctr"/>
                </a:tc>
                <a:tc>
                  <a:txBody>
                    <a:bodyPr/>
                    <a:lstStyle/>
                    <a:p>
                      <a:pPr algn="ctr" rtl="0" fontAlgn="t"/>
                      <a:r>
                        <a:rPr lang="en-US" sz="1800" b="1" dirty="0">
                          <a:effectLst/>
                          <a:latin typeface="+mn-lt"/>
                        </a:rPr>
                        <a:t>66</a:t>
                      </a:r>
                    </a:p>
                  </a:txBody>
                  <a:tcPr marL="19050" marR="19050" marT="12700" marB="12700" anchor="ctr"/>
                </a:tc>
                <a:tc>
                  <a:txBody>
                    <a:bodyPr/>
                    <a:lstStyle/>
                    <a:p>
                      <a:pPr algn="ctr" rtl="0" fontAlgn="b"/>
                      <a:r>
                        <a:rPr lang="en-US" sz="1800" b="1" dirty="0" smtClean="0">
                          <a:solidFill>
                            <a:srgbClr val="000000"/>
                          </a:solidFill>
                          <a:effectLst/>
                          <a:latin typeface="+mn-lt"/>
                        </a:rPr>
                        <a:t>71</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74</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effectLst/>
                          <a:latin typeface="+mn-lt"/>
                        </a:rPr>
                        <a:t>62</a:t>
                      </a:r>
                    </a:p>
                  </a:txBody>
                  <a:tcPr marL="19050" marR="19050" marT="12700" marB="12700" anchor="ctr"/>
                </a:tc>
                <a:tc>
                  <a:txBody>
                    <a:bodyPr/>
                    <a:lstStyle/>
                    <a:p>
                      <a:pPr algn="ctr" rtl="0" fontAlgn="t"/>
                      <a:r>
                        <a:rPr lang="en-US" sz="1800" b="1" dirty="0">
                          <a:effectLst/>
                          <a:latin typeface="+mn-lt"/>
                        </a:rPr>
                        <a:t>65</a:t>
                      </a:r>
                    </a:p>
                  </a:txBody>
                  <a:tcPr marL="19050" marR="19050" marT="12700" marB="12700" anchor="ctr"/>
                </a:tc>
                <a:tc>
                  <a:txBody>
                    <a:bodyPr/>
                    <a:lstStyle/>
                    <a:p>
                      <a:pPr algn="ctr" rtl="0" fontAlgn="b"/>
                      <a:r>
                        <a:rPr lang="en-US" sz="1800" b="1" dirty="0" smtClean="0">
                          <a:solidFill>
                            <a:srgbClr val="000000"/>
                          </a:solidFill>
                          <a:effectLst/>
                          <a:latin typeface="+mn-lt"/>
                        </a:rPr>
                        <a:t>71</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72</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a:effectLst/>
                          <a:latin typeface="+mn-lt"/>
                        </a:rPr>
                        <a:t>59</a:t>
                      </a:r>
                    </a:p>
                  </a:txBody>
                  <a:tcPr marL="19050" marR="19050" marT="12700" marB="12700" anchor="ctr"/>
                </a:tc>
                <a:tc>
                  <a:txBody>
                    <a:bodyPr/>
                    <a:lstStyle/>
                    <a:p>
                      <a:pPr algn="ctr" rtl="0" fontAlgn="t"/>
                      <a:r>
                        <a:rPr lang="en-US" sz="1800" b="1" dirty="0">
                          <a:effectLst/>
                          <a:latin typeface="+mn-lt"/>
                        </a:rPr>
                        <a:t>61</a:t>
                      </a:r>
                    </a:p>
                  </a:txBody>
                  <a:tcPr marL="19050" marR="19050" marT="12700" marB="12700" anchor="ctr"/>
                </a:tc>
                <a:tc>
                  <a:txBody>
                    <a:bodyPr/>
                    <a:lstStyle/>
                    <a:p>
                      <a:pPr algn="ctr" rtl="0" fontAlgn="b"/>
                      <a:r>
                        <a:rPr lang="en-US" sz="1800" b="1" dirty="0" smtClean="0">
                          <a:solidFill>
                            <a:srgbClr val="000000"/>
                          </a:solidFill>
                          <a:effectLst/>
                          <a:latin typeface="+mn-lt"/>
                        </a:rPr>
                        <a:t>67</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70</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a:effectLst/>
                          <a:latin typeface="+mn-lt"/>
                        </a:rPr>
                        <a:t>67</a:t>
                      </a:r>
                    </a:p>
                  </a:txBody>
                  <a:tcPr marL="19050" marR="19050" marT="12700" marB="12700" anchor="ctr"/>
                </a:tc>
                <a:tc>
                  <a:txBody>
                    <a:bodyPr/>
                    <a:lstStyle/>
                    <a:p>
                      <a:pPr algn="ctr" rtl="0" fontAlgn="t"/>
                      <a:r>
                        <a:rPr lang="en-US" sz="1800" b="1" dirty="0">
                          <a:effectLst/>
                          <a:latin typeface="+mn-lt"/>
                        </a:rPr>
                        <a:t>71</a:t>
                      </a:r>
                    </a:p>
                  </a:txBody>
                  <a:tcPr marL="19050" marR="19050" marT="12700" marB="12700" anchor="ctr"/>
                </a:tc>
                <a:tc>
                  <a:txBody>
                    <a:bodyPr/>
                    <a:lstStyle/>
                    <a:p>
                      <a:pPr algn="ctr" rtl="0" fontAlgn="b"/>
                      <a:r>
                        <a:rPr lang="en-US" sz="1800" b="1" dirty="0" smtClean="0">
                          <a:solidFill>
                            <a:srgbClr val="000000"/>
                          </a:solidFill>
                          <a:effectLst/>
                          <a:latin typeface="+mn-lt"/>
                        </a:rPr>
                        <a:t>77</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78</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effectLst/>
                          <a:latin typeface="+mn-lt"/>
                        </a:rPr>
                        <a:t>64</a:t>
                      </a:r>
                    </a:p>
                  </a:txBody>
                  <a:tcPr marL="19050" marR="19050" marT="12700" marB="12700" anchor="ctr"/>
                </a:tc>
                <a:tc>
                  <a:txBody>
                    <a:bodyPr/>
                    <a:lstStyle/>
                    <a:p>
                      <a:pPr algn="ctr" rtl="0" fontAlgn="t"/>
                      <a:r>
                        <a:rPr lang="en-US" sz="1800" b="1" dirty="0">
                          <a:effectLst/>
                          <a:latin typeface="+mn-lt"/>
                        </a:rPr>
                        <a:t>69</a:t>
                      </a:r>
                    </a:p>
                  </a:txBody>
                  <a:tcPr marL="19050" marR="19050" marT="12700" marB="12700" anchor="ctr"/>
                </a:tc>
                <a:tc>
                  <a:txBody>
                    <a:bodyPr/>
                    <a:lstStyle/>
                    <a:p>
                      <a:pPr algn="ctr" rtl="0" fontAlgn="b"/>
                      <a:r>
                        <a:rPr lang="en-US" sz="1800" b="1" dirty="0" smtClean="0">
                          <a:solidFill>
                            <a:srgbClr val="000000"/>
                          </a:solidFill>
                          <a:effectLst/>
                          <a:latin typeface="+mn-lt"/>
                        </a:rPr>
                        <a:t>74</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74</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3264407041"/>
                  </a:ext>
                </a:extLst>
              </a:tr>
            </a:tbl>
          </a:graphicData>
        </a:graphic>
      </p:graphicFrame>
      <p:sp>
        <p:nvSpPr>
          <p:cNvPr id="9" name="Google Shape;304;p16"/>
          <p:cNvSpPr txBox="1">
            <a:spLocks/>
          </p:cNvSpPr>
          <p:nvPr/>
        </p:nvSpPr>
        <p:spPr>
          <a:xfrm>
            <a:off x="0" y="639938"/>
            <a:ext cx="9144000" cy="910681"/>
          </a:xfrm>
          <a:prstGeom prst="rect">
            <a:avLst/>
          </a:prstGeom>
          <a:noFill/>
          <a:ln>
            <a:noFill/>
          </a:ln>
        </p:spPr>
        <p:txBody>
          <a:bodyPr spcFirstLastPara="1" vert="horz" wrap="square" lIns="91425" tIns="45700" rIns="91425" bIns="45700" rtlCol="0" anchor="t" anchorCtr="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400" b="1" dirty="0" smtClean="0"/>
              <a:t>Percentage of Positive responses in the areas of ‘safety’ and ‘belongingness/connectedness’</a:t>
            </a:r>
            <a:r>
              <a:rPr lang="en-US" sz="2400" b="1" dirty="0"/>
              <a:t> </a:t>
            </a:r>
            <a:r>
              <a:rPr lang="en-US" sz="2400" b="1" dirty="0" smtClean="0"/>
              <a:t>(2019-20 and 2020-21) </a:t>
            </a:r>
            <a:r>
              <a:rPr lang="en-US" sz="2100" dirty="0" smtClean="0"/>
              <a:t>(Source: Local Survey)</a:t>
            </a:r>
          </a:p>
        </p:txBody>
      </p:sp>
    </p:spTree>
    <p:extLst>
      <p:ext uri="{BB962C8B-B14F-4D97-AF65-F5344CB8AC3E}">
        <p14:creationId xmlns:p14="http://schemas.microsoft.com/office/powerpoint/2010/main" val="29036939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671850"/>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164058"/>
            <a:ext cx="9144000" cy="476841"/>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4: School Climate Survey</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134</a:t>
            </a:fld>
            <a:endParaRPr dirty="0"/>
          </a:p>
        </p:txBody>
      </p:sp>
      <p:graphicFrame>
        <p:nvGraphicFramePr>
          <p:cNvPr id="8" name="Table 7"/>
          <p:cNvGraphicFramePr>
            <a:graphicFrameLocks noGrp="1"/>
          </p:cNvGraphicFramePr>
          <p:nvPr>
            <p:extLst/>
          </p:nvPr>
        </p:nvGraphicFramePr>
        <p:xfrm>
          <a:off x="142671" y="2255531"/>
          <a:ext cx="8858657" cy="3235051"/>
        </p:xfrm>
        <a:graphic>
          <a:graphicData uri="http://schemas.openxmlformats.org/drawingml/2006/table">
            <a:tbl>
              <a:tblPr firstRow="1" bandRow="1">
                <a:tableStyleId>{5C22544A-7EE6-4342-B048-85BDC9FD1C3A}</a:tableStyleId>
              </a:tblPr>
              <a:tblGrid>
                <a:gridCol w="2726357">
                  <a:extLst>
                    <a:ext uri="{9D8B030D-6E8A-4147-A177-3AD203B41FA5}">
                      <a16:colId xmlns:a16="http://schemas.microsoft.com/office/drawing/2014/main" val="3831500384"/>
                    </a:ext>
                  </a:extLst>
                </a:gridCol>
                <a:gridCol w="1022050">
                  <a:extLst>
                    <a:ext uri="{9D8B030D-6E8A-4147-A177-3AD203B41FA5}">
                      <a16:colId xmlns:a16="http://schemas.microsoft.com/office/drawing/2014/main" val="1204806019"/>
                    </a:ext>
                  </a:extLst>
                </a:gridCol>
                <a:gridCol w="1022050">
                  <a:extLst>
                    <a:ext uri="{9D8B030D-6E8A-4147-A177-3AD203B41FA5}">
                      <a16:colId xmlns:a16="http://schemas.microsoft.com/office/drawing/2014/main" val="525428317"/>
                    </a:ext>
                  </a:extLst>
                </a:gridCol>
                <a:gridCol w="1022050">
                  <a:extLst>
                    <a:ext uri="{9D8B030D-6E8A-4147-A177-3AD203B41FA5}">
                      <a16:colId xmlns:a16="http://schemas.microsoft.com/office/drawing/2014/main" val="2085591228"/>
                    </a:ext>
                  </a:extLst>
                </a:gridCol>
                <a:gridCol w="1022050">
                  <a:extLst>
                    <a:ext uri="{9D8B030D-6E8A-4147-A177-3AD203B41FA5}">
                      <a16:colId xmlns:a16="http://schemas.microsoft.com/office/drawing/2014/main" val="650287252"/>
                    </a:ext>
                  </a:extLst>
                </a:gridCol>
                <a:gridCol w="1022050">
                  <a:extLst>
                    <a:ext uri="{9D8B030D-6E8A-4147-A177-3AD203B41FA5}">
                      <a16:colId xmlns:a16="http://schemas.microsoft.com/office/drawing/2014/main" val="3174225161"/>
                    </a:ext>
                  </a:extLst>
                </a:gridCol>
                <a:gridCol w="1022050">
                  <a:extLst>
                    <a:ext uri="{9D8B030D-6E8A-4147-A177-3AD203B41FA5}">
                      <a16:colId xmlns:a16="http://schemas.microsoft.com/office/drawing/2014/main" val="1675154290"/>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nchor="ctr"/>
                </a:tc>
                <a:tc>
                  <a:txBody>
                    <a:bodyPr/>
                    <a:lstStyle/>
                    <a:p>
                      <a:pPr algn="ctr"/>
                      <a:r>
                        <a:rPr lang="en-US" sz="1600" dirty="0" smtClean="0">
                          <a:solidFill>
                            <a:schemeClr val="tx1"/>
                          </a:solidFill>
                        </a:rPr>
                        <a:t>18-19 Safety</a:t>
                      </a:r>
                      <a:endParaRPr lang="en-US" sz="1600" dirty="0">
                        <a:solidFill>
                          <a:schemeClr val="tx1"/>
                        </a:solidFill>
                      </a:endParaRPr>
                    </a:p>
                  </a:txBody>
                  <a:tcPr/>
                </a:tc>
                <a:tc>
                  <a:txBody>
                    <a:bodyPr/>
                    <a:lstStyle/>
                    <a:p>
                      <a:pPr algn="ctr"/>
                      <a:r>
                        <a:rPr lang="en-US" sz="1600" dirty="0" smtClean="0">
                          <a:solidFill>
                            <a:schemeClr val="tx1"/>
                          </a:solidFill>
                        </a:rPr>
                        <a:t>18-19 Belong</a:t>
                      </a:r>
                      <a:endParaRPr lang="en-US" sz="1600" dirty="0">
                        <a:solidFill>
                          <a:schemeClr val="tx1"/>
                        </a:solidFill>
                      </a:endParaRPr>
                    </a:p>
                  </a:txBody>
                  <a:tcPr/>
                </a:tc>
                <a:tc>
                  <a:txBody>
                    <a:bodyPr/>
                    <a:lstStyle/>
                    <a:p>
                      <a:pPr algn="ctr"/>
                      <a:r>
                        <a:rPr lang="en-US" sz="1600" dirty="0" smtClean="0">
                          <a:solidFill>
                            <a:schemeClr val="tx1"/>
                          </a:solidFill>
                        </a:rPr>
                        <a:t>19-20</a:t>
                      </a:r>
                      <a:r>
                        <a:rPr lang="en-US" sz="1600" baseline="0" dirty="0" smtClean="0">
                          <a:solidFill>
                            <a:schemeClr val="tx1"/>
                          </a:solidFill>
                        </a:rPr>
                        <a:t> Safety</a:t>
                      </a:r>
                      <a:endParaRPr lang="en-US" sz="1600" dirty="0">
                        <a:solidFill>
                          <a:schemeClr val="tx1"/>
                        </a:solidFill>
                      </a:endParaRPr>
                    </a:p>
                  </a:txBody>
                  <a:tcPr/>
                </a:tc>
                <a:tc>
                  <a:txBody>
                    <a:bodyPr/>
                    <a:lstStyle/>
                    <a:p>
                      <a:pPr algn="ctr"/>
                      <a:r>
                        <a:rPr lang="en-US" sz="1600" dirty="0" smtClean="0">
                          <a:solidFill>
                            <a:schemeClr val="tx1"/>
                          </a:solidFill>
                        </a:rPr>
                        <a:t>19-20 Belong</a:t>
                      </a:r>
                      <a:endParaRPr lang="en-US" sz="1600" dirty="0">
                        <a:solidFill>
                          <a:schemeClr val="tx1"/>
                        </a:solidFill>
                      </a:endParaRPr>
                    </a:p>
                  </a:txBody>
                  <a:tcPr/>
                </a:tc>
                <a:tc>
                  <a:txBody>
                    <a:bodyPr/>
                    <a:lstStyle/>
                    <a:p>
                      <a:pPr algn="ctr"/>
                      <a:r>
                        <a:rPr lang="en-US" sz="1600" dirty="0" smtClean="0">
                          <a:solidFill>
                            <a:schemeClr val="tx1"/>
                          </a:solidFill>
                        </a:rPr>
                        <a:t>20-21 Safety</a:t>
                      </a:r>
                      <a:endParaRPr lang="en-US" sz="1600" dirty="0">
                        <a:solidFill>
                          <a:schemeClr val="tx1"/>
                        </a:solidFill>
                      </a:endParaRPr>
                    </a:p>
                  </a:txBody>
                  <a:tcPr/>
                </a:tc>
                <a:tc>
                  <a:txBody>
                    <a:bodyPr/>
                    <a:lstStyle/>
                    <a:p>
                      <a:pPr algn="ctr"/>
                      <a:r>
                        <a:rPr lang="en-US" sz="1600" dirty="0" smtClean="0">
                          <a:solidFill>
                            <a:schemeClr val="tx1"/>
                          </a:solidFill>
                        </a:rPr>
                        <a:t>20-21 Belong</a:t>
                      </a:r>
                      <a:endParaRPr lang="en-US" sz="16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Elementary</a:t>
                      </a:r>
                      <a:r>
                        <a:rPr lang="en-US" sz="1600" b="1" baseline="0" dirty="0" smtClean="0"/>
                        <a:t> Students</a:t>
                      </a:r>
                      <a:endParaRPr lang="en-US" sz="1600" b="1" dirty="0" smtClean="0"/>
                    </a:p>
                  </a:txBody>
                  <a:tcPr/>
                </a:tc>
                <a:tc>
                  <a:txBody>
                    <a:bodyPr/>
                    <a:lstStyle/>
                    <a:p>
                      <a:pPr algn="ctr" rtl="0" fontAlgn="b"/>
                      <a:r>
                        <a:rPr lang="en-US" sz="1800" b="1" dirty="0" smtClean="0">
                          <a:solidFill>
                            <a:srgbClr val="000000"/>
                          </a:solidFill>
                          <a:effectLst/>
                          <a:latin typeface="+mn-lt"/>
                        </a:rPr>
                        <a:t>61</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68</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effectLst/>
                          <a:latin typeface="+mn-lt"/>
                        </a:rPr>
                        <a:t>61</a:t>
                      </a:r>
                      <a:endParaRPr lang="en-US" sz="1800" b="1" dirty="0">
                        <a:effectLst/>
                        <a:latin typeface="+mn-lt"/>
                      </a:endParaRPr>
                    </a:p>
                  </a:txBody>
                  <a:tcPr marL="19050" marR="19050" marT="12700" marB="12700" anchor="ctr"/>
                </a:tc>
                <a:tc>
                  <a:txBody>
                    <a:bodyPr/>
                    <a:lstStyle/>
                    <a:p>
                      <a:pPr algn="ctr" rtl="0" fontAlgn="t"/>
                      <a:r>
                        <a:rPr lang="en-US" sz="1800" b="1" dirty="0" smtClean="0">
                          <a:effectLst/>
                          <a:latin typeface="+mn-lt"/>
                        </a:rPr>
                        <a:t>69</a:t>
                      </a:r>
                      <a:endParaRPr lang="en-US" sz="1800" b="1" dirty="0">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69</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73</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874158074"/>
                  </a:ext>
                </a:extLst>
              </a:tr>
              <a:tr h="320040">
                <a:tc>
                  <a:txBody>
                    <a:bodyPr/>
                    <a:lstStyle/>
                    <a:p>
                      <a:r>
                        <a:rPr lang="en-US" sz="1600" b="1" dirty="0" smtClean="0"/>
                        <a:t>K-8 Students</a:t>
                      </a:r>
                      <a:endParaRPr lang="en-US" sz="1600" b="1" dirty="0"/>
                    </a:p>
                  </a:txBody>
                  <a:tcPr/>
                </a:tc>
                <a:tc>
                  <a:txBody>
                    <a:bodyPr/>
                    <a:lstStyle/>
                    <a:p>
                      <a:pPr algn="ctr" rtl="0" fontAlgn="b"/>
                      <a:r>
                        <a:rPr lang="en-US" sz="1800" b="1" dirty="0" smtClean="0">
                          <a:solidFill>
                            <a:srgbClr val="000000"/>
                          </a:solidFill>
                          <a:effectLst/>
                          <a:latin typeface="+mn-lt"/>
                        </a:rPr>
                        <a:t>61</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62</a:t>
                      </a:r>
                      <a:endParaRPr lang="en-US" sz="1800" b="1" dirty="0">
                        <a:solidFill>
                          <a:srgbClr val="000000"/>
                        </a:solidFill>
                        <a:effectLst/>
                        <a:latin typeface="+mn-lt"/>
                      </a:endParaRPr>
                    </a:p>
                  </a:txBody>
                  <a:tcPr marL="19050" marR="19050" marT="12700" marB="12700" anchor="ctr"/>
                </a:tc>
                <a:tc>
                  <a:txBody>
                    <a:bodyPr/>
                    <a:lstStyle/>
                    <a:p>
                      <a:pPr algn="ctr" rtl="0" fontAlgn="t"/>
                      <a:r>
                        <a:rPr lang="en-US" sz="1800" b="1" dirty="0">
                          <a:effectLst/>
                          <a:latin typeface="+mn-lt"/>
                        </a:rPr>
                        <a:t>60</a:t>
                      </a:r>
                    </a:p>
                  </a:txBody>
                  <a:tcPr marL="19050" marR="19050" marT="12700" marB="12700" anchor="ctr"/>
                </a:tc>
                <a:tc>
                  <a:txBody>
                    <a:bodyPr/>
                    <a:lstStyle/>
                    <a:p>
                      <a:pPr algn="ctr" rtl="0" fontAlgn="t"/>
                      <a:r>
                        <a:rPr lang="en-US" sz="1800" b="1" dirty="0" smtClean="0">
                          <a:effectLst/>
                          <a:latin typeface="+mn-lt"/>
                        </a:rPr>
                        <a:t>63</a:t>
                      </a:r>
                      <a:endParaRPr lang="en-US" sz="1800" b="1" dirty="0">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70</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70</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2407519967"/>
                  </a:ext>
                </a:extLst>
              </a:tr>
              <a:tr h="320040">
                <a:tc>
                  <a:txBody>
                    <a:bodyPr/>
                    <a:lstStyle/>
                    <a:p>
                      <a:r>
                        <a:rPr lang="en-US" sz="1600" b="1" dirty="0" smtClean="0"/>
                        <a:t>Middle School Students</a:t>
                      </a:r>
                      <a:endParaRPr lang="en-US" sz="1600" b="1" dirty="0"/>
                    </a:p>
                  </a:txBody>
                  <a:tcPr/>
                </a:tc>
                <a:tc>
                  <a:txBody>
                    <a:bodyPr/>
                    <a:lstStyle/>
                    <a:p>
                      <a:pPr algn="ctr" rtl="0" fontAlgn="b"/>
                      <a:r>
                        <a:rPr lang="en-US" sz="1800" b="1" dirty="0" smtClean="0">
                          <a:solidFill>
                            <a:srgbClr val="000000"/>
                          </a:solidFill>
                          <a:effectLst/>
                          <a:latin typeface="+mn-lt"/>
                        </a:rPr>
                        <a:t>67</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68</a:t>
                      </a:r>
                      <a:endParaRPr lang="en-US" sz="1800" b="1" dirty="0">
                        <a:solidFill>
                          <a:srgbClr val="000000"/>
                        </a:solidFill>
                        <a:effectLst/>
                        <a:latin typeface="+mn-lt"/>
                      </a:endParaRPr>
                    </a:p>
                  </a:txBody>
                  <a:tcPr marL="19050" marR="19050" marT="12700" marB="12700" anchor="ctr"/>
                </a:tc>
                <a:tc>
                  <a:txBody>
                    <a:bodyPr/>
                    <a:lstStyle/>
                    <a:p>
                      <a:pPr algn="ctr" rtl="0" fontAlgn="t"/>
                      <a:r>
                        <a:rPr lang="en-US" sz="1800" b="1" dirty="0" smtClean="0">
                          <a:effectLst/>
                          <a:latin typeface="+mn-lt"/>
                        </a:rPr>
                        <a:t>66</a:t>
                      </a:r>
                      <a:endParaRPr lang="en-US" sz="1800" b="1" dirty="0">
                        <a:effectLst/>
                        <a:latin typeface="+mn-lt"/>
                      </a:endParaRPr>
                    </a:p>
                  </a:txBody>
                  <a:tcPr marL="19050" marR="19050" marT="12700" marB="12700" anchor="ctr"/>
                </a:tc>
                <a:tc>
                  <a:txBody>
                    <a:bodyPr/>
                    <a:lstStyle/>
                    <a:p>
                      <a:pPr algn="ctr" rtl="0" fontAlgn="t"/>
                      <a:r>
                        <a:rPr lang="en-US" sz="1800" b="1" dirty="0" smtClean="0">
                          <a:effectLst/>
                          <a:latin typeface="+mn-lt"/>
                        </a:rPr>
                        <a:t>66</a:t>
                      </a:r>
                      <a:endParaRPr lang="en-US" sz="1800" b="1" dirty="0">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75</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76</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210976884"/>
                  </a:ext>
                </a:extLst>
              </a:tr>
              <a:tr h="320040">
                <a:tc>
                  <a:txBody>
                    <a:bodyPr/>
                    <a:lstStyle/>
                    <a:p>
                      <a:r>
                        <a:rPr lang="en-US" sz="1600" b="1" dirty="0" smtClean="0"/>
                        <a:t>Comprehensive High</a:t>
                      </a:r>
                      <a:r>
                        <a:rPr lang="en-US" sz="1600" b="1" baseline="0" dirty="0" smtClean="0"/>
                        <a:t> School Students</a:t>
                      </a:r>
                      <a:endParaRPr lang="en-US" sz="1600" b="1" dirty="0"/>
                    </a:p>
                  </a:txBody>
                  <a:tcPr/>
                </a:tc>
                <a:tc>
                  <a:txBody>
                    <a:bodyPr/>
                    <a:lstStyle/>
                    <a:p>
                      <a:pPr algn="ctr" rtl="0" fontAlgn="b"/>
                      <a:r>
                        <a:rPr lang="en-US" sz="1800" b="1" dirty="0" smtClean="0">
                          <a:solidFill>
                            <a:srgbClr val="000000"/>
                          </a:solidFill>
                          <a:effectLst/>
                          <a:latin typeface="+mn-lt"/>
                        </a:rPr>
                        <a:t>63</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60</a:t>
                      </a:r>
                      <a:endParaRPr lang="en-US" sz="1800" b="1" dirty="0">
                        <a:solidFill>
                          <a:srgbClr val="000000"/>
                        </a:solidFill>
                        <a:effectLst/>
                        <a:latin typeface="+mn-lt"/>
                      </a:endParaRPr>
                    </a:p>
                  </a:txBody>
                  <a:tcPr marL="19050" marR="19050" marT="12700" marB="12700" anchor="ctr"/>
                </a:tc>
                <a:tc>
                  <a:txBody>
                    <a:bodyPr/>
                    <a:lstStyle/>
                    <a:p>
                      <a:pPr algn="ctr" rtl="0" fontAlgn="t"/>
                      <a:r>
                        <a:rPr lang="en-US" sz="1800" b="1" dirty="0" smtClean="0">
                          <a:effectLst/>
                          <a:latin typeface="+mn-lt"/>
                        </a:rPr>
                        <a:t>61</a:t>
                      </a:r>
                      <a:endParaRPr lang="en-US" sz="1800" b="1" dirty="0">
                        <a:effectLst/>
                        <a:latin typeface="+mn-lt"/>
                      </a:endParaRPr>
                    </a:p>
                  </a:txBody>
                  <a:tcPr marL="19050" marR="19050" marT="12700" marB="12700" anchor="ctr"/>
                </a:tc>
                <a:tc>
                  <a:txBody>
                    <a:bodyPr/>
                    <a:lstStyle/>
                    <a:p>
                      <a:pPr algn="ctr" rtl="0" fontAlgn="t"/>
                      <a:r>
                        <a:rPr lang="en-US" sz="1800" b="1" dirty="0" smtClean="0">
                          <a:effectLst/>
                          <a:latin typeface="+mn-lt"/>
                        </a:rPr>
                        <a:t>57</a:t>
                      </a:r>
                      <a:endParaRPr lang="en-US" sz="1800" b="1" dirty="0">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68</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64</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3967609619"/>
                  </a:ext>
                </a:extLst>
              </a:tr>
              <a:tr h="320040">
                <a:tc>
                  <a:txBody>
                    <a:bodyPr/>
                    <a:lstStyle/>
                    <a:p>
                      <a:r>
                        <a:rPr lang="en-US" sz="1600" b="1" dirty="0" smtClean="0"/>
                        <a:t>Small High School Students</a:t>
                      </a:r>
                      <a:endParaRPr lang="en-US" sz="1600" b="1" dirty="0"/>
                    </a:p>
                  </a:txBody>
                  <a:tcPr/>
                </a:tc>
                <a:tc>
                  <a:txBody>
                    <a:bodyPr/>
                    <a:lstStyle/>
                    <a:p>
                      <a:pPr algn="ctr" rtl="0" fontAlgn="b"/>
                      <a:r>
                        <a:rPr lang="en-US" sz="1800" b="1" dirty="0" smtClean="0">
                          <a:solidFill>
                            <a:srgbClr val="000000"/>
                          </a:solidFill>
                          <a:effectLst/>
                          <a:latin typeface="+mn-lt"/>
                        </a:rPr>
                        <a:t>74</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68</a:t>
                      </a:r>
                      <a:endParaRPr lang="en-US" sz="1800" b="1" dirty="0">
                        <a:solidFill>
                          <a:srgbClr val="000000"/>
                        </a:solidFill>
                        <a:effectLst/>
                        <a:latin typeface="+mn-lt"/>
                      </a:endParaRPr>
                    </a:p>
                  </a:txBody>
                  <a:tcPr marL="19050" marR="19050" marT="12700" marB="12700" anchor="ctr"/>
                </a:tc>
                <a:tc>
                  <a:txBody>
                    <a:bodyPr/>
                    <a:lstStyle/>
                    <a:p>
                      <a:pPr algn="ctr" rtl="0" fontAlgn="t"/>
                      <a:r>
                        <a:rPr lang="en-US" sz="1800" b="1" dirty="0">
                          <a:effectLst/>
                          <a:latin typeface="+mn-lt"/>
                        </a:rPr>
                        <a:t>72</a:t>
                      </a:r>
                    </a:p>
                  </a:txBody>
                  <a:tcPr marL="19050" marR="19050" marT="12700" marB="12700" anchor="ctr"/>
                </a:tc>
                <a:tc>
                  <a:txBody>
                    <a:bodyPr/>
                    <a:lstStyle/>
                    <a:p>
                      <a:pPr algn="ctr" rtl="0" fontAlgn="t"/>
                      <a:r>
                        <a:rPr lang="en-US" sz="1800" b="1" dirty="0" smtClean="0">
                          <a:effectLst/>
                          <a:latin typeface="+mn-lt"/>
                        </a:rPr>
                        <a:t>68</a:t>
                      </a:r>
                      <a:endParaRPr lang="en-US" sz="1800" b="1" dirty="0">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76</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73</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734175075"/>
                  </a:ext>
                </a:extLst>
              </a:tr>
              <a:tr h="400411">
                <a:tc>
                  <a:txBody>
                    <a:bodyPr/>
                    <a:lstStyle/>
                    <a:p>
                      <a:r>
                        <a:rPr lang="en-US" sz="1600" b="1" dirty="0" smtClean="0"/>
                        <a:t>Teachers</a:t>
                      </a:r>
                      <a:endParaRPr lang="en-US" sz="1600" b="1" dirty="0"/>
                    </a:p>
                  </a:txBody>
                  <a:tcPr/>
                </a:tc>
                <a:tc>
                  <a:txBody>
                    <a:bodyPr/>
                    <a:lstStyle/>
                    <a:p>
                      <a:pPr algn="ctr" rtl="0" fontAlgn="b"/>
                      <a:r>
                        <a:rPr lang="en-US" sz="1800" b="1" dirty="0" smtClean="0">
                          <a:solidFill>
                            <a:srgbClr val="000000"/>
                          </a:solidFill>
                          <a:effectLst/>
                          <a:latin typeface="+mn-lt"/>
                        </a:rPr>
                        <a:t>61</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73</a:t>
                      </a:r>
                      <a:endParaRPr lang="en-US" sz="1800" b="1" dirty="0">
                        <a:solidFill>
                          <a:srgbClr val="000000"/>
                        </a:solidFill>
                        <a:effectLst/>
                        <a:latin typeface="+mn-lt"/>
                      </a:endParaRPr>
                    </a:p>
                  </a:txBody>
                  <a:tcPr marL="19050" marR="19050" marT="12700" marB="12700" anchor="ctr"/>
                </a:tc>
                <a:tc>
                  <a:txBody>
                    <a:bodyPr/>
                    <a:lstStyle/>
                    <a:p>
                      <a:pPr algn="ctr" rtl="0" fontAlgn="t"/>
                      <a:r>
                        <a:rPr lang="en-US" sz="1800" b="1" dirty="0" smtClean="0">
                          <a:effectLst/>
                          <a:latin typeface="+mn-lt"/>
                        </a:rPr>
                        <a:t>51</a:t>
                      </a:r>
                      <a:endParaRPr lang="en-US" sz="1800" b="1" dirty="0">
                        <a:effectLst/>
                        <a:latin typeface="+mn-lt"/>
                      </a:endParaRPr>
                    </a:p>
                  </a:txBody>
                  <a:tcPr marL="19050" marR="19050" marT="12700" marB="12700" anchor="ctr"/>
                </a:tc>
                <a:tc>
                  <a:txBody>
                    <a:bodyPr/>
                    <a:lstStyle/>
                    <a:p>
                      <a:pPr algn="ctr" rtl="0" fontAlgn="t"/>
                      <a:r>
                        <a:rPr lang="en-US" sz="1800" b="1" dirty="0" smtClean="0">
                          <a:effectLst/>
                          <a:latin typeface="+mn-lt"/>
                        </a:rPr>
                        <a:t>66</a:t>
                      </a:r>
                      <a:endParaRPr lang="en-US" sz="1800" b="1" dirty="0">
                        <a:effectLst/>
                        <a:latin typeface="+mn-lt"/>
                      </a:endParaRPr>
                    </a:p>
                  </a:txBody>
                  <a:tcPr marL="19050" marR="19050" marT="12700" marB="12700" anchor="ctr"/>
                </a:tc>
                <a:tc>
                  <a:txBody>
                    <a:bodyPr/>
                    <a:lstStyle/>
                    <a:p>
                      <a:pPr algn="ctr" rtl="0" fontAlgn="b"/>
                      <a:r>
                        <a:rPr lang="en-US" sz="1800" b="1" dirty="0">
                          <a:solidFill>
                            <a:srgbClr val="000000"/>
                          </a:solidFill>
                          <a:effectLst/>
                          <a:latin typeface="+mn-lt"/>
                        </a:rPr>
                        <a:t>N/A</a:t>
                      </a:r>
                    </a:p>
                  </a:txBody>
                  <a:tcPr marL="19050" marR="19050" marT="12700" marB="12700" anchor="ctr"/>
                </a:tc>
                <a:tc>
                  <a:txBody>
                    <a:bodyPr/>
                    <a:lstStyle/>
                    <a:p>
                      <a:pPr algn="ctr" rtl="0" fontAlgn="b"/>
                      <a:r>
                        <a:rPr lang="en-US" sz="1800" b="1" dirty="0">
                          <a:solidFill>
                            <a:srgbClr val="000000"/>
                          </a:solidFill>
                          <a:effectLst/>
                          <a:latin typeface="+mn-lt"/>
                        </a:rPr>
                        <a:t>N/A</a:t>
                      </a:r>
                    </a:p>
                  </a:txBody>
                  <a:tcPr marL="19050" marR="19050" marT="12700" marB="12700" anchor="ctr"/>
                </a:tc>
                <a:extLst>
                  <a:ext uri="{0D108BD9-81ED-4DB2-BD59-A6C34878D82A}">
                    <a16:rowId xmlns:a16="http://schemas.microsoft.com/office/drawing/2014/main" val="3499289833"/>
                  </a:ext>
                </a:extLst>
              </a:tr>
              <a:tr h="320040">
                <a:tc>
                  <a:txBody>
                    <a:bodyPr/>
                    <a:lstStyle/>
                    <a:p>
                      <a:r>
                        <a:rPr lang="en-US" sz="1600" b="1" dirty="0" smtClean="0"/>
                        <a:t>Families</a:t>
                      </a:r>
                      <a:endParaRPr lang="en-US" sz="1600" b="1" dirty="0"/>
                    </a:p>
                  </a:txBody>
                  <a:tcPr/>
                </a:tc>
                <a:tc>
                  <a:txBody>
                    <a:bodyPr/>
                    <a:lstStyle/>
                    <a:p>
                      <a:pPr algn="ctr" rtl="0" fontAlgn="b"/>
                      <a:r>
                        <a:rPr lang="en-US" sz="1800" b="1" dirty="0" smtClean="0">
                          <a:solidFill>
                            <a:srgbClr val="000000"/>
                          </a:solidFill>
                          <a:effectLst/>
                          <a:latin typeface="+mn-lt"/>
                        </a:rPr>
                        <a:t>85</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85</a:t>
                      </a:r>
                      <a:endParaRPr lang="en-US" sz="1800" b="1" dirty="0">
                        <a:solidFill>
                          <a:srgbClr val="000000"/>
                        </a:solidFill>
                        <a:effectLst/>
                        <a:latin typeface="+mn-lt"/>
                      </a:endParaRPr>
                    </a:p>
                  </a:txBody>
                  <a:tcPr marL="19050" marR="19050" marT="12700" marB="12700" anchor="ctr"/>
                </a:tc>
                <a:tc>
                  <a:txBody>
                    <a:bodyPr/>
                    <a:lstStyle/>
                    <a:p>
                      <a:pPr algn="ctr" rtl="0" fontAlgn="t"/>
                      <a:r>
                        <a:rPr lang="en-US" sz="1800" b="1" dirty="0" smtClean="0">
                          <a:effectLst/>
                          <a:latin typeface="+mn-lt"/>
                        </a:rPr>
                        <a:t>82</a:t>
                      </a:r>
                      <a:endParaRPr lang="en-US" sz="1800" b="1" dirty="0">
                        <a:effectLst/>
                        <a:latin typeface="+mn-lt"/>
                      </a:endParaRPr>
                    </a:p>
                  </a:txBody>
                  <a:tcPr marL="19050" marR="19050" marT="12700" marB="12700" anchor="ctr"/>
                </a:tc>
                <a:tc>
                  <a:txBody>
                    <a:bodyPr/>
                    <a:lstStyle/>
                    <a:p>
                      <a:pPr algn="ctr" rtl="0" fontAlgn="t"/>
                      <a:r>
                        <a:rPr lang="en-US" sz="1800" b="1" dirty="0">
                          <a:effectLst/>
                          <a:latin typeface="+mn-lt"/>
                        </a:rPr>
                        <a:t>80</a:t>
                      </a:r>
                    </a:p>
                  </a:txBody>
                  <a:tcPr marL="19050" marR="19050" marT="12700" marB="12700" anchor="ctr"/>
                </a:tc>
                <a:tc>
                  <a:txBody>
                    <a:bodyPr/>
                    <a:lstStyle/>
                    <a:p>
                      <a:pPr algn="ctr" rtl="0" fontAlgn="b"/>
                      <a:r>
                        <a:rPr lang="en-US" sz="1800" b="1" dirty="0">
                          <a:solidFill>
                            <a:srgbClr val="000000"/>
                          </a:solidFill>
                          <a:effectLst/>
                          <a:latin typeface="+mn-lt"/>
                        </a:rPr>
                        <a:t>N/A</a:t>
                      </a:r>
                    </a:p>
                  </a:txBody>
                  <a:tcPr marL="19050" marR="19050" marT="12700" marB="12700" anchor="ctr"/>
                </a:tc>
                <a:tc>
                  <a:txBody>
                    <a:bodyPr/>
                    <a:lstStyle/>
                    <a:p>
                      <a:pPr algn="ctr" rtl="0" fontAlgn="b"/>
                      <a:r>
                        <a:rPr lang="en-US" sz="1800" b="1" dirty="0">
                          <a:solidFill>
                            <a:srgbClr val="000000"/>
                          </a:solidFill>
                          <a:effectLst/>
                          <a:latin typeface="+mn-lt"/>
                        </a:rPr>
                        <a:t>N/A</a:t>
                      </a:r>
                    </a:p>
                  </a:txBody>
                  <a:tcPr marL="19050" marR="19050" marT="12700" marB="12700" anchor="ctr"/>
                </a:tc>
                <a:extLst>
                  <a:ext uri="{0D108BD9-81ED-4DB2-BD59-A6C34878D82A}">
                    <a16:rowId xmlns:a16="http://schemas.microsoft.com/office/drawing/2014/main" val="3008023769"/>
                  </a:ext>
                </a:extLst>
              </a:tr>
            </a:tbl>
          </a:graphicData>
        </a:graphic>
      </p:graphicFrame>
      <p:sp>
        <p:nvSpPr>
          <p:cNvPr id="9" name="Google Shape;304;p16"/>
          <p:cNvSpPr txBox="1">
            <a:spLocks/>
          </p:cNvSpPr>
          <p:nvPr/>
        </p:nvSpPr>
        <p:spPr>
          <a:xfrm>
            <a:off x="-17965" y="960595"/>
            <a:ext cx="9144000" cy="910681"/>
          </a:xfrm>
          <a:prstGeom prst="rect">
            <a:avLst/>
          </a:prstGeom>
          <a:noFill/>
          <a:ln>
            <a:noFill/>
          </a:ln>
        </p:spPr>
        <p:txBody>
          <a:bodyPr spcFirstLastPara="1" vert="horz" wrap="square" lIns="91425" tIns="45700" rIns="91425" bIns="45700" rtlCol="0" anchor="t" anchorCtr="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400" b="1" dirty="0" smtClean="0"/>
              <a:t>Percentage of Positive responses in the areas of ‘safety’ and ‘belongingness/connectedness’</a:t>
            </a:r>
            <a:r>
              <a:rPr lang="en-US" sz="2400" b="1" dirty="0"/>
              <a:t> </a:t>
            </a:r>
            <a:r>
              <a:rPr lang="en-US" sz="2400" b="1" dirty="0" smtClean="0"/>
              <a:t>(2019-20 and 2020-21) </a:t>
            </a:r>
            <a:r>
              <a:rPr lang="en-US" sz="2100" dirty="0" smtClean="0"/>
              <a:t>(Source: Local Survey)</a:t>
            </a:r>
          </a:p>
        </p:txBody>
      </p:sp>
    </p:spTree>
    <p:extLst>
      <p:ext uri="{BB962C8B-B14F-4D97-AF65-F5344CB8AC3E}">
        <p14:creationId xmlns:p14="http://schemas.microsoft.com/office/powerpoint/2010/main" val="13235326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03E7ED"/>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5: Parent Teacher Home Visits</a:t>
            </a:r>
            <a:endParaRPr sz="3200" b="1" dirty="0"/>
          </a:p>
        </p:txBody>
      </p:sp>
      <p:sp>
        <p:nvSpPr>
          <p:cNvPr id="304" name="Google Shape;304;p16"/>
          <p:cNvSpPr txBox="1">
            <a:spLocks noGrp="1"/>
          </p:cNvSpPr>
          <p:nvPr>
            <p:ph type="body" idx="1"/>
          </p:nvPr>
        </p:nvSpPr>
        <p:spPr>
          <a:xfrm>
            <a:off x="124708" y="4401880"/>
            <a:ext cx="8858654" cy="1764142"/>
          </a:xfrm>
          <a:prstGeom prst="rect">
            <a:avLst/>
          </a:prstGeom>
          <a:noFill/>
          <a:ln>
            <a:noFill/>
          </a:ln>
        </p:spPr>
        <p:txBody>
          <a:bodyPr spcFirstLastPara="1" vert="horz" wrap="square" lIns="91425" tIns="45700" rIns="91425" bIns="45700" rtlCol="0" anchor="t" anchorCtr="0">
            <a:normAutofit/>
          </a:bodyPr>
          <a:lstStyle/>
          <a:p>
            <a:pPr marL="0" indent="0">
              <a:spcBef>
                <a:spcPts val="0"/>
              </a:spcBef>
              <a:buClr>
                <a:schemeClr val="dk1"/>
              </a:buClr>
              <a:buSzPct val="100000"/>
              <a:buNone/>
            </a:pPr>
            <a:r>
              <a:rPr lang="en-US" sz="2000" dirty="0" smtClean="0"/>
              <a:t>*Note: 2019-20 data reflect unique visits through 2.28.20.  Following closure of schools in March 2020, staff pivots efforts toward virtual Bridge Visits and began providing training for implementation in Summer/Fall 2020.</a:t>
            </a:r>
          </a:p>
          <a:p>
            <a:pPr marL="0" indent="0">
              <a:spcBef>
                <a:spcPts val="0"/>
              </a:spcBef>
              <a:buClr>
                <a:schemeClr val="dk1"/>
              </a:buClr>
              <a:buSzPct val="100000"/>
              <a:buNone/>
            </a:pPr>
            <a:endParaRPr lang="en-US" sz="2000" dirty="0"/>
          </a:p>
          <a:p>
            <a:pPr marL="0" indent="0">
              <a:spcBef>
                <a:spcPts val="0"/>
              </a:spcBef>
              <a:buClr>
                <a:schemeClr val="dk1"/>
              </a:buClr>
              <a:buSzPct val="100000"/>
              <a:buNone/>
            </a:pPr>
            <a:r>
              <a:rPr lang="en-US" sz="2000" dirty="0" smtClean="0"/>
              <a:t>**Through 2.25.21</a:t>
            </a:r>
          </a:p>
          <a:p>
            <a:pPr marL="0" indent="0">
              <a:spcBef>
                <a:spcPts val="0"/>
              </a:spcBef>
              <a:buClr>
                <a:schemeClr val="dk1"/>
              </a:buClr>
              <a:buSzPct val="100000"/>
              <a:buNone/>
            </a:pPr>
            <a:endParaRPr lang="en-US" sz="2400" dirty="0" smtClean="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135</a:t>
            </a:fld>
            <a:endParaRPr dirty="0"/>
          </a:p>
        </p:txBody>
      </p:sp>
      <p:sp>
        <p:nvSpPr>
          <p:cNvPr id="8" name="Google Shape;304;p16"/>
          <p:cNvSpPr txBox="1">
            <a:spLocks/>
          </p:cNvSpPr>
          <p:nvPr/>
        </p:nvSpPr>
        <p:spPr>
          <a:xfrm>
            <a:off x="124708" y="1098095"/>
            <a:ext cx="8858654" cy="137929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Number of Parent Teacher Home Visits (PTHV) conducted by staff</a:t>
            </a:r>
          </a:p>
          <a:p>
            <a:pPr marL="0" indent="0" algn="ctr">
              <a:spcBef>
                <a:spcPts val="0"/>
              </a:spcBef>
              <a:buClr>
                <a:schemeClr val="dk1"/>
              </a:buClr>
              <a:buSzPct val="100000"/>
              <a:buFont typeface="Arial"/>
              <a:buNone/>
            </a:pPr>
            <a:r>
              <a:rPr lang="en-US" sz="2100" dirty="0" smtClean="0"/>
              <a:t>(Source: Family and Community Engagement Department)</a:t>
            </a:r>
          </a:p>
          <a:p>
            <a:pPr marL="0" indent="0">
              <a:spcBef>
                <a:spcPts val="0"/>
              </a:spcBef>
              <a:buClr>
                <a:schemeClr val="dk1"/>
              </a:buClr>
              <a:buSzPct val="100000"/>
              <a:buFont typeface="Arial"/>
              <a:buNone/>
            </a:pPr>
            <a:endParaRPr lang="en-US" sz="2800" dirty="0"/>
          </a:p>
        </p:txBody>
      </p:sp>
      <p:graphicFrame>
        <p:nvGraphicFramePr>
          <p:cNvPr id="9" name="Table 8"/>
          <p:cNvGraphicFramePr>
            <a:graphicFrameLocks noGrp="1"/>
          </p:cNvGraphicFramePr>
          <p:nvPr>
            <p:extLst>
              <p:ext uri="{D42A27DB-BD31-4B8C-83A1-F6EECF244321}">
                <p14:modId xmlns:p14="http://schemas.microsoft.com/office/powerpoint/2010/main" val="3458626382"/>
              </p:ext>
            </p:extLst>
          </p:nvPr>
        </p:nvGraphicFramePr>
        <p:xfrm>
          <a:off x="142672" y="2516462"/>
          <a:ext cx="8544129" cy="914400"/>
        </p:xfrm>
        <a:graphic>
          <a:graphicData uri="http://schemas.openxmlformats.org/drawingml/2006/table">
            <a:tbl>
              <a:tblPr firstRow="1" bandRow="1">
                <a:tableStyleId>{5C22544A-7EE6-4342-B048-85BDC9FD1C3A}</a:tableStyleId>
              </a:tblPr>
              <a:tblGrid>
                <a:gridCol w="2621793">
                  <a:extLst>
                    <a:ext uri="{9D8B030D-6E8A-4147-A177-3AD203B41FA5}">
                      <a16:colId xmlns:a16="http://schemas.microsoft.com/office/drawing/2014/main" val="3831500384"/>
                    </a:ext>
                  </a:extLst>
                </a:gridCol>
                <a:gridCol w="1974112">
                  <a:extLst>
                    <a:ext uri="{9D8B030D-6E8A-4147-A177-3AD203B41FA5}">
                      <a16:colId xmlns:a16="http://schemas.microsoft.com/office/drawing/2014/main" val="2085591228"/>
                    </a:ext>
                  </a:extLst>
                </a:gridCol>
                <a:gridCol w="1974112">
                  <a:extLst>
                    <a:ext uri="{9D8B030D-6E8A-4147-A177-3AD203B41FA5}">
                      <a16:colId xmlns:a16="http://schemas.microsoft.com/office/drawing/2014/main" val="650287252"/>
                    </a:ext>
                  </a:extLst>
                </a:gridCol>
                <a:gridCol w="1974112">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tc>
                  <a:txBody>
                    <a:bodyPr/>
                    <a:lstStyle/>
                    <a:p>
                      <a:pPr algn="ctr"/>
                      <a:r>
                        <a:rPr lang="en-US" sz="2400" dirty="0" smtClean="0">
                          <a:solidFill>
                            <a:schemeClr val="tx1"/>
                          </a:solidFill>
                        </a:rPr>
                        <a:t>2020-21</a:t>
                      </a:r>
                      <a:endParaRPr lang="en-US" sz="24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400" b="1" dirty="0" smtClean="0"/>
                        <a:t>Number of Visits</a:t>
                      </a:r>
                    </a:p>
                  </a:txBody>
                  <a:tcPr/>
                </a:tc>
                <a:tc>
                  <a:txBody>
                    <a:bodyPr/>
                    <a:lstStyle/>
                    <a:p>
                      <a:pPr algn="ctr" rtl="0" fontAlgn="b"/>
                      <a:r>
                        <a:rPr lang="en-US" sz="1800" b="1" dirty="0" smtClean="0">
                          <a:solidFill>
                            <a:srgbClr val="000000"/>
                          </a:solidFill>
                          <a:effectLst/>
                          <a:latin typeface="+mn-lt"/>
                        </a:rPr>
                        <a:t>1260</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971*</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2,356**</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874158074"/>
                  </a:ext>
                </a:extLst>
              </a:tr>
            </a:tbl>
          </a:graphicData>
        </a:graphic>
      </p:graphicFrame>
    </p:spTree>
    <p:extLst>
      <p:ext uri="{BB962C8B-B14F-4D97-AF65-F5344CB8AC3E}">
        <p14:creationId xmlns:p14="http://schemas.microsoft.com/office/powerpoint/2010/main" val="15565526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03E7ED"/>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5: DELAC Participation</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136</a:t>
            </a:fld>
            <a:endParaRPr dirty="0"/>
          </a:p>
        </p:txBody>
      </p:sp>
      <p:sp>
        <p:nvSpPr>
          <p:cNvPr id="9" name="Google Shape;304;p16"/>
          <p:cNvSpPr txBox="1">
            <a:spLocks/>
          </p:cNvSpPr>
          <p:nvPr/>
        </p:nvSpPr>
        <p:spPr>
          <a:xfrm>
            <a:off x="124708" y="3617096"/>
            <a:ext cx="8858654" cy="137929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Percentage of DELAC members who attend 4+ out of 7 meetings (2017-18 to 2019-20)</a:t>
            </a:r>
          </a:p>
          <a:p>
            <a:pPr marL="0" indent="0" algn="ctr">
              <a:spcBef>
                <a:spcPts val="0"/>
              </a:spcBef>
              <a:buClr>
                <a:schemeClr val="dk1"/>
              </a:buClr>
              <a:buSzPct val="100000"/>
              <a:buFont typeface="Arial"/>
              <a:buNone/>
            </a:pPr>
            <a:r>
              <a:rPr lang="en-US" sz="2100" dirty="0" smtClean="0"/>
              <a:t>(Source: Multilingual Literacy Department)</a:t>
            </a:r>
          </a:p>
          <a:p>
            <a:pPr marL="0" indent="0">
              <a:spcBef>
                <a:spcPts val="0"/>
              </a:spcBef>
              <a:buClr>
                <a:schemeClr val="dk1"/>
              </a:buClr>
              <a:buSzPct val="100000"/>
              <a:buFont typeface="Arial"/>
              <a:buNone/>
            </a:pPr>
            <a:endParaRPr lang="en-US" sz="2800" dirty="0"/>
          </a:p>
        </p:txBody>
      </p:sp>
      <p:graphicFrame>
        <p:nvGraphicFramePr>
          <p:cNvPr id="10" name="Table 9"/>
          <p:cNvGraphicFramePr>
            <a:graphicFrameLocks noGrp="1"/>
          </p:cNvGraphicFramePr>
          <p:nvPr>
            <p:extLst/>
          </p:nvPr>
        </p:nvGraphicFramePr>
        <p:xfrm>
          <a:off x="281971" y="2250783"/>
          <a:ext cx="8544128" cy="1158240"/>
        </p:xfrm>
        <a:graphic>
          <a:graphicData uri="http://schemas.openxmlformats.org/drawingml/2006/table">
            <a:tbl>
              <a:tblPr firstRow="1" bandRow="1">
                <a:tableStyleId>{5C22544A-7EE6-4342-B048-85BDC9FD1C3A}</a:tableStyleId>
              </a:tblPr>
              <a:tblGrid>
                <a:gridCol w="4248575">
                  <a:extLst>
                    <a:ext uri="{9D8B030D-6E8A-4147-A177-3AD203B41FA5}">
                      <a16:colId xmlns:a16="http://schemas.microsoft.com/office/drawing/2014/main" val="3831500384"/>
                    </a:ext>
                  </a:extLst>
                </a:gridCol>
                <a:gridCol w="1431851">
                  <a:extLst>
                    <a:ext uri="{9D8B030D-6E8A-4147-A177-3AD203B41FA5}">
                      <a16:colId xmlns:a16="http://schemas.microsoft.com/office/drawing/2014/main" val="2085591228"/>
                    </a:ext>
                  </a:extLst>
                </a:gridCol>
                <a:gridCol w="1431851">
                  <a:extLst>
                    <a:ext uri="{9D8B030D-6E8A-4147-A177-3AD203B41FA5}">
                      <a16:colId xmlns:a16="http://schemas.microsoft.com/office/drawing/2014/main" val="650287252"/>
                    </a:ext>
                  </a:extLst>
                </a:gridCol>
                <a:gridCol w="1431851">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000" b="1" dirty="0" smtClean="0"/>
                        <a:t>% of School</a:t>
                      </a:r>
                      <a:r>
                        <a:rPr lang="en-US" sz="2000" b="1" baseline="0" dirty="0" smtClean="0"/>
                        <a:t>s sending ELAC Representative to 1+ DELAC meeting</a:t>
                      </a:r>
                      <a:endParaRPr lang="en-US" sz="2000" b="1" dirty="0" smtClean="0"/>
                    </a:p>
                  </a:txBody>
                  <a:tcPr/>
                </a:tc>
                <a:tc>
                  <a:txBody>
                    <a:bodyPr/>
                    <a:lstStyle/>
                    <a:p>
                      <a:pPr algn="ctr" rtl="0" fontAlgn="b"/>
                      <a:r>
                        <a:rPr lang="en-US" sz="2000" b="1" dirty="0" smtClean="0">
                          <a:solidFill>
                            <a:srgbClr val="000000"/>
                          </a:solidFill>
                          <a:effectLst/>
                          <a:latin typeface="+mn-lt"/>
                        </a:rPr>
                        <a:t>41</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47</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38</a:t>
                      </a:r>
                      <a:endParaRPr lang="en-US" sz="20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874158074"/>
                  </a:ext>
                </a:extLst>
              </a:tr>
            </a:tbl>
          </a:graphicData>
        </a:graphic>
      </p:graphicFrame>
      <p:sp>
        <p:nvSpPr>
          <p:cNvPr id="11" name="Google Shape;304;p16"/>
          <p:cNvSpPr txBox="1">
            <a:spLocks/>
          </p:cNvSpPr>
          <p:nvPr/>
        </p:nvSpPr>
        <p:spPr>
          <a:xfrm>
            <a:off x="124708" y="992767"/>
            <a:ext cx="8858654" cy="1190417"/>
          </a:xfrm>
          <a:prstGeom prst="rect">
            <a:avLst/>
          </a:prstGeom>
          <a:noFill/>
          <a:ln>
            <a:noFill/>
          </a:ln>
        </p:spPr>
        <p:txBody>
          <a:bodyPr spcFirstLastPara="1" vert="horz" wrap="square" lIns="91425" tIns="45700" rIns="91425" bIns="45700" rtlCol="0" anchor="t" anchorCtr="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Percentage of schools with an ELAC who send a representative to at least 1 DELAC meeting (2017-18 to 2019-20)</a:t>
            </a:r>
          </a:p>
          <a:p>
            <a:pPr marL="0" indent="0" algn="ctr">
              <a:spcBef>
                <a:spcPts val="0"/>
              </a:spcBef>
              <a:buClr>
                <a:schemeClr val="dk1"/>
              </a:buClr>
              <a:buSzPct val="100000"/>
              <a:buFont typeface="Arial"/>
              <a:buNone/>
            </a:pPr>
            <a:r>
              <a:rPr lang="en-US" sz="2100" dirty="0" smtClean="0"/>
              <a:t>(Source: Multilingual Literacy Department)</a:t>
            </a:r>
          </a:p>
          <a:p>
            <a:pPr marL="0" indent="0">
              <a:spcBef>
                <a:spcPts val="0"/>
              </a:spcBef>
              <a:buClr>
                <a:schemeClr val="dk1"/>
              </a:buClr>
              <a:buSzPct val="100000"/>
              <a:buFont typeface="Arial"/>
              <a:buNone/>
            </a:pPr>
            <a:endParaRPr lang="en-US" sz="2800" dirty="0"/>
          </a:p>
        </p:txBody>
      </p:sp>
      <p:graphicFrame>
        <p:nvGraphicFramePr>
          <p:cNvPr id="12" name="Table 11"/>
          <p:cNvGraphicFramePr>
            <a:graphicFrameLocks noGrp="1"/>
          </p:cNvGraphicFramePr>
          <p:nvPr>
            <p:extLst/>
          </p:nvPr>
        </p:nvGraphicFramePr>
        <p:xfrm>
          <a:off x="281971" y="5130800"/>
          <a:ext cx="8544129" cy="853440"/>
        </p:xfrm>
        <a:graphic>
          <a:graphicData uri="http://schemas.openxmlformats.org/drawingml/2006/table">
            <a:tbl>
              <a:tblPr firstRow="1" bandRow="1">
                <a:tableStyleId>{5C22544A-7EE6-4342-B048-85BDC9FD1C3A}</a:tableStyleId>
              </a:tblPr>
              <a:tblGrid>
                <a:gridCol w="5103903">
                  <a:extLst>
                    <a:ext uri="{9D8B030D-6E8A-4147-A177-3AD203B41FA5}">
                      <a16:colId xmlns:a16="http://schemas.microsoft.com/office/drawing/2014/main" val="3831500384"/>
                    </a:ext>
                  </a:extLst>
                </a:gridCol>
                <a:gridCol w="1720113">
                  <a:extLst>
                    <a:ext uri="{9D8B030D-6E8A-4147-A177-3AD203B41FA5}">
                      <a16:colId xmlns:a16="http://schemas.microsoft.com/office/drawing/2014/main" val="650287252"/>
                    </a:ext>
                  </a:extLst>
                </a:gridCol>
                <a:gridCol w="1720113">
                  <a:extLst>
                    <a:ext uri="{9D8B030D-6E8A-4147-A177-3AD203B41FA5}">
                      <a16:colId xmlns:a16="http://schemas.microsoft.com/office/drawing/2014/main" val="3174225161"/>
                    </a:ext>
                  </a:extLst>
                </a:gridCol>
              </a:tblGrid>
              <a:tr h="169335">
                <a:tc>
                  <a:txBody>
                    <a:bodyPr/>
                    <a:lstStyle/>
                    <a:p>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000" b="1" dirty="0" smtClean="0"/>
                        <a:t>% of Members attending 4 or more meetings</a:t>
                      </a:r>
                    </a:p>
                  </a:txBody>
                  <a:tcPr/>
                </a:tc>
                <a:tc>
                  <a:txBody>
                    <a:bodyPr/>
                    <a:lstStyle/>
                    <a:p>
                      <a:pPr algn="ctr" rtl="0" fontAlgn="b"/>
                      <a:r>
                        <a:rPr lang="en-US" sz="2000" b="1" dirty="0" smtClean="0">
                          <a:solidFill>
                            <a:srgbClr val="000000"/>
                          </a:solidFill>
                          <a:effectLst/>
                          <a:latin typeface="+mn-lt"/>
                        </a:rPr>
                        <a:t>52</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25</a:t>
                      </a:r>
                      <a:endParaRPr lang="en-US" sz="20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874158074"/>
                  </a:ext>
                </a:extLst>
              </a:tr>
            </a:tbl>
          </a:graphicData>
        </a:graphic>
      </p:graphicFrame>
    </p:spTree>
    <p:extLst>
      <p:ext uri="{BB962C8B-B14F-4D97-AF65-F5344CB8AC3E}">
        <p14:creationId xmlns:p14="http://schemas.microsoft.com/office/powerpoint/2010/main" val="9000111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03E7ED"/>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5: SSC Composition and Training</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137</a:t>
            </a:fld>
            <a:endParaRPr dirty="0"/>
          </a:p>
        </p:txBody>
      </p:sp>
      <p:sp>
        <p:nvSpPr>
          <p:cNvPr id="9" name="Google Shape;304;p16"/>
          <p:cNvSpPr txBox="1">
            <a:spLocks/>
          </p:cNvSpPr>
          <p:nvPr/>
        </p:nvSpPr>
        <p:spPr>
          <a:xfrm>
            <a:off x="142673" y="3119202"/>
            <a:ext cx="8858654" cy="137929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Number of schools receiving SSC Training </a:t>
            </a:r>
          </a:p>
          <a:p>
            <a:pPr marL="0" indent="0" algn="ctr">
              <a:spcBef>
                <a:spcPts val="0"/>
              </a:spcBef>
              <a:buClr>
                <a:schemeClr val="dk1"/>
              </a:buClr>
              <a:buSzPct val="100000"/>
              <a:buFont typeface="Arial"/>
              <a:buNone/>
            </a:pPr>
            <a:r>
              <a:rPr lang="en-US" sz="2800" b="1" dirty="0" smtClean="0"/>
              <a:t>(2017-18 to 2019-20)  </a:t>
            </a:r>
          </a:p>
          <a:p>
            <a:pPr marL="0" indent="0" algn="ctr">
              <a:spcBef>
                <a:spcPts val="0"/>
              </a:spcBef>
              <a:buClr>
                <a:schemeClr val="dk1"/>
              </a:buClr>
              <a:buSzPct val="100000"/>
              <a:buFont typeface="Arial"/>
              <a:buNone/>
            </a:pPr>
            <a:r>
              <a:rPr lang="en-US" sz="2100" dirty="0" smtClean="0"/>
              <a:t>(Source: SCUSD Internal Data)</a:t>
            </a:r>
          </a:p>
          <a:p>
            <a:pPr marL="0" indent="0">
              <a:spcBef>
                <a:spcPts val="0"/>
              </a:spcBef>
              <a:buClr>
                <a:schemeClr val="dk1"/>
              </a:buClr>
              <a:buSzPct val="100000"/>
              <a:buFont typeface="Arial"/>
              <a:buNone/>
            </a:pPr>
            <a:endParaRPr lang="en-US" sz="2800" dirty="0"/>
          </a:p>
        </p:txBody>
      </p:sp>
      <p:graphicFrame>
        <p:nvGraphicFramePr>
          <p:cNvPr id="10" name="Table 9"/>
          <p:cNvGraphicFramePr>
            <a:graphicFrameLocks noGrp="1"/>
          </p:cNvGraphicFramePr>
          <p:nvPr>
            <p:extLst/>
          </p:nvPr>
        </p:nvGraphicFramePr>
        <p:xfrm>
          <a:off x="281971" y="2100915"/>
          <a:ext cx="8544128" cy="853440"/>
        </p:xfrm>
        <a:graphic>
          <a:graphicData uri="http://schemas.openxmlformats.org/drawingml/2006/table">
            <a:tbl>
              <a:tblPr firstRow="1" bandRow="1">
                <a:tableStyleId>{5C22544A-7EE6-4342-B048-85BDC9FD1C3A}</a:tableStyleId>
              </a:tblPr>
              <a:tblGrid>
                <a:gridCol w="4248575">
                  <a:extLst>
                    <a:ext uri="{9D8B030D-6E8A-4147-A177-3AD203B41FA5}">
                      <a16:colId xmlns:a16="http://schemas.microsoft.com/office/drawing/2014/main" val="3831500384"/>
                    </a:ext>
                  </a:extLst>
                </a:gridCol>
                <a:gridCol w="1431851">
                  <a:extLst>
                    <a:ext uri="{9D8B030D-6E8A-4147-A177-3AD203B41FA5}">
                      <a16:colId xmlns:a16="http://schemas.microsoft.com/office/drawing/2014/main" val="2085591228"/>
                    </a:ext>
                  </a:extLst>
                </a:gridCol>
                <a:gridCol w="1431851">
                  <a:extLst>
                    <a:ext uri="{9D8B030D-6E8A-4147-A177-3AD203B41FA5}">
                      <a16:colId xmlns:a16="http://schemas.microsoft.com/office/drawing/2014/main" val="650287252"/>
                    </a:ext>
                  </a:extLst>
                </a:gridCol>
                <a:gridCol w="1431851">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000" b="1" dirty="0" smtClean="0"/>
                        <a:t>% of SSCs properly</a:t>
                      </a:r>
                      <a:r>
                        <a:rPr lang="en-US" sz="2000" b="1" baseline="0" dirty="0" smtClean="0"/>
                        <a:t> composed</a:t>
                      </a:r>
                      <a:endParaRPr lang="en-US" sz="2000" b="1" dirty="0" smtClean="0"/>
                    </a:p>
                  </a:txBody>
                  <a:tcPr/>
                </a:tc>
                <a:tc>
                  <a:txBody>
                    <a:bodyPr/>
                    <a:lstStyle/>
                    <a:p>
                      <a:pPr algn="ctr" rtl="0" fontAlgn="b"/>
                      <a:r>
                        <a:rPr lang="en-US" sz="2000" b="1" dirty="0" smtClean="0">
                          <a:solidFill>
                            <a:srgbClr val="000000"/>
                          </a:solidFill>
                          <a:effectLst/>
                          <a:latin typeface="+mn-lt"/>
                        </a:rPr>
                        <a:t>55</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65</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61</a:t>
                      </a:r>
                      <a:endParaRPr lang="en-US" sz="20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874158074"/>
                  </a:ext>
                </a:extLst>
              </a:tr>
            </a:tbl>
          </a:graphicData>
        </a:graphic>
      </p:graphicFrame>
      <p:sp>
        <p:nvSpPr>
          <p:cNvPr id="11" name="Google Shape;304;p16"/>
          <p:cNvSpPr txBox="1">
            <a:spLocks/>
          </p:cNvSpPr>
          <p:nvPr/>
        </p:nvSpPr>
        <p:spPr>
          <a:xfrm>
            <a:off x="142673" y="834824"/>
            <a:ext cx="8858654" cy="1190417"/>
          </a:xfrm>
          <a:prstGeom prst="rect">
            <a:avLst/>
          </a:prstGeom>
          <a:noFill/>
          <a:ln>
            <a:noFill/>
          </a:ln>
        </p:spPr>
        <p:txBody>
          <a:bodyPr spcFirstLastPara="1" vert="horz" wrap="square" lIns="91425" tIns="45700" rIns="91425" bIns="45700" rtlCol="0" anchor="t" anchorCtr="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Percentage of School Site Councils that are properly composed (2017-18 to 2019-20)</a:t>
            </a:r>
          </a:p>
          <a:p>
            <a:pPr marL="0" indent="0" algn="ctr">
              <a:spcBef>
                <a:spcPts val="0"/>
              </a:spcBef>
              <a:buClr>
                <a:schemeClr val="dk1"/>
              </a:buClr>
              <a:buSzPct val="100000"/>
              <a:buFont typeface="Arial"/>
              <a:buNone/>
            </a:pPr>
            <a:r>
              <a:rPr lang="en-US" sz="2100" dirty="0" smtClean="0"/>
              <a:t>(Source: SCUSD Internal Data)</a:t>
            </a:r>
          </a:p>
          <a:p>
            <a:pPr marL="0" indent="0">
              <a:spcBef>
                <a:spcPts val="0"/>
              </a:spcBef>
              <a:buClr>
                <a:schemeClr val="dk1"/>
              </a:buClr>
              <a:buSzPct val="100000"/>
              <a:buFont typeface="Arial"/>
              <a:buNone/>
            </a:pPr>
            <a:endParaRPr lang="en-US" sz="2800" dirty="0"/>
          </a:p>
        </p:txBody>
      </p:sp>
      <p:graphicFrame>
        <p:nvGraphicFramePr>
          <p:cNvPr id="12" name="Table 11"/>
          <p:cNvGraphicFramePr>
            <a:graphicFrameLocks noGrp="1"/>
          </p:cNvGraphicFramePr>
          <p:nvPr>
            <p:extLst/>
          </p:nvPr>
        </p:nvGraphicFramePr>
        <p:xfrm>
          <a:off x="281971" y="4434214"/>
          <a:ext cx="8544128" cy="1158240"/>
        </p:xfrm>
        <a:graphic>
          <a:graphicData uri="http://schemas.openxmlformats.org/drawingml/2006/table">
            <a:tbl>
              <a:tblPr firstRow="1" bandRow="1">
                <a:tableStyleId>{5C22544A-7EE6-4342-B048-85BDC9FD1C3A}</a:tableStyleId>
              </a:tblPr>
              <a:tblGrid>
                <a:gridCol w="4248575">
                  <a:extLst>
                    <a:ext uri="{9D8B030D-6E8A-4147-A177-3AD203B41FA5}">
                      <a16:colId xmlns:a16="http://schemas.microsoft.com/office/drawing/2014/main" val="3831500384"/>
                    </a:ext>
                  </a:extLst>
                </a:gridCol>
                <a:gridCol w="1431851">
                  <a:extLst>
                    <a:ext uri="{9D8B030D-6E8A-4147-A177-3AD203B41FA5}">
                      <a16:colId xmlns:a16="http://schemas.microsoft.com/office/drawing/2014/main" val="2085591228"/>
                    </a:ext>
                  </a:extLst>
                </a:gridCol>
                <a:gridCol w="1431851">
                  <a:extLst>
                    <a:ext uri="{9D8B030D-6E8A-4147-A177-3AD203B41FA5}">
                      <a16:colId xmlns:a16="http://schemas.microsoft.com/office/drawing/2014/main" val="650287252"/>
                    </a:ext>
                  </a:extLst>
                </a:gridCol>
                <a:gridCol w="1431851">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000" b="1" dirty="0" smtClean="0"/>
                        <a:t>Number of Schools</a:t>
                      </a:r>
                      <a:r>
                        <a:rPr lang="en-US" sz="2000" b="1" baseline="0" dirty="0" smtClean="0"/>
                        <a:t> receiving SSC Training</a:t>
                      </a:r>
                      <a:endParaRPr lang="en-US" sz="2000" b="1" dirty="0" smtClean="0"/>
                    </a:p>
                  </a:txBody>
                  <a:tcPr/>
                </a:tc>
                <a:tc>
                  <a:txBody>
                    <a:bodyPr/>
                    <a:lstStyle/>
                    <a:p>
                      <a:pPr algn="ctr" rtl="0" fontAlgn="b"/>
                      <a:r>
                        <a:rPr lang="en-US" sz="2000" b="1" dirty="0" smtClean="0">
                          <a:solidFill>
                            <a:srgbClr val="000000"/>
                          </a:solidFill>
                          <a:effectLst/>
                          <a:latin typeface="+mn-lt"/>
                        </a:rPr>
                        <a:t>10</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5</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5*</a:t>
                      </a:r>
                      <a:endParaRPr lang="en-US" sz="20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874158074"/>
                  </a:ext>
                </a:extLst>
              </a:tr>
            </a:tbl>
          </a:graphicData>
        </a:graphic>
      </p:graphicFrame>
      <p:sp>
        <p:nvSpPr>
          <p:cNvPr id="13" name="Google Shape;304;p16"/>
          <p:cNvSpPr txBox="1">
            <a:spLocks/>
          </p:cNvSpPr>
          <p:nvPr/>
        </p:nvSpPr>
        <p:spPr>
          <a:xfrm>
            <a:off x="249414" y="5627707"/>
            <a:ext cx="8733948" cy="589536"/>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*NOTE: In 2019-20 a training webinar was developed, shared, and made available ongoing to all school sites.</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25693002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03E7ED"/>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5: CAC Attendance</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138</a:t>
            </a:fld>
            <a:endParaRPr dirty="0"/>
          </a:p>
        </p:txBody>
      </p:sp>
      <p:sp>
        <p:nvSpPr>
          <p:cNvPr id="8" name="Google Shape;304;p16"/>
          <p:cNvSpPr txBox="1">
            <a:spLocks/>
          </p:cNvSpPr>
          <p:nvPr/>
        </p:nvSpPr>
        <p:spPr>
          <a:xfrm>
            <a:off x="142673" y="1161450"/>
            <a:ext cx="8858654" cy="137929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Average number of attendees at CAC meetings/workshops (2017-18 to 2019-20)</a:t>
            </a:r>
          </a:p>
          <a:p>
            <a:pPr marL="0" indent="0" algn="ctr">
              <a:spcBef>
                <a:spcPts val="0"/>
              </a:spcBef>
              <a:buClr>
                <a:schemeClr val="dk1"/>
              </a:buClr>
              <a:buSzPct val="100000"/>
              <a:buFont typeface="Arial"/>
              <a:buNone/>
            </a:pPr>
            <a:r>
              <a:rPr lang="en-US" sz="2100" dirty="0" smtClean="0"/>
              <a:t>(Source: Multilingual Literacy Department)</a:t>
            </a:r>
          </a:p>
          <a:p>
            <a:pPr marL="0" indent="0">
              <a:spcBef>
                <a:spcPts val="0"/>
              </a:spcBef>
              <a:buClr>
                <a:schemeClr val="dk1"/>
              </a:buClr>
              <a:buSzPct val="100000"/>
              <a:buFont typeface="Arial"/>
              <a:buNone/>
            </a:pPr>
            <a:endParaRPr lang="en-US" sz="2800" dirty="0"/>
          </a:p>
        </p:txBody>
      </p:sp>
      <p:graphicFrame>
        <p:nvGraphicFramePr>
          <p:cNvPr id="9" name="Table 8"/>
          <p:cNvGraphicFramePr>
            <a:graphicFrameLocks noGrp="1"/>
          </p:cNvGraphicFramePr>
          <p:nvPr>
            <p:extLst/>
          </p:nvPr>
        </p:nvGraphicFramePr>
        <p:xfrm>
          <a:off x="281971" y="2922339"/>
          <a:ext cx="8330401" cy="853440"/>
        </p:xfrm>
        <a:graphic>
          <a:graphicData uri="http://schemas.openxmlformats.org/drawingml/2006/table">
            <a:tbl>
              <a:tblPr firstRow="1" bandRow="1">
                <a:tableStyleId>{5C22544A-7EE6-4342-B048-85BDC9FD1C3A}</a:tableStyleId>
              </a:tblPr>
              <a:tblGrid>
                <a:gridCol w="4976231">
                  <a:extLst>
                    <a:ext uri="{9D8B030D-6E8A-4147-A177-3AD203B41FA5}">
                      <a16:colId xmlns:a16="http://schemas.microsoft.com/office/drawing/2014/main" val="3831500384"/>
                    </a:ext>
                  </a:extLst>
                </a:gridCol>
                <a:gridCol w="1677085">
                  <a:extLst>
                    <a:ext uri="{9D8B030D-6E8A-4147-A177-3AD203B41FA5}">
                      <a16:colId xmlns:a16="http://schemas.microsoft.com/office/drawing/2014/main" val="650287252"/>
                    </a:ext>
                  </a:extLst>
                </a:gridCol>
                <a:gridCol w="1677085">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000" b="1" dirty="0" smtClean="0"/>
                        <a:t>Average number</a:t>
                      </a:r>
                      <a:r>
                        <a:rPr lang="en-US" sz="2000" b="1" baseline="0" dirty="0" smtClean="0"/>
                        <a:t> of attendees</a:t>
                      </a:r>
                      <a:endParaRPr lang="en-US" sz="2000" b="1" dirty="0" smtClean="0"/>
                    </a:p>
                  </a:txBody>
                  <a:tcPr/>
                </a:tc>
                <a:tc>
                  <a:txBody>
                    <a:bodyPr/>
                    <a:lstStyle/>
                    <a:p>
                      <a:pPr algn="ctr" rtl="0" fontAlgn="b"/>
                      <a:r>
                        <a:rPr lang="en-US" sz="2000" b="1" dirty="0" smtClean="0">
                          <a:solidFill>
                            <a:srgbClr val="000000"/>
                          </a:solidFill>
                          <a:effectLst/>
                          <a:latin typeface="+mn-lt"/>
                        </a:rPr>
                        <a:t>24.5</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25</a:t>
                      </a:r>
                      <a:endParaRPr lang="en-US" sz="20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874158074"/>
                  </a:ext>
                </a:extLst>
              </a:tr>
            </a:tbl>
          </a:graphicData>
        </a:graphic>
      </p:graphicFrame>
    </p:spTree>
    <p:extLst>
      <p:ext uri="{BB962C8B-B14F-4D97-AF65-F5344CB8AC3E}">
        <p14:creationId xmlns:p14="http://schemas.microsoft.com/office/powerpoint/2010/main" val="32613886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03E7ED"/>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100" b="1" dirty="0" smtClean="0"/>
              <a:t>Goal 5: Parent Leadership Pathway Workshop (PLPW)</a:t>
            </a:r>
            <a:endParaRPr sz="31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139</a:t>
            </a:fld>
            <a:endParaRPr dirty="0"/>
          </a:p>
        </p:txBody>
      </p:sp>
      <p:graphicFrame>
        <p:nvGraphicFramePr>
          <p:cNvPr id="10" name="Table 9"/>
          <p:cNvGraphicFramePr>
            <a:graphicFrameLocks noGrp="1"/>
          </p:cNvGraphicFramePr>
          <p:nvPr>
            <p:extLst/>
          </p:nvPr>
        </p:nvGraphicFramePr>
        <p:xfrm>
          <a:off x="299936" y="2257040"/>
          <a:ext cx="8544128" cy="1249680"/>
        </p:xfrm>
        <a:graphic>
          <a:graphicData uri="http://schemas.openxmlformats.org/drawingml/2006/table">
            <a:tbl>
              <a:tblPr firstRow="1" bandRow="1">
                <a:tableStyleId>{5C22544A-7EE6-4342-B048-85BDC9FD1C3A}</a:tableStyleId>
              </a:tblPr>
              <a:tblGrid>
                <a:gridCol w="4248575">
                  <a:extLst>
                    <a:ext uri="{9D8B030D-6E8A-4147-A177-3AD203B41FA5}">
                      <a16:colId xmlns:a16="http://schemas.microsoft.com/office/drawing/2014/main" val="3831500384"/>
                    </a:ext>
                  </a:extLst>
                </a:gridCol>
                <a:gridCol w="1431851">
                  <a:extLst>
                    <a:ext uri="{9D8B030D-6E8A-4147-A177-3AD203B41FA5}">
                      <a16:colId xmlns:a16="http://schemas.microsoft.com/office/drawing/2014/main" val="2085591228"/>
                    </a:ext>
                  </a:extLst>
                </a:gridCol>
                <a:gridCol w="1431851">
                  <a:extLst>
                    <a:ext uri="{9D8B030D-6E8A-4147-A177-3AD203B41FA5}">
                      <a16:colId xmlns:a16="http://schemas.microsoft.com/office/drawing/2014/main" val="650287252"/>
                    </a:ext>
                  </a:extLst>
                </a:gridCol>
                <a:gridCol w="1431851">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000" b="1" dirty="0" smtClean="0"/>
                        <a:t>Number of Participating Schools</a:t>
                      </a:r>
                    </a:p>
                  </a:txBody>
                  <a:tcPr/>
                </a:tc>
                <a:tc>
                  <a:txBody>
                    <a:bodyPr/>
                    <a:lstStyle/>
                    <a:p>
                      <a:pPr algn="ctr" rtl="0" fontAlgn="b"/>
                      <a:r>
                        <a:rPr lang="en-US" sz="2000" b="1" dirty="0" smtClean="0">
                          <a:solidFill>
                            <a:srgbClr val="000000"/>
                          </a:solidFill>
                          <a:effectLst/>
                          <a:latin typeface="+mn-lt"/>
                        </a:rPr>
                        <a:t>28</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21</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9</a:t>
                      </a:r>
                      <a:endParaRPr lang="en-US" sz="20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4263679347"/>
                  </a:ext>
                </a:extLst>
              </a:tr>
              <a:tr h="320040">
                <a:tc>
                  <a:txBody>
                    <a:bodyPr/>
                    <a:lstStyle/>
                    <a:p>
                      <a:r>
                        <a:rPr lang="en-US" sz="2000" b="1" dirty="0" smtClean="0"/>
                        <a:t>Total Participant</a:t>
                      </a:r>
                      <a:r>
                        <a:rPr lang="en-US" sz="2000" b="1" baseline="0" dirty="0" smtClean="0"/>
                        <a:t> Sign-ins</a:t>
                      </a:r>
                      <a:endParaRPr lang="en-US" sz="2000" b="1" dirty="0" smtClean="0"/>
                    </a:p>
                  </a:txBody>
                  <a:tcPr/>
                </a:tc>
                <a:tc>
                  <a:txBody>
                    <a:bodyPr/>
                    <a:lstStyle/>
                    <a:p>
                      <a:pPr algn="ctr" rtl="0" fontAlgn="b"/>
                      <a:r>
                        <a:rPr lang="en-US" sz="2000" b="1" dirty="0" smtClean="0">
                          <a:solidFill>
                            <a:srgbClr val="000000"/>
                          </a:solidFill>
                          <a:effectLst/>
                          <a:latin typeface="+mn-lt"/>
                        </a:rPr>
                        <a:t>2872</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2114</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992</a:t>
                      </a:r>
                      <a:endParaRPr lang="en-US" sz="20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874158074"/>
                  </a:ext>
                </a:extLst>
              </a:tr>
            </a:tbl>
          </a:graphicData>
        </a:graphic>
      </p:graphicFrame>
      <p:sp>
        <p:nvSpPr>
          <p:cNvPr id="11" name="Google Shape;304;p16"/>
          <p:cNvSpPr txBox="1">
            <a:spLocks/>
          </p:cNvSpPr>
          <p:nvPr/>
        </p:nvSpPr>
        <p:spPr>
          <a:xfrm>
            <a:off x="124708" y="992767"/>
            <a:ext cx="8858654" cy="1190417"/>
          </a:xfrm>
          <a:prstGeom prst="rect">
            <a:avLst/>
          </a:prstGeom>
          <a:noFill/>
          <a:ln>
            <a:noFill/>
          </a:ln>
        </p:spPr>
        <p:txBody>
          <a:bodyPr spcFirstLastPara="1" vert="horz" wrap="square" lIns="91425" tIns="45700" rIns="91425" bIns="45700" rtlCol="0" anchor="t" anchorCtr="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Number of participating schools and total participant sign-ins (2017-18 to 2019-20)</a:t>
            </a:r>
          </a:p>
          <a:p>
            <a:pPr marL="0" indent="0" algn="ctr">
              <a:spcBef>
                <a:spcPts val="0"/>
              </a:spcBef>
              <a:buClr>
                <a:schemeClr val="dk1"/>
              </a:buClr>
              <a:buSzPct val="100000"/>
              <a:buFont typeface="Arial"/>
              <a:buNone/>
            </a:pPr>
            <a:r>
              <a:rPr lang="en-US" sz="2100" dirty="0" smtClean="0"/>
              <a:t>(Source: Family and Community Engagement Department)</a:t>
            </a:r>
          </a:p>
          <a:p>
            <a:pPr marL="0" indent="0">
              <a:spcBef>
                <a:spcPts val="0"/>
              </a:spcBef>
              <a:buClr>
                <a:schemeClr val="dk1"/>
              </a:buClr>
              <a:buSzPct val="100000"/>
              <a:buFont typeface="Arial"/>
              <a:buNone/>
            </a:pPr>
            <a:endParaRPr lang="en-US" sz="2800" dirty="0"/>
          </a:p>
        </p:txBody>
      </p:sp>
      <p:sp>
        <p:nvSpPr>
          <p:cNvPr id="13" name="Google Shape;304;p16"/>
          <p:cNvSpPr txBox="1">
            <a:spLocks/>
          </p:cNvSpPr>
          <p:nvPr/>
        </p:nvSpPr>
        <p:spPr>
          <a:xfrm>
            <a:off x="249414" y="3817088"/>
            <a:ext cx="8733948" cy="2422790"/>
          </a:xfrm>
          <a:prstGeom prst="rect">
            <a:avLst/>
          </a:prstGeom>
          <a:noFill/>
          <a:ln>
            <a:noFill/>
          </a:ln>
        </p:spPr>
        <p:txBody>
          <a:bodyPr spcFirstLastPara="1" vert="horz" wrap="square" lIns="91425" tIns="45700" rIns="91425" bIns="45700" rtlCol="0" anchor="t" anchorCtr="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*NOTE: Data for 2019-20 is through 2.25.20.  Following school closures, PLPW efforts pivoted to cross-departmental collaboration to support attendance/engagement, development of trainings for zoom/google classroom, development of a Distance Learning toolkit, and Social Emotional Learning Support.  2020-21 efforts have extended the work to provide support in the virtual space.</a:t>
            </a:r>
          </a:p>
          <a:p>
            <a:pPr marL="0" indent="0">
              <a:spcBef>
                <a:spcPts val="0"/>
              </a:spcBef>
              <a:buClr>
                <a:schemeClr val="dk1"/>
              </a:buClr>
              <a:buSzPct val="100000"/>
              <a:buFont typeface="Arial"/>
              <a:buNone/>
            </a:pPr>
            <a:endParaRPr lang="en-US" sz="2000" dirty="0"/>
          </a:p>
          <a:p>
            <a:pPr marL="0" indent="0">
              <a:spcBef>
                <a:spcPts val="0"/>
              </a:spcBef>
              <a:buClr>
                <a:schemeClr val="dk1"/>
              </a:buClr>
              <a:buSzPct val="100000"/>
              <a:buFont typeface="Arial"/>
              <a:buNone/>
            </a:pPr>
            <a:r>
              <a:rPr lang="en-US" sz="2600" dirty="0" smtClean="0"/>
              <a:t>As of 1.22.21, the recorded trainings made available to family and community by the FACE team totaled 5,300 views.</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3797236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Foundational Educational Experience</a:t>
            </a:r>
            <a:endParaRPr sz="3200" b="1" dirty="0"/>
          </a:p>
        </p:txBody>
      </p:sp>
      <p:sp>
        <p:nvSpPr>
          <p:cNvPr id="304" name="Google Shape;304;p16"/>
          <p:cNvSpPr txBox="1">
            <a:spLocks noGrp="1"/>
          </p:cNvSpPr>
          <p:nvPr>
            <p:ph type="body" idx="1"/>
          </p:nvPr>
        </p:nvSpPr>
        <p:spPr>
          <a:xfrm>
            <a:off x="679621" y="1614689"/>
            <a:ext cx="7784757" cy="4292969"/>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r>
              <a:rPr lang="en-US" sz="3600" dirty="0"/>
              <a:t>All students are provided a high-quality education with equitable access to standards-aligned instruction, instructional fidelity to district programs and practices, and robust, rigorous learning experiences inside and outside the classroom.</a:t>
            </a:r>
            <a:endParaRPr lang="en-US" sz="3600"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14</a:t>
            </a:fld>
            <a:endParaRPr dirty="0"/>
          </a:p>
        </p:txBody>
      </p:sp>
    </p:spTree>
    <p:extLst>
      <p:ext uri="{BB962C8B-B14F-4D97-AF65-F5344CB8AC3E}">
        <p14:creationId xmlns:p14="http://schemas.microsoft.com/office/powerpoint/2010/main" val="17405252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accent4">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7: Facilities Metrics</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140</a:t>
            </a:fld>
            <a:endParaRPr dirty="0"/>
          </a:p>
        </p:txBody>
      </p:sp>
      <p:sp>
        <p:nvSpPr>
          <p:cNvPr id="8" name="Google Shape;304;p16"/>
          <p:cNvSpPr txBox="1">
            <a:spLocks/>
          </p:cNvSpPr>
          <p:nvPr/>
        </p:nvSpPr>
        <p:spPr>
          <a:xfrm>
            <a:off x="124708" y="992767"/>
            <a:ext cx="8858654" cy="1190417"/>
          </a:xfrm>
          <a:prstGeom prst="rect">
            <a:avLst/>
          </a:prstGeom>
          <a:noFill/>
          <a:ln>
            <a:noFill/>
          </a:ln>
        </p:spPr>
        <p:txBody>
          <a:bodyPr spcFirstLastPara="1" vert="horz" wrap="square" lIns="91425" tIns="45700" rIns="91425" bIns="45700" rtlCol="0" anchor="t" anchorCtr="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Number of schools where facilities to not meet the ‘good repair’ standards on the Facilities Inspection Tool (FIT) (2017-18 to 2019-20)</a:t>
            </a:r>
          </a:p>
          <a:p>
            <a:pPr marL="0" indent="0" algn="ctr">
              <a:spcBef>
                <a:spcPts val="0"/>
              </a:spcBef>
              <a:buClr>
                <a:schemeClr val="dk1"/>
              </a:buClr>
              <a:buSzPct val="100000"/>
              <a:buFont typeface="Arial"/>
              <a:buNone/>
            </a:pPr>
            <a:r>
              <a:rPr lang="en-US" sz="2100" dirty="0" smtClean="0"/>
              <a:t>(Source: Maintenance Services Department Inspections)</a:t>
            </a:r>
          </a:p>
          <a:p>
            <a:pPr marL="0" indent="0">
              <a:spcBef>
                <a:spcPts val="0"/>
              </a:spcBef>
              <a:buClr>
                <a:schemeClr val="dk1"/>
              </a:buClr>
              <a:buSzPct val="100000"/>
              <a:buFont typeface="Arial"/>
              <a:buNone/>
            </a:pPr>
            <a:endParaRPr lang="en-US" sz="2800" dirty="0"/>
          </a:p>
        </p:txBody>
      </p:sp>
      <p:graphicFrame>
        <p:nvGraphicFramePr>
          <p:cNvPr id="9" name="Table 8"/>
          <p:cNvGraphicFramePr>
            <a:graphicFrameLocks noGrp="1"/>
          </p:cNvGraphicFramePr>
          <p:nvPr>
            <p:extLst/>
          </p:nvPr>
        </p:nvGraphicFramePr>
        <p:xfrm>
          <a:off x="299936" y="2102453"/>
          <a:ext cx="8544128" cy="853440"/>
        </p:xfrm>
        <a:graphic>
          <a:graphicData uri="http://schemas.openxmlformats.org/drawingml/2006/table">
            <a:tbl>
              <a:tblPr firstRow="1" bandRow="1">
                <a:tableStyleId>{5C22544A-7EE6-4342-B048-85BDC9FD1C3A}</a:tableStyleId>
              </a:tblPr>
              <a:tblGrid>
                <a:gridCol w="4248575">
                  <a:extLst>
                    <a:ext uri="{9D8B030D-6E8A-4147-A177-3AD203B41FA5}">
                      <a16:colId xmlns:a16="http://schemas.microsoft.com/office/drawing/2014/main" val="3831500384"/>
                    </a:ext>
                  </a:extLst>
                </a:gridCol>
                <a:gridCol w="1431851">
                  <a:extLst>
                    <a:ext uri="{9D8B030D-6E8A-4147-A177-3AD203B41FA5}">
                      <a16:colId xmlns:a16="http://schemas.microsoft.com/office/drawing/2014/main" val="2085591228"/>
                    </a:ext>
                  </a:extLst>
                </a:gridCol>
                <a:gridCol w="1431851">
                  <a:extLst>
                    <a:ext uri="{9D8B030D-6E8A-4147-A177-3AD203B41FA5}">
                      <a16:colId xmlns:a16="http://schemas.microsoft.com/office/drawing/2014/main" val="650287252"/>
                    </a:ext>
                  </a:extLst>
                </a:gridCol>
                <a:gridCol w="1431851">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000" b="1" dirty="0" smtClean="0"/>
                        <a:t>Number of Schools</a:t>
                      </a:r>
                    </a:p>
                  </a:txBody>
                  <a:tcPr/>
                </a:tc>
                <a:tc>
                  <a:txBody>
                    <a:bodyPr/>
                    <a:lstStyle/>
                    <a:p>
                      <a:pPr algn="ctr" rtl="0" fontAlgn="b"/>
                      <a:r>
                        <a:rPr lang="en-US" sz="2000" b="1" dirty="0" smtClean="0">
                          <a:solidFill>
                            <a:srgbClr val="000000"/>
                          </a:solidFill>
                          <a:effectLst/>
                          <a:latin typeface="+mn-lt"/>
                        </a:rPr>
                        <a:t>0</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0</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2</a:t>
                      </a:r>
                      <a:endParaRPr lang="en-US" sz="20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4263679347"/>
                  </a:ext>
                </a:extLst>
              </a:tr>
            </a:tbl>
          </a:graphicData>
        </a:graphic>
      </p:graphicFrame>
      <p:sp>
        <p:nvSpPr>
          <p:cNvPr id="10" name="Google Shape;304;p16"/>
          <p:cNvSpPr txBox="1">
            <a:spLocks/>
          </p:cNvSpPr>
          <p:nvPr/>
        </p:nvSpPr>
        <p:spPr>
          <a:xfrm>
            <a:off x="154665" y="3081398"/>
            <a:ext cx="8858654" cy="1190417"/>
          </a:xfrm>
          <a:prstGeom prst="rect">
            <a:avLst/>
          </a:prstGeom>
          <a:noFill/>
          <a:ln>
            <a:noFill/>
          </a:ln>
        </p:spPr>
        <p:txBody>
          <a:bodyPr spcFirstLastPara="1" vert="horz" wrap="square" lIns="91425" tIns="45700" rIns="91425" bIns="45700" rtlCol="0" anchor="t" anchorCtr="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Percentage of schools meeting target staffing levels</a:t>
            </a:r>
          </a:p>
          <a:p>
            <a:pPr marL="0" indent="0" algn="ctr">
              <a:spcBef>
                <a:spcPts val="0"/>
              </a:spcBef>
              <a:buClr>
                <a:schemeClr val="dk1"/>
              </a:buClr>
              <a:buSzPct val="100000"/>
              <a:buFont typeface="Arial"/>
              <a:buNone/>
            </a:pPr>
            <a:r>
              <a:rPr lang="en-US" sz="2800" b="1" dirty="0" smtClean="0"/>
              <a:t> (2017-18 to 2019-20)</a:t>
            </a:r>
          </a:p>
          <a:p>
            <a:pPr marL="0" indent="0" algn="ctr">
              <a:spcBef>
                <a:spcPts val="0"/>
              </a:spcBef>
              <a:buClr>
                <a:schemeClr val="dk1"/>
              </a:buClr>
              <a:buSzPct val="100000"/>
              <a:buFont typeface="Arial"/>
              <a:buNone/>
            </a:pPr>
            <a:r>
              <a:rPr lang="en-US" sz="2100" dirty="0" smtClean="0"/>
              <a:t>(Source: Maintenance Services Department Inspections)</a:t>
            </a:r>
          </a:p>
          <a:p>
            <a:pPr marL="0" indent="0">
              <a:spcBef>
                <a:spcPts val="0"/>
              </a:spcBef>
              <a:buClr>
                <a:schemeClr val="dk1"/>
              </a:buClr>
              <a:buSzPct val="100000"/>
              <a:buFont typeface="Arial"/>
              <a:buNone/>
            </a:pPr>
            <a:endParaRPr lang="en-US" sz="2800" dirty="0"/>
          </a:p>
        </p:txBody>
      </p:sp>
      <p:graphicFrame>
        <p:nvGraphicFramePr>
          <p:cNvPr id="11" name="Table 10"/>
          <p:cNvGraphicFramePr>
            <a:graphicFrameLocks noGrp="1"/>
          </p:cNvGraphicFramePr>
          <p:nvPr>
            <p:extLst/>
          </p:nvPr>
        </p:nvGraphicFramePr>
        <p:xfrm>
          <a:off x="299936" y="4304202"/>
          <a:ext cx="8544128" cy="1859280"/>
        </p:xfrm>
        <a:graphic>
          <a:graphicData uri="http://schemas.openxmlformats.org/drawingml/2006/table">
            <a:tbl>
              <a:tblPr firstRow="1" bandRow="1">
                <a:tableStyleId>{5C22544A-7EE6-4342-B048-85BDC9FD1C3A}</a:tableStyleId>
              </a:tblPr>
              <a:tblGrid>
                <a:gridCol w="4248575">
                  <a:extLst>
                    <a:ext uri="{9D8B030D-6E8A-4147-A177-3AD203B41FA5}">
                      <a16:colId xmlns:a16="http://schemas.microsoft.com/office/drawing/2014/main" val="3831500384"/>
                    </a:ext>
                  </a:extLst>
                </a:gridCol>
                <a:gridCol w="1431851">
                  <a:extLst>
                    <a:ext uri="{9D8B030D-6E8A-4147-A177-3AD203B41FA5}">
                      <a16:colId xmlns:a16="http://schemas.microsoft.com/office/drawing/2014/main" val="2085591228"/>
                    </a:ext>
                  </a:extLst>
                </a:gridCol>
                <a:gridCol w="1431851">
                  <a:extLst>
                    <a:ext uri="{9D8B030D-6E8A-4147-A177-3AD203B41FA5}">
                      <a16:colId xmlns:a16="http://schemas.microsoft.com/office/drawing/2014/main" val="650287252"/>
                    </a:ext>
                  </a:extLst>
                </a:gridCol>
                <a:gridCol w="1431851">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000" b="1" dirty="0" smtClean="0"/>
                        <a:t>% of school</a:t>
                      </a:r>
                      <a:r>
                        <a:rPr lang="en-US" sz="2000" b="1" baseline="0" dirty="0" smtClean="0"/>
                        <a:t> sites</a:t>
                      </a:r>
                      <a:r>
                        <a:rPr lang="en-US" sz="2000" b="1" dirty="0" smtClean="0"/>
                        <a:t> with an assigned plant manager</a:t>
                      </a:r>
                    </a:p>
                  </a:txBody>
                  <a:tcPr/>
                </a:tc>
                <a:tc>
                  <a:txBody>
                    <a:bodyPr/>
                    <a:lstStyle/>
                    <a:p>
                      <a:pPr algn="ctr" rtl="0" fontAlgn="b"/>
                      <a:r>
                        <a:rPr lang="en-US" sz="2000" b="1" dirty="0" smtClean="0">
                          <a:solidFill>
                            <a:srgbClr val="000000"/>
                          </a:solidFill>
                          <a:effectLst/>
                          <a:latin typeface="+mn-lt"/>
                        </a:rPr>
                        <a:t>100</a:t>
                      </a:r>
                      <a:endParaRPr lang="en-US" sz="2000" b="1" dirty="0">
                        <a:solidFill>
                          <a:srgbClr val="000000"/>
                        </a:solidFill>
                        <a:effectLst/>
                        <a:latin typeface="+mn-lt"/>
                      </a:endParaRPr>
                    </a:p>
                  </a:txBody>
                  <a:tcPr marL="19050" marR="19050" marT="12700" marB="1270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000" b="1" dirty="0" smtClean="0">
                          <a:solidFill>
                            <a:srgbClr val="000000"/>
                          </a:solidFill>
                          <a:effectLst/>
                          <a:latin typeface="+mn-lt"/>
                        </a:rPr>
                        <a:t>100</a:t>
                      </a:r>
                    </a:p>
                  </a:txBody>
                  <a:tcPr marL="19050" marR="19050" marT="12700" marB="1270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000" b="1" dirty="0" smtClean="0">
                          <a:solidFill>
                            <a:srgbClr val="000000"/>
                          </a:solidFill>
                          <a:effectLst/>
                          <a:latin typeface="+mn-lt"/>
                        </a:rPr>
                        <a:t>100</a:t>
                      </a:r>
                    </a:p>
                  </a:txBody>
                  <a:tcPr marL="19050" marR="19050" marT="12700" marB="12700" anchor="ctr"/>
                </a:tc>
                <a:extLst>
                  <a:ext uri="{0D108BD9-81ED-4DB2-BD59-A6C34878D82A}">
                    <a16:rowId xmlns:a16="http://schemas.microsoft.com/office/drawing/2014/main" val="4263679347"/>
                  </a:ext>
                </a:extLst>
              </a:tr>
              <a:tr h="320040">
                <a:tc>
                  <a:txBody>
                    <a:bodyPr/>
                    <a:lstStyle/>
                    <a:p>
                      <a:r>
                        <a:rPr lang="en-US" sz="2000" b="1" dirty="0" smtClean="0"/>
                        <a:t>% of school</a:t>
                      </a:r>
                      <a:r>
                        <a:rPr lang="en-US" sz="2000" b="1" baseline="0" dirty="0" smtClean="0"/>
                        <a:t> sites with at least 12 hours of weekly custodial time </a:t>
                      </a:r>
                      <a:endParaRPr lang="en-US" sz="2000" b="1" dirty="0" smtClean="0"/>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000" b="1" dirty="0" smtClean="0">
                          <a:solidFill>
                            <a:srgbClr val="000000"/>
                          </a:solidFill>
                          <a:effectLst/>
                          <a:latin typeface="+mn-lt"/>
                        </a:rPr>
                        <a:t>100</a:t>
                      </a:r>
                    </a:p>
                  </a:txBody>
                  <a:tcPr marL="19050" marR="19050" marT="12700" marB="1270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000" b="1" dirty="0" smtClean="0">
                          <a:solidFill>
                            <a:srgbClr val="000000"/>
                          </a:solidFill>
                          <a:effectLst/>
                          <a:latin typeface="+mn-lt"/>
                        </a:rPr>
                        <a:t>100</a:t>
                      </a:r>
                    </a:p>
                  </a:txBody>
                  <a:tcPr marL="19050" marR="19050" marT="12700" marB="1270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000" b="1" dirty="0" smtClean="0">
                          <a:solidFill>
                            <a:srgbClr val="000000"/>
                          </a:solidFill>
                          <a:effectLst/>
                          <a:latin typeface="+mn-lt"/>
                        </a:rPr>
                        <a:t>100</a:t>
                      </a:r>
                    </a:p>
                  </a:txBody>
                  <a:tcPr marL="19050" marR="19050" marT="12700" marB="12700" anchor="ctr"/>
                </a:tc>
                <a:extLst>
                  <a:ext uri="{0D108BD9-81ED-4DB2-BD59-A6C34878D82A}">
                    <a16:rowId xmlns:a16="http://schemas.microsoft.com/office/drawing/2014/main" val="3643298114"/>
                  </a:ext>
                </a:extLst>
              </a:tr>
            </a:tbl>
          </a:graphicData>
        </a:graphic>
      </p:graphicFrame>
    </p:spTree>
    <p:extLst>
      <p:ext uri="{BB962C8B-B14F-4D97-AF65-F5344CB8AC3E}">
        <p14:creationId xmlns:p14="http://schemas.microsoft.com/office/powerpoint/2010/main" val="26706150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accent4">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7: Instructional Materials Sufficiency</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141</a:t>
            </a:fld>
            <a:endParaRPr dirty="0"/>
          </a:p>
        </p:txBody>
      </p:sp>
      <p:sp>
        <p:nvSpPr>
          <p:cNvPr id="8" name="Google Shape;304;p16"/>
          <p:cNvSpPr txBox="1">
            <a:spLocks/>
          </p:cNvSpPr>
          <p:nvPr/>
        </p:nvSpPr>
        <p:spPr>
          <a:xfrm>
            <a:off x="124708" y="1196808"/>
            <a:ext cx="8858654" cy="1190417"/>
          </a:xfrm>
          <a:prstGeom prst="rect">
            <a:avLst/>
          </a:prstGeom>
          <a:noFill/>
          <a:ln>
            <a:noFill/>
          </a:ln>
        </p:spPr>
        <p:txBody>
          <a:bodyPr spcFirstLastPara="1" vert="horz" wrap="square" lIns="91425" tIns="45700" rIns="91425" bIns="45700" rtlCol="0" anchor="t" anchorCtr="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Percentage of students with access to board-adopted instructional materials (2018-19 to 2020-21)</a:t>
            </a:r>
          </a:p>
          <a:p>
            <a:pPr marL="0" indent="0" algn="ctr">
              <a:spcBef>
                <a:spcPts val="0"/>
              </a:spcBef>
              <a:buClr>
                <a:schemeClr val="dk1"/>
              </a:buClr>
              <a:buSzPct val="100000"/>
              <a:buFont typeface="Arial"/>
              <a:buNone/>
            </a:pPr>
            <a:r>
              <a:rPr lang="en-US" sz="2100" dirty="0" smtClean="0"/>
              <a:t>(Source: BOE Resolution Certifying Instructional Materials Sufficiency)</a:t>
            </a:r>
          </a:p>
          <a:p>
            <a:pPr marL="0" indent="0">
              <a:spcBef>
                <a:spcPts val="0"/>
              </a:spcBef>
              <a:buClr>
                <a:schemeClr val="dk1"/>
              </a:buClr>
              <a:buSzPct val="100000"/>
              <a:buFont typeface="Arial"/>
              <a:buNone/>
            </a:pPr>
            <a:endParaRPr lang="en-US" sz="2800" dirty="0"/>
          </a:p>
        </p:txBody>
      </p:sp>
      <p:graphicFrame>
        <p:nvGraphicFramePr>
          <p:cNvPr id="9" name="Table 8"/>
          <p:cNvGraphicFramePr>
            <a:graphicFrameLocks noGrp="1"/>
          </p:cNvGraphicFramePr>
          <p:nvPr>
            <p:extLst>
              <p:ext uri="{D42A27DB-BD31-4B8C-83A1-F6EECF244321}">
                <p14:modId xmlns:p14="http://schemas.microsoft.com/office/powerpoint/2010/main" val="1641774684"/>
              </p:ext>
            </p:extLst>
          </p:nvPr>
        </p:nvGraphicFramePr>
        <p:xfrm>
          <a:off x="299936" y="2698649"/>
          <a:ext cx="8544128" cy="853440"/>
        </p:xfrm>
        <a:graphic>
          <a:graphicData uri="http://schemas.openxmlformats.org/drawingml/2006/table">
            <a:tbl>
              <a:tblPr firstRow="1" bandRow="1">
                <a:tableStyleId>{5C22544A-7EE6-4342-B048-85BDC9FD1C3A}</a:tableStyleId>
              </a:tblPr>
              <a:tblGrid>
                <a:gridCol w="4248575">
                  <a:extLst>
                    <a:ext uri="{9D8B030D-6E8A-4147-A177-3AD203B41FA5}">
                      <a16:colId xmlns:a16="http://schemas.microsoft.com/office/drawing/2014/main" val="3831500384"/>
                    </a:ext>
                  </a:extLst>
                </a:gridCol>
                <a:gridCol w="1431851">
                  <a:extLst>
                    <a:ext uri="{9D8B030D-6E8A-4147-A177-3AD203B41FA5}">
                      <a16:colId xmlns:a16="http://schemas.microsoft.com/office/drawing/2014/main" val="2085591228"/>
                    </a:ext>
                  </a:extLst>
                </a:gridCol>
                <a:gridCol w="1431851">
                  <a:extLst>
                    <a:ext uri="{9D8B030D-6E8A-4147-A177-3AD203B41FA5}">
                      <a16:colId xmlns:a16="http://schemas.microsoft.com/office/drawing/2014/main" val="650287252"/>
                    </a:ext>
                  </a:extLst>
                </a:gridCol>
                <a:gridCol w="1431851">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tc>
                  <a:txBody>
                    <a:bodyPr/>
                    <a:lstStyle/>
                    <a:p>
                      <a:pPr algn="ctr"/>
                      <a:r>
                        <a:rPr lang="en-US" sz="2400" dirty="0" smtClean="0">
                          <a:solidFill>
                            <a:schemeClr val="tx1"/>
                          </a:solidFill>
                        </a:rPr>
                        <a:t>2020-21</a:t>
                      </a:r>
                      <a:endParaRPr lang="en-US" sz="24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000" b="1" dirty="0" smtClean="0"/>
                        <a:t>% of students with access</a:t>
                      </a:r>
                    </a:p>
                  </a:txBody>
                  <a:tcPr/>
                </a:tc>
                <a:tc>
                  <a:txBody>
                    <a:bodyPr/>
                    <a:lstStyle/>
                    <a:p>
                      <a:pPr algn="ctr" rtl="0" fontAlgn="b"/>
                      <a:r>
                        <a:rPr lang="en-US" sz="2000" b="1" dirty="0" smtClean="0">
                          <a:solidFill>
                            <a:srgbClr val="000000"/>
                          </a:solidFill>
                          <a:effectLst/>
                          <a:latin typeface="+mn-lt"/>
                        </a:rPr>
                        <a:t>100</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100</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100</a:t>
                      </a:r>
                      <a:endParaRPr lang="en-US" sz="20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4263679347"/>
                  </a:ext>
                </a:extLst>
              </a:tr>
            </a:tbl>
          </a:graphicData>
        </a:graphic>
      </p:graphicFrame>
    </p:spTree>
    <p:extLst>
      <p:ext uri="{BB962C8B-B14F-4D97-AF65-F5344CB8AC3E}">
        <p14:creationId xmlns:p14="http://schemas.microsoft.com/office/powerpoint/2010/main" val="40336278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accent4">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000" b="1" dirty="0" smtClean="0"/>
              <a:t>Goal 7: Teacher Credentials, Assignments &amp; Vacancies</a:t>
            </a:r>
            <a:endParaRPr sz="30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142</a:t>
            </a:fld>
            <a:endParaRPr dirty="0"/>
          </a:p>
        </p:txBody>
      </p:sp>
      <p:sp>
        <p:nvSpPr>
          <p:cNvPr id="8" name="Google Shape;304;p16"/>
          <p:cNvSpPr txBox="1">
            <a:spLocks/>
          </p:cNvSpPr>
          <p:nvPr/>
        </p:nvSpPr>
        <p:spPr>
          <a:xfrm>
            <a:off x="142673" y="907759"/>
            <a:ext cx="8858654" cy="1190417"/>
          </a:xfrm>
          <a:prstGeom prst="rect">
            <a:avLst/>
          </a:prstGeom>
          <a:noFill/>
          <a:ln>
            <a:noFill/>
          </a:ln>
        </p:spPr>
        <p:txBody>
          <a:bodyPr spcFirstLastPara="1" vert="horz" wrap="square" lIns="91425" tIns="45700" rIns="91425" bIns="45700" rtlCol="0" anchor="t" anchorCtr="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800" b="1" dirty="0" smtClean="0"/>
              <a:t>Percentage of teachers credentialed, Percentage of teachers teaching outside subject area of competence (2017-18 to 2019-20)</a:t>
            </a:r>
          </a:p>
          <a:p>
            <a:pPr marL="0" indent="0" algn="ctr">
              <a:spcBef>
                <a:spcPts val="0"/>
              </a:spcBef>
              <a:buClr>
                <a:schemeClr val="dk1"/>
              </a:buClr>
              <a:buSzPct val="100000"/>
              <a:buFont typeface="Arial"/>
              <a:buNone/>
            </a:pPr>
            <a:r>
              <a:rPr lang="en-US" sz="2100" dirty="0" smtClean="0"/>
              <a:t>(Source: School Accountability Report Card)</a:t>
            </a:r>
          </a:p>
          <a:p>
            <a:pPr marL="0" indent="0">
              <a:spcBef>
                <a:spcPts val="0"/>
              </a:spcBef>
              <a:buClr>
                <a:schemeClr val="dk1"/>
              </a:buClr>
              <a:buSzPct val="100000"/>
              <a:buFont typeface="Arial"/>
              <a:buNone/>
            </a:pPr>
            <a:endParaRPr lang="en-US" sz="2800" dirty="0"/>
          </a:p>
        </p:txBody>
      </p:sp>
      <p:graphicFrame>
        <p:nvGraphicFramePr>
          <p:cNvPr id="9" name="Table 8"/>
          <p:cNvGraphicFramePr>
            <a:graphicFrameLocks noGrp="1"/>
          </p:cNvGraphicFramePr>
          <p:nvPr>
            <p:extLst>
              <p:ext uri="{D42A27DB-BD31-4B8C-83A1-F6EECF244321}">
                <p14:modId xmlns:p14="http://schemas.microsoft.com/office/powerpoint/2010/main" val="2899532769"/>
              </p:ext>
            </p:extLst>
          </p:nvPr>
        </p:nvGraphicFramePr>
        <p:xfrm>
          <a:off x="299936" y="1936966"/>
          <a:ext cx="8544129" cy="1554480"/>
        </p:xfrm>
        <a:graphic>
          <a:graphicData uri="http://schemas.openxmlformats.org/drawingml/2006/table">
            <a:tbl>
              <a:tblPr firstRow="1" bandRow="1">
                <a:tableStyleId>{5C22544A-7EE6-4342-B048-85BDC9FD1C3A}</a:tableStyleId>
              </a:tblPr>
              <a:tblGrid>
                <a:gridCol w="4718631">
                  <a:extLst>
                    <a:ext uri="{9D8B030D-6E8A-4147-A177-3AD203B41FA5}">
                      <a16:colId xmlns:a16="http://schemas.microsoft.com/office/drawing/2014/main" val="3831500384"/>
                    </a:ext>
                  </a:extLst>
                </a:gridCol>
                <a:gridCol w="1275166">
                  <a:extLst>
                    <a:ext uri="{9D8B030D-6E8A-4147-A177-3AD203B41FA5}">
                      <a16:colId xmlns:a16="http://schemas.microsoft.com/office/drawing/2014/main" val="2085591228"/>
                    </a:ext>
                  </a:extLst>
                </a:gridCol>
                <a:gridCol w="1275166">
                  <a:extLst>
                    <a:ext uri="{9D8B030D-6E8A-4147-A177-3AD203B41FA5}">
                      <a16:colId xmlns:a16="http://schemas.microsoft.com/office/drawing/2014/main" val="650287252"/>
                    </a:ext>
                  </a:extLst>
                </a:gridCol>
                <a:gridCol w="1275166">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1800" dirty="0" smtClean="0">
                          <a:solidFill>
                            <a:schemeClr val="tx1"/>
                          </a:solidFill>
                        </a:rPr>
                        <a:t>2017-18</a:t>
                      </a:r>
                      <a:endParaRPr lang="en-US" sz="1800" dirty="0">
                        <a:solidFill>
                          <a:schemeClr val="tx1"/>
                        </a:solidFill>
                      </a:endParaRPr>
                    </a:p>
                  </a:txBody>
                  <a:tcPr/>
                </a:tc>
                <a:tc>
                  <a:txBody>
                    <a:bodyPr/>
                    <a:lstStyle/>
                    <a:p>
                      <a:pPr algn="ctr"/>
                      <a:r>
                        <a:rPr lang="en-US" sz="1800" dirty="0" smtClean="0">
                          <a:solidFill>
                            <a:schemeClr val="tx1"/>
                          </a:solidFill>
                        </a:rPr>
                        <a:t>2018-19</a:t>
                      </a:r>
                      <a:endParaRPr lang="en-US" sz="1800" dirty="0">
                        <a:solidFill>
                          <a:schemeClr val="tx1"/>
                        </a:solidFill>
                      </a:endParaRPr>
                    </a:p>
                  </a:txBody>
                  <a:tcPr/>
                </a:tc>
                <a:tc>
                  <a:txBody>
                    <a:bodyPr/>
                    <a:lstStyle/>
                    <a:p>
                      <a:pPr algn="ctr"/>
                      <a:r>
                        <a:rPr lang="en-US" sz="1800" dirty="0" smtClean="0">
                          <a:solidFill>
                            <a:schemeClr val="tx1"/>
                          </a:solidFill>
                        </a:rPr>
                        <a:t>2019-20</a:t>
                      </a:r>
                      <a:endParaRPr lang="en-US" sz="18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000" b="1" dirty="0" smtClean="0"/>
                        <a:t>% of Teachers Appropriately Credentialed</a:t>
                      </a:r>
                    </a:p>
                  </a:txBody>
                  <a:tcPr/>
                </a:tc>
                <a:tc>
                  <a:txBody>
                    <a:bodyPr/>
                    <a:lstStyle/>
                    <a:p>
                      <a:pPr algn="ctr" rtl="0" fontAlgn="b"/>
                      <a:r>
                        <a:rPr lang="en-US" sz="1800" b="1" dirty="0" smtClean="0">
                          <a:solidFill>
                            <a:srgbClr val="000000"/>
                          </a:solidFill>
                          <a:effectLst/>
                          <a:latin typeface="+mn-lt"/>
                        </a:rPr>
                        <a:t>94.8</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TBD</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97</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4263679347"/>
                  </a:ext>
                </a:extLst>
              </a:tr>
              <a:tr h="320040">
                <a:tc>
                  <a:txBody>
                    <a:bodyPr/>
                    <a:lstStyle/>
                    <a:p>
                      <a:r>
                        <a:rPr lang="en-US" sz="2000" b="1" dirty="0" smtClean="0"/>
                        <a:t>% of Teachers Teaching Outside Subject Area of Competence</a:t>
                      </a:r>
                    </a:p>
                  </a:txBody>
                  <a:tcPr/>
                </a:tc>
                <a:tc>
                  <a:txBody>
                    <a:bodyPr/>
                    <a:lstStyle/>
                    <a:p>
                      <a:pPr algn="ctr" rtl="0" fontAlgn="b"/>
                      <a:r>
                        <a:rPr lang="en-US" sz="1800" b="1" dirty="0" smtClean="0">
                          <a:solidFill>
                            <a:srgbClr val="000000"/>
                          </a:solidFill>
                          <a:effectLst/>
                          <a:latin typeface="+mn-lt"/>
                        </a:rPr>
                        <a:t>1.2</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TBD</a:t>
                      </a:r>
                      <a:endParaRPr lang="en-US" sz="1800" b="1" dirty="0">
                        <a:solidFill>
                          <a:srgbClr val="000000"/>
                        </a:solidFill>
                        <a:effectLst/>
                        <a:latin typeface="+mn-lt"/>
                      </a:endParaRPr>
                    </a:p>
                  </a:txBody>
                  <a:tcPr marL="19050" marR="19050" marT="12700" marB="12700" anchor="ctr"/>
                </a:tc>
                <a:tc>
                  <a:txBody>
                    <a:bodyPr/>
                    <a:lstStyle/>
                    <a:p>
                      <a:pPr algn="ctr" rtl="0" fontAlgn="b"/>
                      <a:r>
                        <a:rPr lang="en-US" sz="1800" b="1" dirty="0" smtClean="0">
                          <a:solidFill>
                            <a:srgbClr val="000000"/>
                          </a:solidFill>
                          <a:effectLst/>
                          <a:latin typeface="+mn-lt"/>
                        </a:rPr>
                        <a:t>0</a:t>
                      </a:r>
                      <a:endParaRPr lang="en-US" sz="18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531346712"/>
                  </a:ext>
                </a:extLst>
              </a:tr>
            </a:tbl>
          </a:graphicData>
        </a:graphic>
      </p:graphicFrame>
      <p:sp>
        <p:nvSpPr>
          <p:cNvPr id="10" name="Google Shape;304;p16"/>
          <p:cNvSpPr txBox="1">
            <a:spLocks/>
          </p:cNvSpPr>
          <p:nvPr/>
        </p:nvSpPr>
        <p:spPr>
          <a:xfrm>
            <a:off x="249414" y="3548125"/>
            <a:ext cx="8858654" cy="968917"/>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400" b="1" dirty="0" smtClean="0"/>
              <a:t>Teacher Misassignments and Vacancies (2018-19 to 2020-21)</a:t>
            </a:r>
          </a:p>
          <a:p>
            <a:pPr marL="0" indent="0" algn="ctr">
              <a:spcBef>
                <a:spcPts val="0"/>
              </a:spcBef>
              <a:buClr>
                <a:schemeClr val="dk1"/>
              </a:buClr>
              <a:buSzPct val="100000"/>
              <a:buFont typeface="Arial"/>
              <a:buNone/>
            </a:pPr>
            <a:r>
              <a:rPr lang="en-US" sz="2100" dirty="0" smtClean="0"/>
              <a:t>(Source: School Accountability Report Card)</a:t>
            </a:r>
          </a:p>
          <a:p>
            <a:pPr marL="0" indent="0">
              <a:spcBef>
                <a:spcPts val="0"/>
              </a:spcBef>
              <a:buClr>
                <a:schemeClr val="dk1"/>
              </a:buClr>
              <a:buSzPct val="100000"/>
              <a:buFont typeface="Arial"/>
              <a:buNone/>
            </a:pPr>
            <a:endParaRPr lang="en-US" sz="2800" dirty="0"/>
          </a:p>
        </p:txBody>
      </p:sp>
      <p:graphicFrame>
        <p:nvGraphicFramePr>
          <p:cNvPr id="11" name="Table 10"/>
          <p:cNvGraphicFramePr>
            <a:graphicFrameLocks noGrp="1"/>
          </p:cNvGraphicFramePr>
          <p:nvPr>
            <p:extLst>
              <p:ext uri="{D42A27DB-BD31-4B8C-83A1-F6EECF244321}">
                <p14:modId xmlns:p14="http://schemas.microsoft.com/office/powerpoint/2010/main" val="285292931"/>
              </p:ext>
            </p:extLst>
          </p:nvPr>
        </p:nvGraphicFramePr>
        <p:xfrm>
          <a:off x="299936" y="4363186"/>
          <a:ext cx="8544130" cy="1645920"/>
        </p:xfrm>
        <a:graphic>
          <a:graphicData uri="http://schemas.openxmlformats.org/drawingml/2006/table">
            <a:tbl>
              <a:tblPr firstRow="1" bandRow="1">
                <a:tableStyleId>{5C22544A-7EE6-4342-B048-85BDC9FD1C3A}</a:tableStyleId>
              </a:tblPr>
              <a:tblGrid>
                <a:gridCol w="5133301">
                  <a:extLst>
                    <a:ext uri="{9D8B030D-6E8A-4147-A177-3AD203B41FA5}">
                      <a16:colId xmlns:a16="http://schemas.microsoft.com/office/drawing/2014/main" val="3831500384"/>
                    </a:ext>
                  </a:extLst>
                </a:gridCol>
                <a:gridCol w="1136943">
                  <a:extLst>
                    <a:ext uri="{9D8B030D-6E8A-4147-A177-3AD203B41FA5}">
                      <a16:colId xmlns:a16="http://schemas.microsoft.com/office/drawing/2014/main" val="2085591228"/>
                    </a:ext>
                  </a:extLst>
                </a:gridCol>
                <a:gridCol w="1136943">
                  <a:extLst>
                    <a:ext uri="{9D8B030D-6E8A-4147-A177-3AD203B41FA5}">
                      <a16:colId xmlns:a16="http://schemas.microsoft.com/office/drawing/2014/main" val="650287252"/>
                    </a:ext>
                  </a:extLst>
                </a:gridCol>
                <a:gridCol w="1136943">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1800" dirty="0" smtClean="0">
                          <a:solidFill>
                            <a:schemeClr val="tx1"/>
                          </a:solidFill>
                        </a:rPr>
                        <a:t>2017-18</a:t>
                      </a:r>
                      <a:endParaRPr lang="en-US" sz="1800" dirty="0">
                        <a:solidFill>
                          <a:schemeClr val="tx1"/>
                        </a:solidFill>
                      </a:endParaRPr>
                    </a:p>
                  </a:txBody>
                  <a:tcPr/>
                </a:tc>
                <a:tc>
                  <a:txBody>
                    <a:bodyPr/>
                    <a:lstStyle/>
                    <a:p>
                      <a:pPr algn="ctr"/>
                      <a:r>
                        <a:rPr lang="en-US" sz="1800" dirty="0" smtClean="0">
                          <a:solidFill>
                            <a:schemeClr val="tx1"/>
                          </a:solidFill>
                        </a:rPr>
                        <a:t>2018-19</a:t>
                      </a:r>
                      <a:endParaRPr lang="en-US" sz="1800" dirty="0">
                        <a:solidFill>
                          <a:schemeClr val="tx1"/>
                        </a:solidFill>
                      </a:endParaRPr>
                    </a:p>
                  </a:txBody>
                  <a:tcPr/>
                </a:tc>
                <a:tc>
                  <a:txBody>
                    <a:bodyPr/>
                    <a:lstStyle/>
                    <a:p>
                      <a:pPr algn="ctr"/>
                      <a:r>
                        <a:rPr lang="en-US" sz="1800" dirty="0" smtClean="0">
                          <a:solidFill>
                            <a:schemeClr val="tx1"/>
                          </a:solidFill>
                        </a:rPr>
                        <a:t>2019-20</a:t>
                      </a:r>
                      <a:endParaRPr lang="en-US" sz="1800" dirty="0">
                        <a:solidFill>
                          <a:schemeClr val="tx1"/>
                        </a:solidFill>
                      </a:endParaRPr>
                    </a:p>
                  </a:txBody>
                  <a:tcPr/>
                </a:tc>
                <a:extLst>
                  <a:ext uri="{0D108BD9-81ED-4DB2-BD59-A6C34878D82A}">
                    <a16:rowId xmlns:a16="http://schemas.microsoft.com/office/drawing/2014/main" val="3499773046"/>
                  </a:ext>
                </a:extLst>
              </a:tr>
              <a:tr h="320040">
                <a:tc>
                  <a:txBody>
                    <a:bodyPr/>
                    <a:lstStyle/>
                    <a:p>
                      <a:r>
                        <a:rPr lang="en-US" sz="2000" b="1" dirty="0" smtClean="0"/>
                        <a:t># of Teacher Misassignments</a:t>
                      </a:r>
                    </a:p>
                  </a:txBody>
                  <a:tcPr/>
                </a:tc>
                <a:tc>
                  <a:txBody>
                    <a:bodyPr/>
                    <a:lstStyle/>
                    <a:p>
                      <a:pPr algn="ctr" rtl="0" fontAlgn="b"/>
                      <a:r>
                        <a:rPr lang="en-US" sz="1800" b="1" dirty="0">
                          <a:solidFill>
                            <a:srgbClr val="000000"/>
                          </a:solidFill>
                          <a:effectLst/>
                          <a:latin typeface="Calibri" panose="020F0502020204030204" pitchFamily="34" charset="0"/>
                        </a:rPr>
                        <a:t>29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4263679347"/>
                  </a:ext>
                </a:extLst>
              </a:tr>
              <a:tr h="320040">
                <a:tc>
                  <a:txBody>
                    <a:bodyPr/>
                    <a:lstStyle/>
                    <a:p>
                      <a:r>
                        <a:rPr lang="en-US" sz="2000" b="1" dirty="0" smtClean="0"/>
                        <a:t># of Teacher Misassignments (Teachers of ELs)</a:t>
                      </a:r>
                    </a:p>
                  </a:txBody>
                  <a:tcPr/>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531346712"/>
                  </a:ext>
                </a:extLst>
              </a:tr>
              <a:tr h="320040">
                <a:tc>
                  <a:txBody>
                    <a:bodyPr/>
                    <a:lstStyle/>
                    <a:p>
                      <a:r>
                        <a:rPr lang="en-US" sz="2000" b="1" dirty="0" smtClean="0"/>
                        <a:t>Vacancies</a:t>
                      </a:r>
                    </a:p>
                  </a:txBody>
                  <a:tcPr/>
                </a:tc>
                <a:tc>
                  <a:txBody>
                    <a:bodyPr/>
                    <a:lstStyle/>
                    <a:p>
                      <a:pPr algn="ctr" rtl="0" fontAlgn="b"/>
                      <a:r>
                        <a:rPr lang="en-US" sz="1800" b="1" dirty="0">
                          <a:solidFill>
                            <a:srgbClr val="000000"/>
                          </a:solidFill>
                          <a:effectLst/>
                          <a:latin typeface="Calibri" panose="020F0502020204030204" pitchFamily="34" charset="0"/>
                        </a:rPr>
                        <a:t>17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29</a:t>
                      </a:r>
                    </a:p>
                  </a:txBody>
                  <a:tcPr marL="19050" marR="19050" marT="12700" marB="12700" anchor="b"/>
                </a:tc>
                <a:extLst>
                  <a:ext uri="{0D108BD9-81ED-4DB2-BD59-A6C34878D82A}">
                    <a16:rowId xmlns:a16="http://schemas.microsoft.com/office/drawing/2014/main" val="2187232911"/>
                  </a:ext>
                </a:extLst>
              </a:tr>
            </a:tbl>
          </a:graphicData>
        </a:graphic>
      </p:graphicFrame>
    </p:spTree>
    <p:extLst>
      <p:ext uri="{BB962C8B-B14F-4D97-AF65-F5344CB8AC3E}">
        <p14:creationId xmlns:p14="http://schemas.microsoft.com/office/powerpoint/2010/main" val="321882640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Enrollment Trends</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143</a:t>
            </a:fld>
            <a:endParaRPr dirty="0"/>
          </a:p>
        </p:txBody>
      </p:sp>
      <p:sp>
        <p:nvSpPr>
          <p:cNvPr id="7" name="Google Shape;304;p16"/>
          <p:cNvSpPr txBox="1">
            <a:spLocks/>
          </p:cNvSpPr>
          <p:nvPr/>
        </p:nvSpPr>
        <p:spPr>
          <a:xfrm>
            <a:off x="2" y="834824"/>
            <a:ext cx="9144000" cy="91068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400" b="1" dirty="0" smtClean="0"/>
              <a:t>Overall Demographics of District</a:t>
            </a:r>
          </a:p>
          <a:p>
            <a:pPr marL="0" indent="0" algn="ctr">
              <a:spcBef>
                <a:spcPts val="0"/>
              </a:spcBef>
              <a:buClr>
                <a:schemeClr val="dk1"/>
              </a:buClr>
              <a:buSzPct val="100000"/>
              <a:buFont typeface="Arial"/>
              <a:buNone/>
            </a:pPr>
            <a:r>
              <a:rPr lang="en-US" sz="2100" dirty="0" smtClean="0"/>
              <a:t>(Source: California School Dashboard (does not include charter schools))</a:t>
            </a:r>
          </a:p>
        </p:txBody>
      </p:sp>
      <p:graphicFrame>
        <p:nvGraphicFramePr>
          <p:cNvPr id="8" name="Table 7"/>
          <p:cNvGraphicFramePr>
            <a:graphicFrameLocks noGrp="1"/>
          </p:cNvGraphicFramePr>
          <p:nvPr>
            <p:extLst/>
          </p:nvPr>
        </p:nvGraphicFramePr>
        <p:xfrm>
          <a:off x="124706" y="1593679"/>
          <a:ext cx="8858656"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dirty="0" smtClean="0">
                          <a:effectLst/>
                        </a:rPr>
                        <a:t>40854</a:t>
                      </a:r>
                      <a:endParaRPr lang="en-US" dirty="0">
                        <a:effectLst/>
                      </a:endParaRPr>
                    </a:p>
                  </a:txBody>
                  <a:tcPr marL="19050" marR="19050" marT="12700" marB="12700" anchor="b"/>
                </a:tc>
                <a:tc>
                  <a:txBody>
                    <a:bodyPr/>
                    <a:lstStyle/>
                    <a:p>
                      <a:pPr algn="ctr" rtl="0" fontAlgn="b"/>
                      <a:r>
                        <a:rPr lang="en-US" dirty="0" smtClean="0">
                          <a:effectLst/>
                        </a:rPr>
                        <a:t>40660</a:t>
                      </a:r>
                      <a:endParaRPr lang="en-US" dirty="0">
                        <a:effectLst/>
                      </a:endParaRPr>
                    </a:p>
                  </a:txBody>
                  <a:tcPr marL="19050" marR="19050" marT="12700" marB="12700" anchor="b"/>
                </a:tc>
                <a:tc>
                  <a:txBody>
                    <a:bodyPr/>
                    <a:lstStyle/>
                    <a:p>
                      <a:pPr algn="ctr" rtl="0" fontAlgn="b"/>
                      <a:r>
                        <a:rPr lang="en-US" dirty="0" smtClean="0">
                          <a:effectLst/>
                        </a:rPr>
                        <a:t>40409</a:t>
                      </a:r>
                      <a:endParaRPr lang="en-US" dirty="0">
                        <a:effectLst/>
                      </a:endParaRP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dirty="0">
                          <a:effectLst/>
                        </a:rPr>
                        <a:t>19</a:t>
                      </a:r>
                    </a:p>
                  </a:txBody>
                  <a:tcPr marL="19050" marR="19050" marT="12700" marB="12700" anchor="b"/>
                </a:tc>
                <a:tc>
                  <a:txBody>
                    <a:bodyPr/>
                    <a:lstStyle/>
                    <a:p>
                      <a:pPr algn="ctr" rtl="0" fontAlgn="b"/>
                      <a:r>
                        <a:rPr lang="en-US" dirty="0">
                          <a:effectLst/>
                        </a:rPr>
                        <a:t>18.6</a:t>
                      </a:r>
                    </a:p>
                  </a:txBody>
                  <a:tcPr marL="19050" marR="19050" marT="12700" marB="12700" anchor="b"/>
                </a:tc>
                <a:tc>
                  <a:txBody>
                    <a:bodyPr/>
                    <a:lstStyle/>
                    <a:p>
                      <a:pPr algn="ctr" rtl="0" fontAlgn="b"/>
                      <a:r>
                        <a:rPr lang="en-US" dirty="0" smtClean="0">
                          <a:effectLst/>
                        </a:rPr>
                        <a:t>17.6</a:t>
                      </a:r>
                      <a:endParaRPr lang="en-US" dirty="0">
                        <a:effectLst/>
                      </a:endParaRP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dirty="0">
                          <a:effectLst/>
                        </a:rPr>
                        <a:t>0.5</a:t>
                      </a:r>
                    </a:p>
                  </a:txBody>
                  <a:tcPr marL="19050" marR="19050" marT="12700" marB="12700" anchor="b"/>
                </a:tc>
                <a:tc>
                  <a:txBody>
                    <a:bodyPr/>
                    <a:lstStyle/>
                    <a:p>
                      <a:pPr algn="ctr" rtl="0" fontAlgn="b"/>
                      <a:r>
                        <a:rPr lang="en-US" dirty="0">
                          <a:effectLst/>
                        </a:rPr>
                        <a:t>0.5</a:t>
                      </a:r>
                    </a:p>
                  </a:txBody>
                  <a:tcPr marL="19050" marR="19050" marT="12700" marB="12700" anchor="b"/>
                </a:tc>
                <a:tc>
                  <a:txBody>
                    <a:bodyPr/>
                    <a:lstStyle/>
                    <a:p>
                      <a:pPr algn="ctr" rtl="0" fontAlgn="b"/>
                      <a:r>
                        <a:rPr lang="en-US" dirty="0" smtClean="0">
                          <a:effectLst/>
                        </a:rPr>
                        <a:t>0.5</a:t>
                      </a:r>
                      <a:endParaRPr lang="en-US" dirty="0">
                        <a:effectLst/>
                      </a:endParaRP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dirty="0">
                          <a:effectLst/>
                        </a:rPr>
                        <a:t>0.8</a:t>
                      </a:r>
                    </a:p>
                  </a:txBody>
                  <a:tcPr marL="19050" marR="19050" marT="12700" marB="12700" anchor="b"/>
                </a:tc>
                <a:tc>
                  <a:txBody>
                    <a:bodyPr/>
                    <a:lstStyle/>
                    <a:p>
                      <a:pPr algn="ctr" rtl="0" fontAlgn="b"/>
                      <a:r>
                        <a:rPr lang="en-US" dirty="0">
                          <a:effectLst/>
                        </a:rPr>
                        <a:t>0.5</a:t>
                      </a:r>
                    </a:p>
                  </a:txBody>
                  <a:tcPr marL="19050" marR="19050" marT="12700" marB="12700" anchor="b"/>
                </a:tc>
                <a:tc>
                  <a:txBody>
                    <a:bodyPr/>
                    <a:lstStyle/>
                    <a:p>
                      <a:pPr algn="ctr" rtl="0" fontAlgn="b"/>
                      <a:r>
                        <a:rPr lang="en-US" dirty="0" smtClean="0">
                          <a:effectLst/>
                        </a:rPr>
                        <a:t>0.6</a:t>
                      </a:r>
                      <a:endParaRPr lang="en-US" dirty="0">
                        <a:effectLst/>
                      </a:endParaRP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dirty="0">
                          <a:effectLst/>
                        </a:rPr>
                        <a:t>71.3</a:t>
                      </a:r>
                    </a:p>
                  </a:txBody>
                  <a:tcPr marL="19050" marR="19050" marT="12700" marB="12700" anchor="b"/>
                </a:tc>
                <a:tc>
                  <a:txBody>
                    <a:bodyPr/>
                    <a:lstStyle/>
                    <a:p>
                      <a:pPr algn="ctr" rtl="0" fontAlgn="b"/>
                      <a:r>
                        <a:rPr lang="en-US" dirty="0">
                          <a:effectLst/>
                        </a:rPr>
                        <a:t>72</a:t>
                      </a:r>
                    </a:p>
                  </a:txBody>
                  <a:tcPr marL="19050" marR="19050" marT="12700" marB="12700" anchor="b"/>
                </a:tc>
                <a:tc>
                  <a:txBody>
                    <a:bodyPr/>
                    <a:lstStyle/>
                    <a:p>
                      <a:pPr algn="ctr" rtl="0" fontAlgn="b"/>
                      <a:r>
                        <a:rPr lang="en-US" dirty="0" smtClean="0">
                          <a:effectLst/>
                        </a:rPr>
                        <a:t>71.8</a:t>
                      </a:r>
                      <a:endParaRPr lang="en-US" dirty="0">
                        <a:effectLst/>
                      </a:endParaRP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dirty="0">
                          <a:effectLst/>
                        </a:rPr>
                        <a:t>14.6</a:t>
                      </a:r>
                    </a:p>
                  </a:txBody>
                  <a:tcPr marL="19050" marR="19050" marT="12700" marB="12700" anchor="b"/>
                </a:tc>
                <a:tc>
                  <a:txBody>
                    <a:bodyPr/>
                    <a:lstStyle/>
                    <a:p>
                      <a:pPr algn="ctr" rtl="0" fontAlgn="b"/>
                      <a:r>
                        <a:rPr lang="en-US" dirty="0">
                          <a:effectLst/>
                        </a:rPr>
                        <a:t>13.9</a:t>
                      </a:r>
                    </a:p>
                  </a:txBody>
                  <a:tcPr marL="19050" marR="19050" marT="12700" marB="12700" anchor="b"/>
                </a:tc>
                <a:tc>
                  <a:txBody>
                    <a:bodyPr/>
                    <a:lstStyle/>
                    <a:p>
                      <a:pPr algn="ctr" rtl="0" fontAlgn="b"/>
                      <a:r>
                        <a:rPr lang="en-US" dirty="0" smtClean="0">
                          <a:effectLst/>
                        </a:rPr>
                        <a:t>14.1</a:t>
                      </a:r>
                      <a:endParaRPr lang="en-US" dirty="0">
                        <a:effectLst/>
                      </a:endParaRP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dirty="0">
                          <a:effectLst/>
                        </a:rPr>
                        <a:t>14.1</a:t>
                      </a:r>
                    </a:p>
                  </a:txBody>
                  <a:tcPr marL="19050" marR="19050" marT="12700" marB="12700" anchor="b"/>
                </a:tc>
                <a:tc>
                  <a:txBody>
                    <a:bodyPr/>
                    <a:lstStyle/>
                    <a:p>
                      <a:pPr algn="ctr" rtl="0" fontAlgn="b"/>
                      <a:r>
                        <a:rPr lang="en-US" dirty="0">
                          <a:effectLst/>
                        </a:rPr>
                        <a:t>14</a:t>
                      </a:r>
                    </a:p>
                  </a:txBody>
                  <a:tcPr marL="19050" marR="19050" marT="12700" marB="12700" anchor="b"/>
                </a:tc>
                <a:tc>
                  <a:txBody>
                    <a:bodyPr/>
                    <a:lstStyle/>
                    <a:p>
                      <a:pPr algn="ctr" rtl="0" fontAlgn="b"/>
                      <a:r>
                        <a:rPr lang="en-US" dirty="0" smtClean="0">
                          <a:effectLst/>
                        </a:rPr>
                        <a:t>13.5</a:t>
                      </a:r>
                      <a:endParaRPr lang="en-US" dirty="0">
                        <a:effectLst/>
                      </a:endParaRP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dirty="0">
                          <a:effectLst/>
                        </a:rPr>
                        <a:t>0.5</a:t>
                      </a:r>
                    </a:p>
                  </a:txBody>
                  <a:tcPr marL="19050" marR="19050" marT="12700" marB="12700" anchor="b"/>
                </a:tc>
                <a:tc>
                  <a:txBody>
                    <a:bodyPr/>
                    <a:lstStyle/>
                    <a:p>
                      <a:pPr algn="ctr" rtl="0" fontAlgn="b"/>
                      <a:r>
                        <a:rPr lang="en-US" dirty="0">
                          <a:effectLst/>
                        </a:rPr>
                        <a:t>0.5</a:t>
                      </a:r>
                    </a:p>
                  </a:txBody>
                  <a:tcPr marL="19050" marR="19050" marT="12700" marB="12700" anchor="b"/>
                </a:tc>
                <a:tc>
                  <a:txBody>
                    <a:bodyPr/>
                    <a:lstStyle/>
                    <a:p>
                      <a:pPr algn="ctr" rtl="0" fontAlgn="b"/>
                      <a:r>
                        <a:rPr lang="en-US" dirty="0" smtClean="0">
                          <a:effectLst/>
                        </a:rPr>
                        <a:t>0.5</a:t>
                      </a:r>
                      <a:endParaRPr lang="en-US" dirty="0">
                        <a:effectLst/>
                      </a:endParaRP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dirty="0">
                          <a:effectLst/>
                        </a:rPr>
                        <a:t>17.8</a:t>
                      </a:r>
                    </a:p>
                  </a:txBody>
                  <a:tcPr marL="19050" marR="19050" marT="12700" marB="12700" anchor="b"/>
                </a:tc>
                <a:tc>
                  <a:txBody>
                    <a:bodyPr/>
                    <a:lstStyle/>
                    <a:p>
                      <a:pPr algn="ctr" rtl="0" fontAlgn="b"/>
                      <a:r>
                        <a:rPr lang="en-US" dirty="0">
                          <a:effectLst/>
                        </a:rPr>
                        <a:t>17.7</a:t>
                      </a:r>
                    </a:p>
                  </a:txBody>
                  <a:tcPr marL="19050" marR="19050" marT="12700" marB="12700" anchor="b"/>
                </a:tc>
                <a:tc>
                  <a:txBody>
                    <a:bodyPr/>
                    <a:lstStyle/>
                    <a:p>
                      <a:pPr algn="ctr" rtl="0" fontAlgn="b"/>
                      <a:r>
                        <a:rPr lang="en-US" dirty="0" smtClean="0">
                          <a:effectLst/>
                        </a:rPr>
                        <a:t>17.6</a:t>
                      </a:r>
                      <a:endParaRPr lang="en-US" dirty="0">
                        <a:effectLst/>
                      </a:endParaRP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dirty="0">
                          <a:effectLst/>
                        </a:rPr>
                        <a:t>1.5</a:t>
                      </a:r>
                    </a:p>
                  </a:txBody>
                  <a:tcPr marL="19050" marR="19050" marT="12700" marB="12700" anchor="b"/>
                </a:tc>
                <a:tc>
                  <a:txBody>
                    <a:bodyPr/>
                    <a:lstStyle/>
                    <a:p>
                      <a:pPr algn="ctr" rtl="0" fontAlgn="b"/>
                      <a:r>
                        <a:rPr lang="en-US" dirty="0">
                          <a:effectLst/>
                        </a:rPr>
                        <a:t>1.5</a:t>
                      </a:r>
                    </a:p>
                  </a:txBody>
                  <a:tcPr marL="19050" marR="19050" marT="12700" marB="12700" anchor="b"/>
                </a:tc>
                <a:tc>
                  <a:txBody>
                    <a:bodyPr/>
                    <a:lstStyle/>
                    <a:p>
                      <a:pPr algn="ctr" rtl="0" fontAlgn="b"/>
                      <a:r>
                        <a:rPr lang="en-US" dirty="0" smtClean="0">
                          <a:effectLst/>
                        </a:rPr>
                        <a:t>1.5</a:t>
                      </a:r>
                      <a:endParaRPr lang="en-US" dirty="0">
                        <a:effectLst/>
                      </a:endParaRP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dirty="0">
                          <a:effectLst/>
                        </a:rPr>
                        <a:t>39.1</a:t>
                      </a:r>
                    </a:p>
                  </a:txBody>
                  <a:tcPr marL="19050" marR="19050" marT="12700" marB="12700" anchor="b"/>
                </a:tc>
                <a:tc>
                  <a:txBody>
                    <a:bodyPr/>
                    <a:lstStyle/>
                    <a:p>
                      <a:pPr algn="ctr" rtl="0" fontAlgn="b"/>
                      <a:r>
                        <a:rPr lang="en-US" dirty="0">
                          <a:effectLst/>
                        </a:rPr>
                        <a:t>39.3</a:t>
                      </a:r>
                    </a:p>
                  </a:txBody>
                  <a:tcPr marL="19050" marR="19050" marT="12700" marB="12700" anchor="b"/>
                </a:tc>
                <a:tc>
                  <a:txBody>
                    <a:bodyPr/>
                    <a:lstStyle/>
                    <a:p>
                      <a:pPr algn="ctr" rtl="0" fontAlgn="b"/>
                      <a:r>
                        <a:rPr lang="en-US" dirty="0" smtClean="0">
                          <a:effectLst/>
                        </a:rPr>
                        <a:t>39.9</a:t>
                      </a:r>
                      <a:endParaRPr lang="en-US" dirty="0">
                        <a:effectLst/>
                      </a:endParaRP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dirty="0">
                          <a:effectLst/>
                        </a:rPr>
                        <a:t>2.2</a:t>
                      </a:r>
                    </a:p>
                  </a:txBody>
                  <a:tcPr marL="19050" marR="19050" marT="12700" marB="12700" anchor="b"/>
                </a:tc>
                <a:tc>
                  <a:txBody>
                    <a:bodyPr/>
                    <a:lstStyle/>
                    <a:p>
                      <a:pPr algn="ctr" rtl="0" fontAlgn="b"/>
                      <a:r>
                        <a:rPr lang="en-US" dirty="0">
                          <a:effectLst/>
                        </a:rPr>
                        <a:t>2.1</a:t>
                      </a:r>
                    </a:p>
                  </a:txBody>
                  <a:tcPr marL="19050" marR="19050" marT="12700" marB="12700" anchor="b"/>
                </a:tc>
                <a:tc>
                  <a:txBody>
                    <a:bodyPr/>
                    <a:lstStyle/>
                    <a:p>
                      <a:pPr algn="ctr" rtl="0" fontAlgn="b"/>
                      <a:r>
                        <a:rPr lang="en-US" dirty="0" smtClean="0">
                          <a:effectLst/>
                        </a:rPr>
                        <a:t>2.2</a:t>
                      </a:r>
                      <a:endParaRPr lang="en-US" dirty="0">
                        <a:effectLst/>
                      </a:endParaRP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dirty="0">
                          <a:effectLst/>
                        </a:rPr>
                        <a:t>17.9</a:t>
                      </a:r>
                    </a:p>
                  </a:txBody>
                  <a:tcPr marL="19050" marR="19050" marT="12700" marB="12700" anchor="b"/>
                </a:tc>
                <a:tc>
                  <a:txBody>
                    <a:bodyPr/>
                    <a:lstStyle/>
                    <a:p>
                      <a:pPr algn="ctr" rtl="0" fontAlgn="b"/>
                      <a:r>
                        <a:rPr lang="en-US" dirty="0">
                          <a:effectLst/>
                        </a:rPr>
                        <a:t>17.6</a:t>
                      </a:r>
                    </a:p>
                  </a:txBody>
                  <a:tcPr marL="19050" marR="19050" marT="12700" marB="12700" anchor="b"/>
                </a:tc>
                <a:tc>
                  <a:txBody>
                    <a:bodyPr/>
                    <a:lstStyle/>
                    <a:p>
                      <a:pPr algn="ctr" rtl="0" fontAlgn="b"/>
                      <a:r>
                        <a:rPr lang="en-US" dirty="0" smtClean="0">
                          <a:effectLst/>
                        </a:rPr>
                        <a:t>17.5</a:t>
                      </a:r>
                      <a:endParaRPr lang="en-US" dirty="0">
                        <a:effectLst/>
                      </a:endParaRP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dirty="0">
                          <a:effectLst/>
                        </a:rPr>
                        <a:t>6.8</a:t>
                      </a:r>
                    </a:p>
                  </a:txBody>
                  <a:tcPr marL="19050" marR="19050" marT="12700" marB="12700" anchor="b"/>
                </a:tc>
                <a:tc>
                  <a:txBody>
                    <a:bodyPr/>
                    <a:lstStyle/>
                    <a:p>
                      <a:pPr algn="ctr" rtl="0" fontAlgn="b"/>
                      <a:r>
                        <a:rPr lang="en-US" dirty="0">
                          <a:effectLst/>
                        </a:rPr>
                        <a:t>7.1</a:t>
                      </a:r>
                    </a:p>
                  </a:txBody>
                  <a:tcPr marL="19050" marR="19050" marT="12700" marB="12700" anchor="b"/>
                </a:tc>
                <a:tc>
                  <a:txBody>
                    <a:bodyPr/>
                    <a:lstStyle/>
                    <a:p>
                      <a:pPr algn="ctr" rtl="0" fontAlgn="b"/>
                      <a:r>
                        <a:rPr lang="en-US" dirty="0" smtClean="0">
                          <a:effectLst/>
                        </a:rPr>
                        <a:t>7.4</a:t>
                      </a:r>
                      <a:endParaRPr lang="en-US" dirty="0">
                        <a:effectLst/>
                      </a:endParaRP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226656982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505643"/>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49683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Enrollment Trends</a:t>
            </a:r>
            <a:endParaRPr sz="3200" b="1" dirty="0"/>
          </a:p>
        </p:txBody>
      </p:sp>
      <p:sp>
        <p:nvSpPr>
          <p:cNvPr id="304" name="Google Shape;304;p16"/>
          <p:cNvSpPr txBox="1">
            <a:spLocks noGrp="1"/>
          </p:cNvSpPr>
          <p:nvPr>
            <p:ph type="body" idx="1"/>
          </p:nvPr>
        </p:nvSpPr>
        <p:spPr>
          <a:xfrm>
            <a:off x="124708" y="1562986"/>
            <a:ext cx="8858654" cy="4603036"/>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144</a:t>
            </a:fld>
            <a:endParaRPr dirty="0"/>
          </a:p>
        </p:txBody>
      </p:sp>
      <p:sp>
        <p:nvSpPr>
          <p:cNvPr id="8" name="Google Shape;304;p16"/>
          <p:cNvSpPr txBox="1">
            <a:spLocks/>
          </p:cNvSpPr>
          <p:nvPr/>
        </p:nvSpPr>
        <p:spPr>
          <a:xfrm>
            <a:off x="0" y="505643"/>
            <a:ext cx="9144000" cy="91068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800" b="1" dirty="0"/>
              <a:t>Overall Demographics of </a:t>
            </a:r>
            <a:r>
              <a:rPr lang="en-US" sz="2800" b="1" dirty="0" smtClean="0"/>
              <a:t>District</a:t>
            </a:r>
            <a:endParaRPr lang="en-US" sz="2800" b="1" dirty="0"/>
          </a:p>
          <a:p>
            <a:pPr marL="0" indent="0" algn="ctr">
              <a:spcBef>
                <a:spcPts val="0"/>
              </a:spcBef>
              <a:buClr>
                <a:schemeClr val="dk1"/>
              </a:buClr>
              <a:buSzPct val="100000"/>
              <a:buNone/>
            </a:pPr>
            <a:r>
              <a:rPr lang="en-US" sz="2400" dirty="0"/>
              <a:t>(Source: California School Dashboard (does not include charter schools))</a:t>
            </a:r>
          </a:p>
        </p:txBody>
      </p:sp>
      <p:graphicFrame>
        <p:nvGraphicFramePr>
          <p:cNvPr id="10" name="Chart 9"/>
          <p:cNvGraphicFramePr/>
          <p:nvPr>
            <p:extLst/>
          </p:nvPr>
        </p:nvGraphicFramePr>
        <p:xfrm>
          <a:off x="0" y="1416324"/>
          <a:ext cx="9037257" cy="5197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872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Key Actions to be Implemented</a:t>
            </a:r>
            <a:endParaRPr sz="3200" b="1" dirty="0"/>
          </a:p>
        </p:txBody>
      </p:sp>
      <p:sp>
        <p:nvSpPr>
          <p:cNvPr id="304" name="Google Shape;304;p16"/>
          <p:cNvSpPr txBox="1">
            <a:spLocks noGrp="1"/>
          </p:cNvSpPr>
          <p:nvPr>
            <p:ph type="body" idx="1"/>
          </p:nvPr>
        </p:nvSpPr>
        <p:spPr>
          <a:xfrm>
            <a:off x="142673" y="1215484"/>
            <a:ext cx="8858654" cy="5140868"/>
          </a:xfrm>
          <a:prstGeom prst="rect">
            <a:avLst/>
          </a:prstGeom>
          <a:noFill/>
          <a:ln>
            <a:noFill/>
          </a:ln>
        </p:spPr>
        <p:txBody>
          <a:bodyPr spcFirstLastPara="1" vert="horz" wrap="square" lIns="91425" tIns="45700" rIns="91425" bIns="45700" numCol="1" rtlCol="0" anchor="t" anchorCtr="0">
            <a:normAutofit lnSpcReduction="10000"/>
          </a:bodyPr>
          <a:lstStyle/>
          <a:p>
            <a:pPr>
              <a:spcBef>
                <a:spcPts val="0"/>
              </a:spcBef>
              <a:buClr>
                <a:schemeClr val="dk1"/>
              </a:buClr>
              <a:buSzPct val="100000"/>
            </a:pPr>
            <a:r>
              <a:rPr lang="en-US" sz="2400" dirty="0" smtClean="0"/>
              <a:t>Instructional coaching, on-site collaboration, and other support for implementation of state standards (Curriculum coordinators and district training specialists)</a:t>
            </a:r>
            <a:endParaRPr lang="en-US" sz="2400" i="1" dirty="0" smtClean="0"/>
          </a:p>
          <a:p>
            <a:pPr>
              <a:spcBef>
                <a:spcPts val="0"/>
              </a:spcBef>
              <a:buClr>
                <a:schemeClr val="dk1"/>
              </a:buClr>
              <a:buSzPct val="100000"/>
            </a:pPr>
            <a:r>
              <a:rPr lang="en-US" sz="2400" dirty="0" smtClean="0"/>
              <a:t>Professional Learning and Coordination of Advanced Learning programs (Advanced Placement and Gifted and Talented Education (GATE)</a:t>
            </a:r>
          </a:p>
          <a:p>
            <a:pPr>
              <a:spcBef>
                <a:spcPts val="0"/>
              </a:spcBef>
              <a:buClr>
                <a:schemeClr val="dk1"/>
              </a:buClr>
              <a:buSzPct val="100000"/>
            </a:pPr>
            <a:r>
              <a:rPr lang="en-US" sz="2400" dirty="0" smtClean="0"/>
              <a:t>Expanded learning programs including before school, after school, summer, and intersession learning experiences (Youth Development and Support Services (YDSS))</a:t>
            </a:r>
          </a:p>
          <a:p>
            <a:pPr>
              <a:spcBef>
                <a:spcPts val="0"/>
              </a:spcBef>
              <a:buClr>
                <a:schemeClr val="dk1"/>
              </a:buClr>
              <a:buSzPct val="100000"/>
            </a:pPr>
            <a:r>
              <a:rPr lang="en-US" sz="2400" i="1" dirty="0" smtClean="0"/>
              <a:t>(TBD) Actions to support achievement of students with disabilities</a:t>
            </a:r>
          </a:p>
          <a:p>
            <a:pPr>
              <a:spcBef>
                <a:spcPts val="0"/>
              </a:spcBef>
              <a:buClr>
                <a:schemeClr val="dk1"/>
              </a:buClr>
              <a:buSzPct val="100000"/>
            </a:pPr>
            <a:r>
              <a:rPr lang="en-US" sz="2400" dirty="0" smtClean="0"/>
              <a:t>Provide extra and co-curricular opportunities and resources for students (Music/Instructional Technology/Equipment, Support for student clubs, and support for student leadership conference attendance)</a:t>
            </a:r>
          </a:p>
          <a:p>
            <a:pPr>
              <a:spcBef>
                <a:spcPts val="0"/>
              </a:spcBef>
              <a:buClr>
                <a:schemeClr val="dk1"/>
              </a:buClr>
              <a:buSzPct val="100000"/>
            </a:pPr>
            <a:r>
              <a:rPr lang="en-US" sz="2400" dirty="0" smtClean="0"/>
              <a:t>Visual and Performing Arts (VAPA) instruction at Middle School</a:t>
            </a:r>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15</a:t>
            </a:fld>
            <a:endParaRPr dirty="0"/>
          </a:p>
        </p:txBody>
      </p:sp>
    </p:spTree>
    <p:extLst>
      <p:ext uri="{BB962C8B-B14F-4D97-AF65-F5344CB8AC3E}">
        <p14:creationId xmlns:p14="http://schemas.microsoft.com/office/powerpoint/2010/main" val="72332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Key Actions to be Implemented</a:t>
            </a:r>
            <a:endParaRPr sz="3200" b="1" dirty="0"/>
          </a:p>
        </p:txBody>
      </p:sp>
      <p:sp>
        <p:nvSpPr>
          <p:cNvPr id="304" name="Google Shape;304;p16"/>
          <p:cNvSpPr txBox="1">
            <a:spLocks noGrp="1"/>
          </p:cNvSpPr>
          <p:nvPr>
            <p:ph type="body" idx="1"/>
          </p:nvPr>
        </p:nvSpPr>
        <p:spPr>
          <a:xfrm>
            <a:off x="142673" y="1215484"/>
            <a:ext cx="8858654" cy="5140868"/>
          </a:xfrm>
          <a:prstGeom prst="rect">
            <a:avLst/>
          </a:prstGeom>
          <a:noFill/>
          <a:ln>
            <a:noFill/>
          </a:ln>
        </p:spPr>
        <p:txBody>
          <a:bodyPr spcFirstLastPara="1" vert="horz" wrap="square" lIns="91425" tIns="45700" rIns="91425" bIns="45700" numCol="1" rtlCol="0" anchor="t" anchorCtr="0">
            <a:normAutofit/>
          </a:bodyPr>
          <a:lstStyle/>
          <a:p>
            <a:pPr>
              <a:spcBef>
                <a:spcPts val="0"/>
              </a:spcBef>
              <a:buClr>
                <a:schemeClr val="dk1"/>
              </a:buClr>
              <a:buSzPct val="100000"/>
            </a:pPr>
            <a:r>
              <a:rPr lang="en-US" sz="2400" dirty="0" smtClean="0"/>
              <a:t>Reduction of Class Size at grades K-3 (24:1)</a:t>
            </a:r>
          </a:p>
          <a:p>
            <a:pPr>
              <a:spcBef>
                <a:spcPts val="0"/>
              </a:spcBef>
              <a:buClr>
                <a:schemeClr val="dk1"/>
              </a:buClr>
              <a:buSzPct val="100000"/>
            </a:pPr>
            <a:r>
              <a:rPr lang="en-US" sz="2400" dirty="0" smtClean="0"/>
              <a:t>Class Size Reduction above formula at high-needs sites</a:t>
            </a:r>
          </a:p>
          <a:p>
            <a:pPr>
              <a:spcBef>
                <a:spcPts val="0"/>
              </a:spcBef>
              <a:buClr>
                <a:schemeClr val="dk1"/>
              </a:buClr>
              <a:buSzPct val="100000"/>
            </a:pPr>
            <a:r>
              <a:rPr lang="en-US" sz="2400" dirty="0" smtClean="0"/>
              <a:t>Maintain professional learning through weekly collaborative time for certificated staff.</a:t>
            </a:r>
          </a:p>
          <a:p>
            <a:pPr>
              <a:spcBef>
                <a:spcPts val="0"/>
              </a:spcBef>
              <a:buClr>
                <a:schemeClr val="dk1"/>
              </a:buClr>
              <a:buSzPct val="100000"/>
            </a:pPr>
            <a:r>
              <a:rPr lang="en-US" sz="2400" dirty="0" smtClean="0"/>
              <a:t>Restructured Teacher Salary Schedule to attract and retain teachers who are highly qualified</a:t>
            </a:r>
          </a:p>
          <a:p>
            <a:pPr>
              <a:spcBef>
                <a:spcPts val="0"/>
              </a:spcBef>
              <a:buClr>
                <a:schemeClr val="dk1"/>
              </a:buClr>
              <a:buSzPct val="100000"/>
            </a:pPr>
            <a:r>
              <a:rPr lang="en-US" sz="2400" dirty="0" smtClean="0"/>
              <a:t>Early Childhood Education opportunities: State Preschool Program and Early/Transitional Kindergarten</a:t>
            </a:r>
          </a:p>
          <a:p>
            <a:pPr>
              <a:spcBef>
                <a:spcPts val="0"/>
              </a:spcBef>
              <a:buClr>
                <a:schemeClr val="dk1"/>
              </a:buClr>
              <a:buSzPct val="100000"/>
            </a:pPr>
            <a:r>
              <a:rPr lang="en-US" sz="2400" dirty="0" smtClean="0"/>
              <a:t>Support for research and project-based learning (Secondary Librarians)</a:t>
            </a:r>
          </a:p>
          <a:p>
            <a:pPr>
              <a:spcBef>
                <a:spcPts val="0"/>
              </a:spcBef>
              <a:buClr>
                <a:schemeClr val="dk1"/>
              </a:buClr>
              <a:buSzPct val="100000"/>
            </a:pPr>
            <a:r>
              <a:rPr lang="en-US" sz="2400" dirty="0" smtClean="0"/>
              <a:t>Language Acquisition programs, Professional Learning, and other actions to specifically support English Learners</a:t>
            </a:r>
          </a:p>
          <a:p>
            <a:pPr>
              <a:spcBef>
                <a:spcPts val="0"/>
              </a:spcBef>
              <a:buClr>
                <a:schemeClr val="dk1"/>
              </a:buClr>
              <a:buSzPct val="100000"/>
            </a:pPr>
            <a:r>
              <a:rPr lang="en-US" sz="2400" dirty="0" smtClean="0"/>
              <a:t>Site-determined, SPSA-based actions to support Goal 2</a:t>
            </a:r>
          </a:p>
          <a:p>
            <a:pPr>
              <a:spcBef>
                <a:spcPts val="0"/>
              </a:spcBef>
              <a:buClr>
                <a:schemeClr val="dk1"/>
              </a:buClr>
              <a:buSzPct val="100000"/>
            </a:pPr>
            <a:endParaRPr lang="en-US" sz="2400"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16</a:t>
            </a:fld>
            <a:endParaRPr dirty="0"/>
          </a:p>
        </p:txBody>
      </p:sp>
    </p:spTree>
    <p:extLst>
      <p:ext uri="{BB962C8B-B14F-4D97-AF65-F5344CB8AC3E}">
        <p14:creationId xmlns:p14="http://schemas.microsoft.com/office/powerpoint/2010/main" val="146690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Key Expected Outcomes</a:t>
            </a:r>
            <a:endParaRPr sz="3200" b="1" dirty="0"/>
          </a:p>
        </p:txBody>
      </p:sp>
      <p:sp>
        <p:nvSpPr>
          <p:cNvPr id="304" name="Google Shape;304;p16"/>
          <p:cNvSpPr txBox="1">
            <a:spLocks noGrp="1"/>
          </p:cNvSpPr>
          <p:nvPr>
            <p:ph type="body" idx="1"/>
          </p:nvPr>
        </p:nvSpPr>
        <p:spPr>
          <a:xfrm>
            <a:off x="124708" y="1005840"/>
            <a:ext cx="8858654" cy="5350512"/>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ct val="100000"/>
            </a:pPr>
            <a:r>
              <a:rPr lang="en-US" sz="2400" dirty="0" smtClean="0"/>
              <a:t>Increase average distance from ‘Standard Met’ on Math and English Language Arts (ELA) state assessments (CAASPP)</a:t>
            </a:r>
          </a:p>
          <a:p>
            <a:pPr>
              <a:spcBef>
                <a:spcPts val="0"/>
              </a:spcBef>
              <a:buClr>
                <a:schemeClr val="dk1"/>
              </a:buClr>
              <a:buSzPct val="100000"/>
            </a:pPr>
            <a:r>
              <a:rPr lang="en-US" sz="2400" i="1" dirty="0" smtClean="0"/>
              <a:t>Increase participation rates and proficiency rates on District Common Assessments</a:t>
            </a:r>
          </a:p>
          <a:p>
            <a:pPr>
              <a:spcBef>
                <a:spcPts val="0"/>
              </a:spcBef>
              <a:buClr>
                <a:schemeClr val="dk1"/>
              </a:buClr>
              <a:buSzPct val="100000"/>
            </a:pPr>
            <a:r>
              <a:rPr lang="en-US" sz="2400" dirty="0" smtClean="0"/>
              <a:t>Increase % of English Learners making progress on English Learner Progress Indicator (ELPI)</a:t>
            </a:r>
          </a:p>
          <a:p>
            <a:pPr>
              <a:spcBef>
                <a:spcPts val="0"/>
              </a:spcBef>
              <a:buClr>
                <a:schemeClr val="dk1"/>
              </a:buClr>
              <a:buSzPct val="100000"/>
            </a:pPr>
            <a:r>
              <a:rPr lang="en-US" sz="2400" dirty="0" smtClean="0"/>
              <a:t>Increase % of English Learners Reclassifying</a:t>
            </a:r>
          </a:p>
          <a:p>
            <a:pPr>
              <a:spcBef>
                <a:spcPts val="0"/>
              </a:spcBef>
              <a:buClr>
                <a:schemeClr val="dk1"/>
              </a:buClr>
              <a:buSzPct val="100000"/>
            </a:pPr>
            <a:r>
              <a:rPr lang="en-US" sz="2400" dirty="0" smtClean="0"/>
              <a:t>Increase % of students meeting or exceeding standard on the California Science Test (CAST) </a:t>
            </a:r>
            <a:endParaRPr lang="en-US" sz="2400" dirty="0"/>
          </a:p>
          <a:p>
            <a:pPr>
              <a:spcBef>
                <a:spcPts val="0"/>
              </a:spcBef>
              <a:buClr>
                <a:schemeClr val="dk1"/>
              </a:buClr>
              <a:buSzPct val="100000"/>
            </a:pPr>
            <a:r>
              <a:rPr lang="en-US" sz="2400" dirty="0" smtClean="0"/>
              <a:t>State Standards Implementation Survey (Site Administrators)</a:t>
            </a:r>
          </a:p>
          <a:p>
            <a:pPr>
              <a:spcBef>
                <a:spcPts val="0"/>
              </a:spcBef>
              <a:buClr>
                <a:schemeClr val="dk1"/>
              </a:buClr>
              <a:buSzPct val="100000"/>
            </a:pPr>
            <a:r>
              <a:rPr lang="en-US" sz="2400" dirty="0" smtClean="0"/>
              <a:t>Increase the proportional representation of students by student group in GATE (overall and newly identified students)</a:t>
            </a:r>
          </a:p>
          <a:p>
            <a:pPr>
              <a:spcBef>
                <a:spcPts val="0"/>
              </a:spcBef>
              <a:buClr>
                <a:schemeClr val="dk1"/>
              </a:buClr>
              <a:buSzPct val="100000"/>
            </a:pPr>
            <a:r>
              <a:rPr lang="en-US" sz="2400" dirty="0" smtClean="0"/>
              <a:t>Increase the % of students enrolled in AP and passing an AP exam</a:t>
            </a:r>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17</a:t>
            </a:fld>
            <a:endParaRPr dirty="0"/>
          </a:p>
        </p:txBody>
      </p:sp>
    </p:spTree>
    <p:extLst>
      <p:ext uri="{BB962C8B-B14F-4D97-AF65-F5344CB8AC3E}">
        <p14:creationId xmlns:p14="http://schemas.microsoft.com/office/powerpoint/2010/main" val="3364823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Additional Considerations</a:t>
            </a:r>
            <a:endParaRPr sz="3200" b="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18</a:t>
            </a:fld>
            <a:endParaRPr dirty="0"/>
          </a:p>
        </p:txBody>
      </p:sp>
      <p:sp>
        <p:nvSpPr>
          <p:cNvPr id="8" name="TextBox 7"/>
          <p:cNvSpPr txBox="1"/>
          <p:nvPr/>
        </p:nvSpPr>
        <p:spPr>
          <a:xfrm>
            <a:off x="4091940" y="1142829"/>
            <a:ext cx="4755498" cy="5170646"/>
          </a:xfrm>
          <a:prstGeom prst="rect">
            <a:avLst/>
          </a:prstGeom>
          <a:noFill/>
        </p:spPr>
        <p:txBody>
          <a:bodyPr wrap="square" rtlCol="0">
            <a:spAutoFit/>
          </a:bodyPr>
          <a:lstStyle/>
          <a:p>
            <a:r>
              <a:rPr lang="en-US" sz="2200" dirty="0" smtClean="0"/>
              <a:t>Metrics:</a:t>
            </a:r>
          </a:p>
          <a:p>
            <a:pPr marL="285750" indent="-285750">
              <a:buFont typeface="Arial" panose="020B0604020202020204" pitchFamily="34" charset="0"/>
              <a:buChar char="•"/>
            </a:pPr>
            <a:r>
              <a:rPr lang="en-US" sz="2200" i="1" dirty="0" smtClean="0"/>
              <a:t>District common assessments (Outcomes and participation rates)</a:t>
            </a:r>
          </a:p>
          <a:p>
            <a:pPr marL="285750" indent="-285750">
              <a:buFont typeface="Arial" panose="020B0604020202020204" pitchFamily="34" charset="0"/>
              <a:buChar char="•"/>
            </a:pPr>
            <a:r>
              <a:rPr lang="en-US" sz="2200" i="1" dirty="0" smtClean="0"/>
              <a:t>Grade Performance (% of secondary students with at least 1 D/F grade)</a:t>
            </a:r>
          </a:p>
          <a:p>
            <a:pPr marL="285750" indent="-285750">
              <a:buFont typeface="Arial" panose="020B0604020202020204" pitchFamily="34" charset="0"/>
              <a:buChar char="•"/>
            </a:pPr>
            <a:r>
              <a:rPr lang="en-US" sz="2200" i="1" dirty="0" smtClean="0"/>
              <a:t>TBD – implementation/ measurement of Gate Professional Learning</a:t>
            </a:r>
          </a:p>
          <a:p>
            <a:pPr marL="285750" indent="-285750">
              <a:buFont typeface="Arial" panose="020B0604020202020204" pitchFamily="34" charset="0"/>
              <a:buChar char="•"/>
            </a:pPr>
            <a:r>
              <a:rPr lang="en-US" sz="2200" i="1" dirty="0" smtClean="0"/>
              <a:t>End-of-Year assessments administered to Early/Transitional Kindergarten students</a:t>
            </a:r>
          </a:p>
          <a:p>
            <a:pPr marL="285750" indent="-285750">
              <a:buFont typeface="Arial" panose="020B0604020202020204" pitchFamily="34" charset="0"/>
              <a:buChar char="•"/>
            </a:pPr>
            <a:r>
              <a:rPr lang="en-US" sz="2200" i="1" dirty="0" smtClean="0"/>
              <a:t>Overall enrollment and capacity measures for state preschool</a:t>
            </a:r>
          </a:p>
          <a:p>
            <a:pPr marL="285750" indent="-285750">
              <a:buFont typeface="Arial" panose="020B0604020202020204" pitchFamily="34" charset="0"/>
              <a:buChar char="•"/>
            </a:pPr>
            <a:r>
              <a:rPr lang="en-US" sz="2200" i="1" dirty="0" smtClean="0"/>
              <a:t>(Proposed) Development of site reporting/reflection tool for weekly collaboration time</a:t>
            </a:r>
            <a:endParaRPr lang="en-US" sz="2200" i="1" dirty="0"/>
          </a:p>
        </p:txBody>
      </p:sp>
      <p:sp>
        <p:nvSpPr>
          <p:cNvPr id="9" name="TextBox 8"/>
          <p:cNvSpPr txBox="1"/>
          <p:nvPr/>
        </p:nvSpPr>
        <p:spPr>
          <a:xfrm>
            <a:off x="362465" y="1275685"/>
            <a:ext cx="3066535" cy="5232202"/>
          </a:xfrm>
          <a:prstGeom prst="rect">
            <a:avLst/>
          </a:prstGeom>
          <a:noFill/>
        </p:spPr>
        <p:txBody>
          <a:bodyPr wrap="square" rtlCol="0">
            <a:spAutoFit/>
          </a:bodyPr>
          <a:lstStyle/>
          <a:p>
            <a:r>
              <a:rPr lang="en-US" sz="2200" dirty="0" smtClean="0"/>
              <a:t>Actions:</a:t>
            </a:r>
          </a:p>
          <a:p>
            <a:pPr marL="285750" indent="-285750">
              <a:buFont typeface="Arial" panose="020B0604020202020204" pitchFamily="34" charset="0"/>
              <a:buChar char="•"/>
            </a:pPr>
            <a:r>
              <a:rPr lang="en-US" sz="2200" i="1" dirty="0" smtClean="0"/>
              <a:t>Actions specific to content areas within overall C&amp;I department (Math, Science, ELA, VAPA, World Language)</a:t>
            </a:r>
          </a:p>
          <a:p>
            <a:pPr marL="285750" indent="-285750">
              <a:buFont typeface="Arial" panose="020B0604020202020204" pitchFamily="34" charset="0"/>
              <a:buChar char="•"/>
            </a:pPr>
            <a:r>
              <a:rPr lang="en-US" sz="2200" i="1" dirty="0"/>
              <a:t>Action aligning professional learning for UDL, Math, and ELA across general education and special education</a:t>
            </a:r>
          </a:p>
          <a:p>
            <a:pPr marL="285750" indent="-285750">
              <a:buFont typeface="Arial" panose="020B0604020202020204" pitchFamily="34" charset="0"/>
              <a:buChar char="•"/>
            </a:pPr>
            <a:endParaRPr lang="en-US" sz="2400" i="1" dirty="0" smtClean="0"/>
          </a:p>
          <a:p>
            <a:pPr marL="285750" indent="-285750">
              <a:buFont typeface="Arial" panose="020B0604020202020204" pitchFamily="34" charset="0"/>
              <a:buChar char="•"/>
            </a:pPr>
            <a:endParaRPr lang="en-US" sz="2400" i="1" dirty="0"/>
          </a:p>
        </p:txBody>
      </p:sp>
    </p:spTree>
    <p:extLst>
      <p:ext uri="{BB962C8B-B14F-4D97-AF65-F5344CB8AC3E}">
        <p14:creationId xmlns:p14="http://schemas.microsoft.com/office/powerpoint/2010/main" val="3480411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C0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2: Recent Stakeholder Input</a:t>
            </a:r>
            <a:endParaRPr sz="3200" b="1" dirty="0"/>
          </a:p>
        </p:txBody>
      </p:sp>
      <p:sp>
        <p:nvSpPr>
          <p:cNvPr id="304" name="Google Shape;304;p16"/>
          <p:cNvSpPr txBox="1">
            <a:spLocks noGrp="1"/>
          </p:cNvSpPr>
          <p:nvPr>
            <p:ph type="body" idx="1"/>
          </p:nvPr>
        </p:nvSpPr>
        <p:spPr>
          <a:xfrm>
            <a:off x="308610" y="1074420"/>
            <a:ext cx="8149590" cy="5128308"/>
          </a:xfrm>
          <a:prstGeom prst="rect">
            <a:avLst/>
          </a:prstGeom>
          <a:noFill/>
          <a:ln>
            <a:noFill/>
          </a:ln>
        </p:spPr>
        <p:txBody>
          <a:bodyPr spcFirstLastPara="1" vert="horz" wrap="square" lIns="91425" tIns="45700" rIns="91425" bIns="45700" rtlCol="0" anchor="t" anchorCtr="0">
            <a:normAutofit fontScale="92500"/>
          </a:bodyPr>
          <a:lstStyle/>
          <a:p>
            <a:pPr>
              <a:spcBef>
                <a:spcPts val="0"/>
              </a:spcBef>
              <a:buClr>
                <a:schemeClr val="dk1"/>
              </a:buClr>
              <a:buSzPct val="100000"/>
            </a:pPr>
            <a:r>
              <a:rPr lang="en-US" sz="2400" dirty="0" smtClean="0"/>
              <a:t>What resources will be provided to accomplish this?</a:t>
            </a:r>
          </a:p>
          <a:p>
            <a:pPr>
              <a:spcBef>
                <a:spcPts val="0"/>
              </a:spcBef>
              <a:buClr>
                <a:schemeClr val="dk1"/>
              </a:buClr>
              <a:buSzPct val="100000"/>
            </a:pPr>
            <a:r>
              <a:rPr lang="en-US" sz="2400" dirty="0" smtClean="0"/>
              <a:t>Should the ‘instructional fidelity’ be to the state curriculum too?</a:t>
            </a:r>
          </a:p>
          <a:p>
            <a:pPr>
              <a:spcBef>
                <a:spcPts val="0"/>
              </a:spcBef>
              <a:buClr>
                <a:schemeClr val="dk1"/>
              </a:buClr>
              <a:buSzPct val="100000"/>
            </a:pPr>
            <a:r>
              <a:rPr lang="en-US" sz="2400" dirty="0" smtClean="0"/>
              <a:t>How will students in SDCs be guaranteed a high-quality education with equitable access to standards if teachers can opt-out of using curriculum?</a:t>
            </a:r>
          </a:p>
          <a:p>
            <a:pPr>
              <a:spcBef>
                <a:spcPts val="0"/>
              </a:spcBef>
              <a:buClr>
                <a:schemeClr val="dk1"/>
              </a:buClr>
              <a:buSzPct val="100000"/>
            </a:pPr>
            <a:r>
              <a:rPr lang="en-US" sz="2400" dirty="0" smtClean="0"/>
              <a:t>How does this apply to Distance Learning when there is not a district-wide standard on what the adaptations of content/curriculum will be?</a:t>
            </a:r>
          </a:p>
          <a:p>
            <a:pPr>
              <a:spcBef>
                <a:spcPts val="0"/>
              </a:spcBef>
              <a:buClr>
                <a:schemeClr val="dk1"/>
              </a:buClr>
              <a:buSzPct val="100000"/>
            </a:pPr>
            <a:r>
              <a:rPr lang="en-US" sz="2400" dirty="0" smtClean="0"/>
              <a:t>Need to explicitly reference co-curricular and extra-curricular activities.  We should include equity metrics that track inequities between school sites that impact student and parent expectations.</a:t>
            </a:r>
          </a:p>
          <a:p>
            <a:pPr>
              <a:spcBef>
                <a:spcPts val="0"/>
              </a:spcBef>
              <a:buClr>
                <a:schemeClr val="dk1"/>
              </a:buClr>
              <a:buSzPct val="100000"/>
            </a:pPr>
            <a:r>
              <a:rPr lang="en-US" sz="2400" dirty="0" smtClean="0"/>
              <a:t>We need new, improved, or supplemental ELA and Math curriculum – our assessments indicate that we are well below our expected Tier 1 80% threshold of student success.</a:t>
            </a:r>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19</a:t>
            </a:fld>
            <a:endParaRPr dirty="0"/>
          </a:p>
        </p:txBody>
      </p:sp>
    </p:spTree>
    <p:extLst>
      <p:ext uri="{BB962C8B-B14F-4D97-AF65-F5344CB8AC3E}">
        <p14:creationId xmlns:p14="http://schemas.microsoft.com/office/powerpoint/2010/main" val="46219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a:t> </a:t>
            </a:r>
            <a:r>
              <a:rPr lang="en-US" sz="3200" b="1" dirty="0" smtClean="0"/>
              <a:t>SCUSD Core Value</a:t>
            </a:r>
            <a:endParaRPr sz="3200" b="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a:t>
            </a:fld>
            <a:endParaRPr dirty="0"/>
          </a:p>
        </p:txBody>
      </p:sp>
      <p:sp>
        <p:nvSpPr>
          <p:cNvPr id="2" name="Rectangle 1"/>
          <p:cNvSpPr/>
          <p:nvPr/>
        </p:nvSpPr>
        <p:spPr>
          <a:xfrm>
            <a:off x="197708" y="1614690"/>
            <a:ext cx="8723870" cy="3785652"/>
          </a:xfrm>
          <a:prstGeom prst="rect">
            <a:avLst/>
          </a:prstGeom>
        </p:spPr>
        <p:txBody>
          <a:bodyPr wrap="square">
            <a:spAutoFit/>
          </a:bodyPr>
          <a:lstStyle/>
          <a:p>
            <a:pPr algn="ctr">
              <a:buClr>
                <a:schemeClr val="dk1"/>
              </a:buClr>
              <a:buSzPct val="100000"/>
            </a:pPr>
            <a:r>
              <a:rPr lang="en-US" sz="4000" dirty="0"/>
              <a:t>We recognize that our system is inequitable by design and we vigilantly work to confront and interrupt inequities that exist to level the playing field and provide opportunities for everyone to learn, grow, and reach their greatness.</a:t>
            </a:r>
          </a:p>
        </p:txBody>
      </p:sp>
    </p:spTree>
    <p:extLst>
      <p:ext uri="{BB962C8B-B14F-4D97-AF65-F5344CB8AC3E}">
        <p14:creationId xmlns:p14="http://schemas.microsoft.com/office/powerpoint/2010/main" val="510966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FF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3: Integrated Supports</a:t>
            </a:r>
            <a:endParaRPr sz="3200" b="1" dirty="0"/>
          </a:p>
        </p:txBody>
      </p:sp>
      <p:sp>
        <p:nvSpPr>
          <p:cNvPr id="304" name="Google Shape;304;p16"/>
          <p:cNvSpPr txBox="1">
            <a:spLocks noGrp="1"/>
          </p:cNvSpPr>
          <p:nvPr>
            <p:ph type="body" idx="1"/>
          </p:nvPr>
        </p:nvSpPr>
        <p:spPr>
          <a:xfrm>
            <a:off x="420130" y="1161340"/>
            <a:ext cx="8303740" cy="4720475"/>
          </a:xfrm>
          <a:prstGeom prst="rect">
            <a:avLst/>
          </a:prstGeom>
          <a:noFill/>
          <a:ln>
            <a:noFill/>
          </a:ln>
        </p:spPr>
        <p:txBody>
          <a:bodyPr spcFirstLastPara="1" vert="horz" wrap="square" lIns="91425" tIns="45700" rIns="91425" bIns="45700" rtlCol="0" anchor="t" anchorCtr="0">
            <a:normAutofit fontScale="92500"/>
          </a:bodyPr>
          <a:lstStyle/>
          <a:p>
            <a:pPr marL="0" indent="0" algn="ctr">
              <a:spcBef>
                <a:spcPts val="0"/>
              </a:spcBef>
              <a:buClr>
                <a:schemeClr val="dk1"/>
              </a:buClr>
              <a:buSzPct val="100000"/>
              <a:buNone/>
            </a:pPr>
            <a:endParaRPr lang="en-US" i="1" dirty="0" smtClean="0"/>
          </a:p>
          <a:p>
            <a:pPr marL="0" indent="0" algn="ctr">
              <a:spcBef>
                <a:spcPts val="0"/>
              </a:spcBef>
              <a:buClr>
                <a:schemeClr val="dk1"/>
              </a:buClr>
              <a:buSzPct val="100000"/>
              <a:buNone/>
            </a:pPr>
            <a:r>
              <a:rPr lang="en-US" sz="3600" dirty="0"/>
              <a:t>Students are provided the specific academic, behavioral, social-emotional, and mental and physical health supports to meet their individual needs - especially English Learners, Students with Disabilities, African American students, Foster Youth, Homeless Youth, and other student groups whose outcomes indicate the greatest need.</a:t>
            </a:r>
            <a:endParaRPr lang="en-US" sz="28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20</a:t>
            </a:fld>
            <a:endParaRPr dirty="0"/>
          </a:p>
        </p:txBody>
      </p:sp>
    </p:spTree>
    <p:extLst>
      <p:ext uri="{BB962C8B-B14F-4D97-AF65-F5344CB8AC3E}">
        <p14:creationId xmlns:p14="http://schemas.microsoft.com/office/powerpoint/2010/main" val="1935846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FF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3: Key Actions to be Implemented</a:t>
            </a:r>
            <a:endParaRPr sz="3200" b="1" dirty="0"/>
          </a:p>
        </p:txBody>
      </p:sp>
      <p:sp>
        <p:nvSpPr>
          <p:cNvPr id="304" name="Google Shape;304;p16"/>
          <p:cNvSpPr txBox="1">
            <a:spLocks noGrp="1"/>
          </p:cNvSpPr>
          <p:nvPr>
            <p:ph type="body" idx="1"/>
          </p:nvPr>
        </p:nvSpPr>
        <p:spPr>
          <a:xfrm>
            <a:off x="240030" y="1002794"/>
            <a:ext cx="8743332" cy="5163227"/>
          </a:xfrm>
          <a:prstGeom prst="rect">
            <a:avLst/>
          </a:prstGeom>
          <a:noFill/>
          <a:ln>
            <a:noFill/>
          </a:ln>
        </p:spPr>
        <p:txBody>
          <a:bodyPr spcFirstLastPara="1" vert="horz" wrap="square" lIns="91425" tIns="45700" rIns="91425" bIns="45700" rtlCol="0" anchor="t" anchorCtr="0">
            <a:normAutofit fontScale="85000" lnSpcReduction="20000"/>
          </a:bodyPr>
          <a:lstStyle/>
          <a:p>
            <a:pPr>
              <a:spcBef>
                <a:spcPts val="0"/>
              </a:spcBef>
              <a:buClr>
                <a:schemeClr val="dk1"/>
              </a:buClr>
              <a:buSzPct val="100000"/>
            </a:pPr>
            <a:r>
              <a:rPr lang="en-US" sz="2400" dirty="0" smtClean="0"/>
              <a:t>Academic, Social-emotional, and other supports to address the holistic needs of Foster Youth </a:t>
            </a:r>
          </a:p>
          <a:p>
            <a:pPr>
              <a:spcBef>
                <a:spcPts val="0"/>
              </a:spcBef>
              <a:buClr>
                <a:schemeClr val="dk1"/>
              </a:buClr>
              <a:buSzPct val="100000"/>
            </a:pPr>
            <a:r>
              <a:rPr lang="en-US" sz="2400" dirty="0" smtClean="0"/>
              <a:t>Identification, Intervention, and  wrap-around supports for Homeless Youth </a:t>
            </a:r>
          </a:p>
          <a:p>
            <a:pPr>
              <a:spcBef>
                <a:spcPts val="0"/>
              </a:spcBef>
              <a:buClr>
                <a:schemeClr val="dk1"/>
              </a:buClr>
              <a:buSzPct val="100000"/>
            </a:pPr>
            <a:r>
              <a:rPr lang="en-US" sz="2400" dirty="0" smtClean="0"/>
              <a:t>Screening and early identification of learning disabilities and other learning needs (School Psychologists) </a:t>
            </a:r>
          </a:p>
          <a:p>
            <a:pPr>
              <a:spcBef>
                <a:spcPts val="0"/>
              </a:spcBef>
              <a:buClr>
                <a:schemeClr val="dk1"/>
              </a:buClr>
              <a:buSzPct val="100000"/>
            </a:pPr>
            <a:r>
              <a:rPr lang="en-US" sz="2400" dirty="0" smtClean="0"/>
              <a:t>Specific strategies and supports to assist students with disabilities (Instructional Assistants)</a:t>
            </a:r>
          </a:p>
          <a:p>
            <a:pPr>
              <a:spcBef>
                <a:spcPts val="0"/>
              </a:spcBef>
              <a:buClr>
                <a:schemeClr val="dk1"/>
              </a:buClr>
              <a:buSzPct val="100000"/>
            </a:pPr>
            <a:r>
              <a:rPr lang="en-US" sz="2400" i="1" dirty="0" smtClean="0"/>
              <a:t>Hold for additional actions specific to SpED</a:t>
            </a:r>
          </a:p>
          <a:p>
            <a:pPr>
              <a:spcBef>
                <a:spcPts val="0"/>
              </a:spcBef>
              <a:buClr>
                <a:schemeClr val="dk1"/>
              </a:buClr>
              <a:buSzPct val="100000"/>
            </a:pPr>
            <a:r>
              <a:rPr lang="en-US" sz="2400" dirty="0" smtClean="0"/>
              <a:t>Wrap-around mental and physical health supports for students provided by nurses, social workers, and through the immunization </a:t>
            </a:r>
            <a:r>
              <a:rPr lang="en-US" sz="2400" dirty="0"/>
              <a:t>c</a:t>
            </a:r>
            <a:r>
              <a:rPr lang="en-US" sz="2400" dirty="0" smtClean="0"/>
              <a:t>linic</a:t>
            </a:r>
          </a:p>
          <a:p>
            <a:pPr>
              <a:spcBef>
                <a:spcPts val="0"/>
              </a:spcBef>
              <a:buClr>
                <a:schemeClr val="dk1"/>
              </a:buClr>
              <a:buSzPct val="100000"/>
            </a:pPr>
            <a:r>
              <a:rPr lang="en-US" sz="2400" dirty="0" smtClean="0"/>
              <a:t>Attendance Initiative to Reduce Chronic Absenteeism (Be Here)</a:t>
            </a:r>
          </a:p>
          <a:p>
            <a:pPr>
              <a:spcBef>
                <a:spcPts val="0"/>
              </a:spcBef>
              <a:buClr>
                <a:schemeClr val="dk1"/>
              </a:buClr>
              <a:buSzPct val="100000"/>
            </a:pPr>
            <a:r>
              <a:rPr lang="en-US" sz="2400" dirty="0" smtClean="0"/>
              <a:t>Site-determined, SPSA-based actions to support Goal 3</a:t>
            </a:r>
          </a:p>
          <a:p>
            <a:pPr>
              <a:spcBef>
                <a:spcPts val="0"/>
              </a:spcBef>
              <a:buClr>
                <a:schemeClr val="dk1"/>
              </a:buClr>
              <a:buSzPct val="100000"/>
            </a:pPr>
            <a:r>
              <a:rPr lang="en-US" sz="2400" dirty="0" smtClean="0"/>
              <a:t>Provide site-based and centralized hubs for critical support services including referrals, consultations, interventions, counseling, and more via the Connect Center and Student Support Centers.  </a:t>
            </a:r>
          </a:p>
          <a:p>
            <a:pPr>
              <a:spcBef>
                <a:spcPts val="0"/>
              </a:spcBef>
              <a:buClr>
                <a:schemeClr val="dk1"/>
              </a:buClr>
              <a:buSzPct val="100000"/>
            </a:pPr>
            <a:r>
              <a:rPr lang="en-US" sz="2400" dirty="0" smtClean="0"/>
              <a:t>Provide central hub to address all Enrollment needs (Enrollment Center – does not include MOC)</a:t>
            </a:r>
          </a:p>
          <a:p>
            <a:pPr>
              <a:spcBef>
                <a:spcPts val="0"/>
              </a:spcBef>
              <a:buClr>
                <a:schemeClr val="dk1"/>
              </a:buClr>
              <a:buSzPct val="100000"/>
            </a:pPr>
            <a:r>
              <a:rPr lang="en-US" sz="2400" dirty="0" smtClean="0"/>
              <a:t>Leadership in use of data to provide interventions (Secondary department head stipends)</a:t>
            </a:r>
          </a:p>
          <a:p>
            <a:pPr>
              <a:spcBef>
                <a:spcPts val="0"/>
              </a:spcBef>
              <a:buClr>
                <a:schemeClr val="dk1"/>
              </a:buClr>
              <a:buSzPct val="100000"/>
            </a:pPr>
            <a:r>
              <a:rPr lang="en-US" sz="2400" i="1" dirty="0" smtClean="0"/>
              <a:t>TBD: Summer program to address learning loss</a:t>
            </a:r>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21</a:t>
            </a:fld>
            <a:endParaRPr dirty="0"/>
          </a:p>
        </p:txBody>
      </p:sp>
    </p:spTree>
    <p:extLst>
      <p:ext uri="{BB962C8B-B14F-4D97-AF65-F5344CB8AC3E}">
        <p14:creationId xmlns:p14="http://schemas.microsoft.com/office/powerpoint/2010/main" val="421829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FF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3: Key Expected Outcomes</a:t>
            </a:r>
            <a:endParaRPr sz="3200" b="1" dirty="0"/>
          </a:p>
        </p:txBody>
      </p:sp>
      <p:sp>
        <p:nvSpPr>
          <p:cNvPr id="304" name="Google Shape;304;p16"/>
          <p:cNvSpPr txBox="1">
            <a:spLocks noGrp="1"/>
          </p:cNvSpPr>
          <p:nvPr>
            <p:ph type="body" idx="1"/>
          </p:nvPr>
        </p:nvSpPr>
        <p:spPr>
          <a:xfrm>
            <a:off x="400050" y="1272746"/>
            <a:ext cx="7804837" cy="4893276"/>
          </a:xfrm>
          <a:prstGeom prst="rect">
            <a:avLst/>
          </a:prstGeom>
          <a:noFill/>
          <a:ln>
            <a:noFill/>
          </a:ln>
        </p:spPr>
        <p:txBody>
          <a:bodyPr spcFirstLastPara="1" vert="horz" wrap="square" lIns="91425" tIns="45700" rIns="91425" bIns="45700" rtlCol="0" anchor="t" anchorCtr="0">
            <a:normAutofit fontScale="92500"/>
          </a:bodyPr>
          <a:lstStyle/>
          <a:p>
            <a:pPr>
              <a:spcBef>
                <a:spcPts val="0"/>
              </a:spcBef>
              <a:buClr>
                <a:schemeClr val="dk1"/>
              </a:buClr>
              <a:buSzPct val="100000"/>
            </a:pPr>
            <a:r>
              <a:rPr lang="en-US" sz="2400" dirty="0"/>
              <a:t>Decrease the HS and MS Drop-out Rates</a:t>
            </a:r>
          </a:p>
          <a:p>
            <a:pPr>
              <a:spcBef>
                <a:spcPts val="0"/>
              </a:spcBef>
              <a:buClr>
                <a:schemeClr val="dk1"/>
              </a:buClr>
              <a:buSzPct val="100000"/>
            </a:pPr>
            <a:r>
              <a:rPr lang="en-US" sz="2400" dirty="0" smtClean="0"/>
              <a:t>Increase the % of students who attend school 95% of the time or more</a:t>
            </a:r>
          </a:p>
          <a:p>
            <a:pPr>
              <a:spcBef>
                <a:spcPts val="0"/>
              </a:spcBef>
              <a:buClr>
                <a:schemeClr val="dk1"/>
              </a:buClr>
              <a:buSzPct val="100000"/>
            </a:pPr>
            <a:r>
              <a:rPr lang="en-US" sz="2400" dirty="0" smtClean="0"/>
              <a:t>Decrease the % of students who are absent 10% of more of their total instructional days (Chronic Absenteeism)</a:t>
            </a:r>
          </a:p>
          <a:p>
            <a:pPr>
              <a:spcBef>
                <a:spcPts val="0"/>
              </a:spcBef>
              <a:buClr>
                <a:schemeClr val="dk1"/>
              </a:buClr>
              <a:buSzPct val="100000"/>
            </a:pPr>
            <a:r>
              <a:rPr lang="en-US" sz="2400" dirty="0" smtClean="0"/>
              <a:t>Of students who have &lt;95.9% attendance, increase the % who receive interventions and demonstrate improved attendance by Jan 13</a:t>
            </a:r>
          </a:p>
          <a:p>
            <a:pPr>
              <a:spcBef>
                <a:spcPts val="0"/>
              </a:spcBef>
              <a:buClr>
                <a:schemeClr val="dk1"/>
              </a:buClr>
              <a:buSzPct val="100000"/>
            </a:pPr>
            <a:r>
              <a:rPr lang="en-US" sz="2400" dirty="0" smtClean="0"/>
              <a:t>Of students who are at-risk of being chronically absent, increase the % who have documented evidence of 2+ interventions</a:t>
            </a:r>
          </a:p>
          <a:p>
            <a:pPr>
              <a:spcBef>
                <a:spcPts val="0"/>
              </a:spcBef>
              <a:buClr>
                <a:schemeClr val="dk1"/>
              </a:buClr>
              <a:buSzPct val="100000"/>
            </a:pPr>
            <a:r>
              <a:rPr lang="en-US" sz="2400" i="1" dirty="0" smtClean="0"/>
              <a:t>TBD: Of students who were identified for attendance/behavior support by the Early Identification and Intervention System, increase the % that receive responsive services </a:t>
            </a:r>
          </a:p>
          <a:p>
            <a:pPr>
              <a:spcBef>
                <a:spcPts val="0"/>
              </a:spcBef>
              <a:buClr>
                <a:schemeClr val="dk1"/>
              </a:buClr>
              <a:buSzPct val="100000"/>
            </a:pPr>
            <a:endParaRPr lang="en-US" sz="2400"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22</a:t>
            </a:fld>
            <a:endParaRPr dirty="0"/>
          </a:p>
        </p:txBody>
      </p:sp>
    </p:spTree>
    <p:extLst>
      <p:ext uri="{BB962C8B-B14F-4D97-AF65-F5344CB8AC3E}">
        <p14:creationId xmlns:p14="http://schemas.microsoft.com/office/powerpoint/2010/main" val="2410473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FF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3: Additional Considerations </a:t>
            </a:r>
            <a:endParaRPr sz="3200" b="1" dirty="0"/>
          </a:p>
        </p:txBody>
      </p:sp>
      <p:sp>
        <p:nvSpPr>
          <p:cNvPr id="304" name="Google Shape;304;p16"/>
          <p:cNvSpPr txBox="1">
            <a:spLocks noGrp="1"/>
          </p:cNvSpPr>
          <p:nvPr>
            <p:ph type="body" idx="1"/>
          </p:nvPr>
        </p:nvSpPr>
        <p:spPr>
          <a:xfrm>
            <a:off x="2880264" y="1231788"/>
            <a:ext cx="8858654" cy="589536"/>
          </a:xfrm>
          <a:prstGeom prst="rect">
            <a:avLst/>
          </a:prstGeom>
          <a:noFill/>
          <a:ln>
            <a:noFill/>
          </a:ln>
        </p:spPr>
        <p:txBody>
          <a:bodyPr spcFirstLastPara="1" vert="horz" wrap="square" lIns="91425" tIns="45700" rIns="91425" bIns="45700" rtlCol="0" anchor="t" anchorCtr="0">
            <a:normAutofit/>
          </a:bodyPr>
          <a:lstStyle/>
          <a:p>
            <a:pPr marL="0" indent="0">
              <a:spcBef>
                <a:spcPts val="0"/>
              </a:spcBef>
              <a:buClr>
                <a:schemeClr val="dk1"/>
              </a:buClr>
              <a:buSzPct val="100000"/>
              <a:buNone/>
            </a:pPr>
            <a:endParaRPr lang="en-US" sz="2800" b="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23</a:t>
            </a:fld>
            <a:endParaRPr dirty="0"/>
          </a:p>
        </p:txBody>
      </p:sp>
      <p:sp>
        <p:nvSpPr>
          <p:cNvPr id="8" name="TextBox 7"/>
          <p:cNvSpPr txBox="1"/>
          <p:nvPr/>
        </p:nvSpPr>
        <p:spPr>
          <a:xfrm>
            <a:off x="4206240" y="1142829"/>
            <a:ext cx="4641198" cy="5201424"/>
          </a:xfrm>
          <a:prstGeom prst="rect">
            <a:avLst/>
          </a:prstGeom>
          <a:noFill/>
        </p:spPr>
        <p:txBody>
          <a:bodyPr wrap="square" rtlCol="0">
            <a:spAutoFit/>
          </a:bodyPr>
          <a:lstStyle/>
          <a:p>
            <a:r>
              <a:rPr lang="en-US" sz="2400" dirty="0" smtClean="0"/>
              <a:t>Metrics:</a:t>
            </a:r>
          </a:p>
          <a:p>
            <a:pPr marL="285750" indent="-285750">
              <a:buFont typeface="Arial" panose="020B0604020202020204" pitchFamily="34" charset="0"/>
              <a:buChar char="•"/>
            </a:pPr>
            <a:r>
              <a:rPr lang="en-US" sz="2200" i="1" dirty="0" smtClean="0"/>
              <a:t>Absenteeism by Reason (CDE Dataquest)</a:t>
            </a:r>
          </a:p>
          <a:p>
            <a:pPr marL="285750" indent="-285750">
              <a:buFont typeface="Arial" panose="020B0604020202020204" pitchFamily="34" charset="0"/>
              <a:buChar char="•"/>
            </a:pPr>
            <a:r>
              <a:rPr lang="en-US" sz="2200" i="1" dirty="0" smtClean="0"/>
              <a:t>% of K-12 Homeless Youth who met an ABC at-risk attendance zone in the previous year and received interventions in the current year</a:t>
            </a:r>
          </a:p>
          <a:p>
            <a:pPr marL="285750" indent="-285750">
              <a:buFont typeface="Arial" panose="020B0604020202020204" pitchFamily="34" charset="0"/>
              <a:buChar char="•"/>
            </a:pPr>
            <a:r>
              <a:rPr lang="en-US" sz="2200" i="1" dirty="0" smtClean="0"/>
              <a:t>Metric (to be developed) to monitor effectiveness of identification of HY</a:t>
            </a:r>
          </a:p>
          <a:p>
            <a:pPr marL="285750" indent="-285750">
              <a:buFont typeface="Arial" panose="020B0604020202020204" pitchFamily="34" charset="0"/>
              <a:buChar char="•"/>
            </a:pPr>
            <a:r>
              <a:rPr lang="en-US" sz="2200" i="1" dirty="0" smtClean="0"/>
              <a:t>Disengagement Rates (% of students with 40% or lower rate of engagement)</a:t>
            </a:r>
          </a:p>
          <a:p>
            <a:pPr marL="285750" indent="-285750">
              <a:buFont typeface="Arial" panose="020B0604020202020204" pitchFamily="34" charset="0"/>
              <a:buChar char="•"/>
            </a:pPr>
            <a:r>
              <a:rPr lang="en-US" sz="2200" i="1" dirty="0" smtClean="0"/>
              <a:t>Alignment to indicators used in Student Support and Health Services quarterly reporting</a:t>
            </a:r>
          </a:p>
        </p:txBody>
      </p:sp>
      <p:sp>
        <p:nvSpPr>
          <p:cNvPr id="9" name="TextBox 8"/>
          <p:cNvSpPr txBox="1"/>
          <p:nvPr/>
        </p:nvSpPr>
        <p:spPr>
          <a:xfrm>
            <a:off x="231127" y="1231788"/>
            <a:ext cx="3715772" cy="4832092"/>
          </a:xfrm>
          <a:prstGeom prst="rect">
            <a:avLst/>
          </a:prstGeom>
          <a:noFill/>
        </p:spPr>
        <p:txBody>
          <a:bodyPr wrap="square" rtlCol="0">
            <a:spAutoFit/>
          </a:bodyPr>
          <a:lstStyle/>
          <a:p>
            <a:r>
              <a:rPr lang="en-US" sz="2200" dirty="0" smtClean="0"/>
              <a:t>Actions:</a:t>
            </a:r>
          </a:p>
          <a:p>
            <a:pPr marL="285750" indent="-285750">
              <a:buFont typeface="Arial" panose="020B0604020202020204" pitchFamily="34" charset="0"/>
              <a:buChar char="•"/>
            </a:pPr>
            <a:r>
              <a:rPr lang="en-US" sz="2200" i="1" dirty="0" smtClean="0"/>
              <a:t>TBD: Future version of Grade Level Readiness Intervention (Weekend, Summer, winter break, and after school supports)</a:t>
            </a:r>
          </a:p>
          <a:p>
            <a:pPr marL="285750" indent="-285750">
              <a:buFont typeface="Arial" panose="020B0604020202020204" pitchFamily="34" charset="0"/>
              <a:buChar char="•"/>
            </a:pPr>
            <a:r>
              <a:rPr lang="en-US" sz="2200" i="1" dirty="0"/>
              <a:t>Action specific to professional learning in collaboration with C&amp;I</a:t>
            </a:r>
          </a:p>
          <a:p>
            <a:pPr marL="285750" indent="-285750">
              <a:buFont typeface="Arial" panose="020B0604020202020204" pitchFamily="34" charset="0"/>
              <a:buChar char="•"/>
            </a:pPr>
            <a:r>
              <a:rPr lang="en-US" sz="2200" i="1" dirty="0"/>
              <a:t>TBD: Instructional materials in partnership with C&amp;I</a:t>
            </a:r>
          </a:p>
          <a:p>
            <a:pPr marL="285750" indent="-285750">
              <a:buFont typeface="Arial" panose="020B0604020202020204" pitchFamily="34" charset="0"/>
              <a:buChar char="•"/>
            </a:pPr>
            <a:r>
              <a:rPr lang="en-US" sz="2200" i="1" dirty="0"/>
              <a:t>TUPE program as separate action or within a department? </a:t>
            </a:r>
          </a:p>
        </p:txBody>
      </p:sp>
    </p:spTree>
    <p:extLst>
      <p:ext uri="{BB962C8B-B14F-4D97-AF65-F5344CB8AC3E}">
        <p14:creationId xmlns:p14="http://schemas.microsoft.com/office/powerpoint/2010/main" val="2766501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FF0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3: Recent Stakeholder Input</a:t>
            </a:r>
            <a:endParaRPr sz="3200" b="1" dirty="0"/>
          </a:p>
        </p:txBody>
      </p:sp>
      <p:sp>
        <p:nvSpPr>
          <p:cNvPr id="304" name="Google Shape;304;p16"/>
          <p:cNvSpPr txBox="1">
            <a:spLocks noGrp="1"/>
          </p:cNvSpPr>
          <p:nvPr>
            <p:ph type="body" idx="1"/>
          </p:nvPr>
        </p:nvSpPr>
        <p:spPr>
          <a:xfrm>
            <a:off x="400050" y="1272746"/>
            <a:ext cx="7804837" cy="4893276"/>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ct val="100000"/>
            </a:pPr>
            <a:r>
              <a:rPr lang="en-US" sz="2400" dirty="0" smtClean="0"/>
              <a:t>More clarity/detail needed in how we are using specific staff to provide supports to target student groups (ex: school psychologists)</a:t>
            </a:r>
          </a:p>
          <a:p>
            <a:pPr>
              <a:spcBef>
                <a:spcPts val="0"/>
              </a:spcBef>
              <a:buClr>
                <a:schemeClr val="dk1"/>
              </a:buClr>
              <a:buSzPct val="100000"/>
            </a:pPr>
            <a:r>
              <a:rPr lang="en-US" sz="2400" dirty="0" smtClean="0"/>
              <a:t>We need more discussion about how we offer tailored approaches for all students vs. what is needed universally</a:t>
            </a:r>
          </a:p>
          <a:p>
            <a:pPr>
              <a:spcBef>
                <a:spcPts val="0"/>
              </a:spcBef>
              <a:buClr>
                <a:schemeClr val="dk1"/>
              </a:buClr>
              <a:buSzPct val="100000"/>
            </a:pPr>
            <a:r>
              <a:rPr lang="en-US" sz="2400" dirty="0" smtClean="0"/>
              <a:t>How will this be implemented – what resources will be available?</a:t>
            </a:r>
          </a:p>
          <a:p>
            <a:pPr>
              <a:spcBef>
                <a:spcPts val="0"/>
              </a:spcBef>
              <a:buClr>
                <a:schemeClr val="dk1"/>
              </a:buClr>
              <a:buSzPct val="100000"/>
            </a:pPr>
            <a:r>
              <a:rPr lang="en-US" sz="2400" dirty="0" smtClean="0"/>
              <a:t>We need evidence-based PD with built-in metrics at the beginning of all training and programs so we will know after ‘X’ years whether the input/investment had measurable improvement for unduplicated student groups.</a:t>
            </a:r>
          </a:p>
          <a:p>
            <a:pPr>
              <a:spcBef>
                <a:spcPts val="0"/>
              </a:spcBef>
              <a:buClr>
                <a:schemeClr val="dk1"/>
              </a:buClr>
              <a:buSzPct val="100000"/>
            </a:pPr>
            <a:endParaRPr lang="en-US" sz="2400"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24</a:t>
            </a:fld>
            <a:endParaRPr dirty="0"/>
          </a:p>
        </p:txBody>
      </p:sp>
    </p:spTree>
    <p:extLst>
      <p:ext uri="{BB962C8B-B14F-4D97-AF65-F5344CB8AC3E}">
        <p14:creationId xmlns:p14="http://schemas.microsoft.com/office/powerpoint/2010/main" val="3869872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4: Culture and Climate – Dismantling Systems</a:t>
            </a:r>
            <a:endParaRPr sz="3200" b="1" dirty="0"/>
          </a:p>
        </p:txBody>
      </p:sp>
      <p:sp>
        <p:nvSpPr>
          <p:cNvPr id="304" name="Google Shape;304;p16"/>
          <p:cNvSpPr txBox="1">
            <a:spLocks noGrp="1"/>
          </p:cNvSpPr>
          <p:nvPr>
            <p:ph type="body" idx="1"/>
          </p:nvPr>
        </p:nvSpPr>
        <p:spPr>
          <a:xfrm>
            <a:off x="463378" y="1189400"/>
            <a:ext cx="8217243" cy="4794422"/>
          </a:xfrm>
          <a:prstGeom prst="rect">
            <a:avLst/>
          </a:prstGeom>
          <a:noFill/>
          <a:ln>
            <a:noFill/>
          </a:ln>
        </p:spPr>
        <p:txBody>
          <a:bodyPr spcFirstLastPara="1" vert="horz" wrap="square" lIns="91425" tIns="45700" rIns="91425" bIns="45700" rtlCol="0" anchor="t" anchorCtr="0">
            <a:normAutofit lnSpcReduction="10000"/>
          </a:bodyPr>
          <a:lstStyle/>
          <a:p>
            <a:pPr marL="0" indent="0">
              <a:spcBef>
                <a:spcPts val="0"/>
              </a:spcBef>
              <a:buClr>
                <a:schemeClr val="dk1"/>
              </a:buClr>
              <a:buSzPct val="100000"/>
              <a:buNone/>
            </a:pPr>
            <a:endParaRPr lang="en-US" sz="2400" dirty="0"/>
          </a:p>
          <a:p>
            <a:pPr marL="0" indent="0" algn="ctr">
              <a:spcBef>
                <a:spcPts val="0"/>
              </a:spcBef>
              <a:buClr>
                <a:schemeClr val="dk1"/>
              </a:buClr>
              <a:buSzPct val="100000"/>
              <a:buNone/>
            </a:pPr>
            <a:r>
              <a:rPr lang="en-US" sz="3600" dirty="0"/>
              <a:t>School and classroom learning environments will become safer, more inclusive, and more culturally competent through the active dismantling of inequitable and discriminatory systems affecting BIPOC students, Students with Disabilities, English Learners, Foster Youth, and Homeless Youth. </a:t>
            </a:r>
            <a:endParaRPr lang="en-US"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25</a:t>
            </a:fld>
            <a:endParaRPr dirty="0"/>
          </a:p>
        </p:txBody>
      </p:sp>
    </p:spTree>
    <p:extLst>
      <p:ext uri="{BB962C8B-B14F-4D97-AF65-F5344CB8AC3E}">
        <p14:creationId xmlns:p14="http://schemas.microsoft.com/office/powerpoint/2010/main" val="1409698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4: Key Actions to be Implemented</a:t>
            </a:r>
            <a:endParaRPr sz="3200" b="1" dirty="0"/>
          </a:p>
        </p:txBody>
      </p:sp>
      <p:sp>
        <p:nvSpPr>
          <p:cNvPr id="304" name="Google Shape;304;p16"/>
          <p:cNvSpPr txBox="1">
            <a:spLocks noGrp="1"/>
          </p:cNvSpPr>
          <p:nvPr>
            <p:ph type="body" idx="1"/>
          </p:nvPr>
        </p:nvSpPr>
        <p:spPr>
          <a:xfrm>
            <a:off x="415636" y="1177636"/>
            <a:ext cx="7739823" cy="4988386"/>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ct val="100000"/>
            </a:pPr>
            <a:r>
              <a:rPr lang="en-US" sz="2800" dirty="0" smtClean="0"/>
              <a:t>Integrated approach to developing positive school climate - Social Emotional Learning (SEL) and Positive Behavioral Intervention and Supports (PBIS)</a:t>
            </a:r>
          </a:p>
          <a:p>
            <a:pPr>
              <a:spcBef>
                <a:spcPts val="0"/>
              </a:spcBef>
              <a:buClr>
                <a:schemeClr val="dk1"/>
              </a:buClr>
              <a:buSzPct val="100000"/>
            </a:pPr>
            <a:r>
              <a:rPr lang="en-US" sz="2800" dirty="0" smtClean="0"/>
              <a:t>Site-determined, SPSA-based actions to support Goal 4</a:t>
            </a:r>
          </a:p>
          <a:p>
            <a:pPr>
              <a:spcBef>
                <a:spcPts val="0"/>
              </a:spcBef>
              <a:buClr>
                <a:schemeClr val="dk1"/>
              </a:buClr>
              <a:buSzPct val="100000"/>
            </a:pPr>
            <a:r>
              <a:rPr lang="en-US" sz="2800" dirty="0" smtClean="0"/>
              <a:t>Bullying Prevention training and direct support to sites to resolve bullying incidents</a:t>
            </a:r>
            <a:endParaRPr lang="en-US" sz="2800"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26</a:t>
            </a:fld>
            <a:endParaRPr dirty="0"/>
          </a:p>
        </p:txBody>
      </p:sp>
    </p:spTree>
    <p:extLst>
      <p:ext uri="{BB962C8B-B14F-4D97-AF65-F5344CB8AC3E}">
        <p14:creationId xmlns:p14="http://schemas.microsoft.com/office/powerpoint/2010/main" val="1266378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4: Key Expected Outcomes</a:t>
            </a:r>
            <a:endParaRPr sz="3200" b="1" dirty="0"/>
          </a:p>
        </p:txBody>
      </p:sp>
      <p:sp>
        <p:nvSpPr>
          <p:cNvPr id="304" name="Google Shape;304;p16"/>
          <p:cNvSpPr txBox="1">
            <a:spLocks noGrp="1"/>
          </p:cNvSpPr>
          <p:nvPr>
            <p:ph type="body" idx="1"/>
          </p:nvPr>
        </p:nvSpPr>
        <p:spPr>
          <a:xfrm>
            <a:off x="268450" y="1232649"/>
            <a:ext cx="8589800" cy="4933373"/>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ct val="100000"/>
            </a:pPr>
            <a:r>
              <a:rPr lang="en-US" sz="2800" dirty="0" smtClean="0"/>
              <a:t>Decrease the % of students who are suspended 1 or more times at any point during the school year (Suspension Rate)</a:t>
            </a:r>
          </a:p>
          <a:p>
            <a:pPr>
              <a:spcBef>
                <a:spcPts val="0"/>
              </a:spcBef>
              <a:buClr>
                <a:schemeClr val="dk1"/>
              </a:buClr>
              <a:buSzPct val="100000"/>
            </a:pPr>
            <a:r>
              <a:rPr lang="en-US" sz="2800" dirty="0" smtClean="0"/>
              <a:t>Decrease the disproportionality of suspension by student group</a:t>
            </a:r>
          </a:p>
          <a:p>
            <a:pPr>
              <a:spcBef>
                <a:spcPts val="0"/>
              </a:spcBef>
              <a:buClr>
                <a:schemeClr val="dk1"/>
              </a:buClr>
              <a:buSzPct val="100000"/>
            </a:pPr>
            <a:r>
              <a:rPr lang="en-US" sz="2800" dirty="0" smtClean="0"/>
              <a:t>Decrease the % of students who are expelled</a:t>
            </a:r>
          </a:p>
          <a:p>
            <a:pPr>
              <a:spcBef>
                <a:spcPts val="0"/>
              </a:spcBef>
              <a:buClr>
                <a:schemeClr val="dk1"/>
              </a:buClr>
              <a:buSzPct val="100000"/>
            </a:pPr>
            <a:r>
              <a:rPr lang="en-US" sz="2800" dirty="0" smtClean="0"/>
              <a:t>Increase the % of students, staff, and parents/caregivers </a:t>
            </a:r>
            <a:r>
              <a:rPr lang="en-US" sz="2800" smtClean="0"/>
              <a:t>who who</a:t>
            </a:r>
            <a:r>
              <a:rPr lang="en-US" sz="2800" dirty="0" smtClean="0"/>
              <a:t> respond positively regarding perception of ‘safety’ and ‘belongingness’ on the School Climate Survey</a:t>
            </a:r>
          </a:p>
          <a:p>
            <a:pPr>
              <a:spcBef>
                <a:spcPts val="0"/>
              </a:spcBef>
              <a:buClr>
                <a:schemeClr val="dk1"/>
              </a:buClr>
              <a:buSzPct val="100000"/>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27</a:t>
            </a:fld>
            <a:endParaRPr dirty="0"/>
          </a:p>
        </p:txBody>
      </p:sp>
    </p:spTree>
    <p:extLst>
      <p:ext uri="{BB962C8B-B14F-4D97-AF65-F5344CB8AC3E}">
        <p14:creationId xmlns:p14="http://schemas.microsoft.com/office/powerpoint/2010/main" val="247811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4: Additional Considerations </a:t>
            </a:r>
            <a:endParaRPr sz="3200" b="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28</a:t>
            </a:fld>
            <a:endParaRPr dirty="0"/>
          </a:p>
        </p:txBody>
      </p:sp>
      <p:sp>
        <p:nvSpPr>
          <p:cNvPr id="2" name="Rectangle 1"/>
          <p:cNvSpPr/>
          <p:nvPr/>
        </p:nvSpPr>
        <p:spPr>
          <a:xfrm>
            <a:off x="4572002" y="1346025"/>
            <a:ext cx="4267198" cy="4154984"/>
          </a:xfrm>
          <a:prstGeom prst="rect">
            <a:avLst/>
          </a:prstGeom>
        </p:spPr>
        <p:txBody>
          <a:bodyPr wrap="square">
            <a:spAutoFit/>
          </a:bodyPr>
          <a:lstStyle/>
          <a:p>
            <a:pPr>
              <a:spcBef>
                <a:spcPts val="0"/>
              </a:spcBef>
              <a:buClr>
                <a:schemeClr val="dk1"/>
              </a:buClr>
              <a:buSzPct val="100000"/>
            </a:pPr>
            <a:r>
              <a:rPr lang="en-US" sz="2400" dirty="0" smtClean="0"/>
              <a:t>Metrics:</a:t>
            </a:r>
          </a:p>
          <a:p>
            <a:pPr marL="285750" indent="-285750">
              <a:spcBef>
                <a:spcPts val="0"/>
              </a:spcBef>
              <a:buClr>
                <a:schemeClr val="dk1"/>
              </a:buClr>
              <a:buSzPct val="100000"/>
              <a:buFont typeface="Arial" panose="020B0604020202020204" pitchFamily="34" charset="0"/>
              <a:buChar char="•"/>
            </a:pPr>
            <a:r>
              <a:rPr lang="en-US" sz="2400" i="1" dirty="0" smtClean="0"/>
              <a:t>(TBD) Bullying Prevention – Training Provided, Total # of Incidents Reported</a:t>
            </a:r>
          </a:p>
          <a:p>
            <a:pPr marL="285750" indent="-285750">
              <a:spcBef>
                <a:spcPts val="0"/>
              </a:spcBef>
              <a:buClr>
                <a:schemeClr val="dk1"/>
              </a:buClr>
              <a:buSzPct val="100000"/>
              <a:buFont typeface="Arial" panose="020B0604020202020204" pitchFamily="34" charset="0"/>
              <a:buChar char="•"/>
            </a:pPr>
            <a:r>
              <a:rPr lang="en-US" sz="2400" i="1" dirty="0" smtClean="0"/>
              <a:t>(</a:t>
            </a:r>
            <a:r>
              <a:rPr lang="en-US" sz="2400" i="1" dirty="0"/>
              <a:t>TBD) Tiered Fidelity Inventory (PBIS implementation monitoring tool</a:t>
            </a:r>
            <a:r>
              <a:rPr lang="en-US" sz="2400" i="1" dirty="0" smtClean="0"/>
              <a:t>)</a:t>
            </a:r>
          </a:p>
          <a:p>
            <a:pPr marL="285750" indent="-285750">
              <a:spcBef>
                <a:spcPts val="0"/>
              </a:spcBef>
              <a:buClr>
                <a:schemeClr val="dk1"/>
              </a:buClr>
              <a:buSzPct val="100000"/>
              <a:buFont typeface="Arial" panose="020B0604020202020204" pitchFamily="34" charset="0"/>
              <a:buChar char="•"/>
            </a:pPr>
            <a:r>
              <a:rPr lang="en-US" sz="2400" i="1" dirty="0" smtClean="0"/>
              <a:t>(</a:t>
            </a:r>
            <a:r>
              <a:rPr lang="en-US" sz="2400" i="1" dirty="0"/>
              <a:t>TBD) Reduction in Suspension/office referrals (PBIS monitoring in Infinite Campus)</a:t>
            </a:r>
          </a:p>
        </p:txBody>
      </p:sp>
      <p:sp>
        <p:nvSpPr>
          <p:cNvPr id="10" name="Rectangle 9"/>
          <p:cNvSpPr/>
          <p:nvPr/>
        </p:nvSpPr>
        <p:spPr>
          <a:xfrm>
            <a:off x="111213" y="1346025"/>
            <a:ext cx="4176582" cy="3785652"/>
          </a:xfrm>
          <a:prstGeom prst="rect">
            <a:avLst/>
          </a:prstGeom>
        </p:spPr>
        <p:txBody>
          <a:bodyPr wrap="square">
            <a:spAutoFit/>
          </a:bodyPr>
          <a:lstStyle/>
          <a:p>
            <a:pPr>
              <a:spcBef>
                <a:spcPts val="0"/>
              </a:spcBef>
              <a:buClr>
                <a:schemeClr val="dk1"/>
              </a:buClr>
              <a:buSzPct val="100000"/>
            </a:pPr>
            <a:r>
              <a:rPr lang="en-US" sz="2400" dirty="0" smtClean="0"/>
              <a:t>Actions:</a:t>
            </a:r>
          </a:p>
          <a:p>
            <a:pPr marL="342900" indent="-342900">
              <a:spcBef>
                <a:spcPts val="0"/>
              </a:spcBef>
              <a:buClr>
                <a:schemeClr val="dk1"/>
              </a:buClr>
              <a:buSzPct val="100000"/>
              <a:buFont typeface="Arial" panose="020B0604020202020204" pitchFamily="34" charset="0"/>
              <a:buChar char="•"/>
            </a:pPr>
            <a:r>
              <a:rPr lang="en-US" sz="2400" i="1" dirty="0"/>
              <a:t>(Status TBD) Safe Haven </a:t>
            </a:r>
            <a:r>
              <a:rPr lang="en-US" sz="2400" i="1" dirty="0" smtClean="0"/>
              <a:t>Initiative</a:t>
            </a:r>
          </a:p>
          <a:p>
            <a:pPr marL="342900" indent="-342900">
              <a:spcBef>
                <a:spcPts val="0"/>
              </a:spcBef>
              <a:buClr>
                <a:schemeClr val="dk1"/>
              </a:buClr>
              <a:buSzPct val="100000"/>
              <a:buFont typeface="Arial" panose="020B0604020202020204" pitchFamily="34" charset="0"/>
              <a:buChar char="•"/>
            </a:pPr>
            <a:r>
              <a:rPr lang="en-US" sz="2400" i="1" dirty="0" smtClean="0"/>
              <a:t>(TBD</a:t>
            </a:r>
            <a:r>
              <a:rPr lang="en-US" sz="2400" i="1" dirty="0"/>
              <a:t>) Actions following Safety Task Force </a:t>
            </a:r>
            <a:r>
              <a:rPr lang="en-US" sz="2400" i="1" dirty="0" smtClean="0"/>
              <a:t>determinations</a:t>
            </a:r>
          </a:p>
          <a:p>
            <a:pPr marL="342900" indent="-342900">
              <a:buClr>
                <a:schemeClr val="dk1"/>
              </a:buClr>
              <a:buSzPct val="100000"/>
              <a:buFont typeface="Arial" panose="020B0604020202020204" pitchFamily="34" charset="0"/>
              <a:buChar char="•"/>
            </a:pPr>
            <a:r>
              <a:rPr lang="en-US" sz="2400" i="1" dirty="0"/>
              <a:t>TBD: Actions specific to outcomes of Significant Disproportionality Work</a:t>
            </a:r>
          </a:p>
          <a:p>
            <a:pPr marL="342900" indent="-342900">
              <a:spcBef>
                <a:spcPts val="0"/>
              </a:spcBef>
              <a:buClr>
                <a:schemeClr val="dk1"/>
              </a:buClr>
              <a:buSzPct val="100000"/>
              <a:buFont typeface="Arial" panose="020B0604020202020204" pitchFamily="34" charset="0"/>
              <a:buChar char="•"/>
            </a:pPr>
            <a:endParaRPr lang="en-US" sz="2400" i="1" dirty="0"/>
          </a:p>
        </p:txBody>
      </p:sp>
    </p:spTree>
    <p:extLst>
      <p:ext uri="{BB962C8B-B14F-4D97-AF65-F5344CB8AC3E}">
        <p14:creationId xmlns:p14="http://schemas.microsoft.com/office/powerpoint/2010/main" val="1836358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4: Recent Stakeholder Input</a:t>
            </a:r>
            <a:endParaRPr sz="3200" b="1" dirty="0"/>
          </a:p>
        </p:txBody>
      </p:sp>
      <p:sp>
        <p:nvSpPr>
          <p:cNvPr id="304" name="Google Shape;304;p16"/>
          <p:cNvSpPr txBox="1">
            <a:spLocks noGrp="1"/>
          </p:cNvSpPr>
          <p:nvPr>
            <p:ph type="body" idx="1"/>
          </p:nvPr>
        </p:nvSpPr>
        <p:spPr>
          <a:xfrm>
            <a:off x="268450" y="950664"/>
            <a:ext cx="8589800" cy="5405688"/>
          </a:xfrm>
          <a:prstGeom prst="rect">
            <a:avLst/>
          </a:prstGeom>
          <a:noFill/>
          <a:ln>
            <a:noFill/>
          </a:ln>
        </p:spPr>
        <p:txBody>
          <a:bodyPr spcFirstLastPara="1" vert="horz" wrap="square" lIns="91425" tIns="45700" rIns="91425" bIns="45700" rtlCol="0" anchor="t" anchorCtr="0">
            <a:normAutofit lnSpcReduction="10000"/>
          </a:bodyPr>
          <a:lstStyle/>
          <a:p>
            <a:pPr>
              <a:spcBef>
                <a:spcPts val="0"/>
              </a:spcBef>
              <a:buClr>
                <a:schemeClr val="dk1"/>
              </a:buClr>
              <a:buSzPct val="100000"/>
            </a:pPr>
            <a:r>
              <a:rPr lang="en-US" sz="2400" dirty="0" smtClean="0"/>
              <a:t>What are we dismantling/getting rid of?</a:t>
            </a:r>
          </a:p>
          <a:p>
            <a:pPr>
              <a:spcBef>
                <a:spcPts val="0"/>
              </a:spcBef>
              <a:buClr>
                <a:schemeClr val="dk1"/>
              </a:buClr>
              <a:buSzPct val="100000"/>
            </a:pPr>
            <a:r>
              <a:rPr lang="en-US" sz="2400" dirty="0" smtClean="0"/>
              <a:t>How are we incorporating the planned renaming of schools into this goal?</a:t>
            </a:r>
          </a:p>
          <a:p>
            <a:pPr>
              <a:spcBef>
                <a:spcPts val="0"/>
              </a:spcBef>
              <a:buClr>
                <a:schemeClr val="dk1"/>
              </a:buClr>
              <a:buSzPct val="100000"/>
            </a:pPr>
            <a:r>
              <a:rPr lang="en-US" sz="2400" dirty="0" smtClean="0"/>
              <a:t>What is the accountability to make sure this is happening?  What is quantifiable?</a:t>
            </a:r>
          </a:p>
          <a:p>
            <a:pPr>
              <a:spcBef>
                <a:spcPts val="0"/>
              </a:spcBef>
              <a:buClr>
                <a:schemeClr val="dk1"/>
              </a:buClr>
              <a:buSzPct val="100000"/>
            </a:pPr>
            <a:r>
              <a:rPr lang="en-US" sz="2400" dirty="0" smtClean="0"/>
              <a:t>Wish this was more disruptive than ‘more inclusive’ and ‘more culturally competent.’  What action and leadership is necessary to disrupt and dismantle?  How are we going to actively ‘call in’ all our educators to create an anti-racist and anti-ablest system of education?</a:t>
            </a:r>
          </a:p>
          <a:p>
            <a:pPr>
              <a:spcBef>
                <a:spcPts val="0"/>
              </a:spcBef>
              <a:buClr>
                <a:schemeClr val="dk1"/>
              </a:buClr>
              <a:buSzPct val="100000"/>
            </a:pPr>
            <a:r>
              <a:rPr lang="en-US" sz="2400" dirty="0" smtClean="0"/>
              <a:t>Examine district policies and remove language that works against a positive culture.  Create clear, measurable metrics to address climate issues.  </a:t>
            </a:r>
          </a:p>
          <a:p>
            <a:pPr>
              <a:spcBef>
                <a:spcPts val="0"/>
              </a:spcBef>
              <a:buClr>
                <a:schemeClr val="dk1"/>
              </a:buClr>
              <a:buSzPct val="100000"/>
            </a:pPr>
            <a:r>
              <a:rPr lang="en-US" sz="2400" dirty="0" smtClean="0"/>
              <a:t>Often schools are not following their own school climate policies (anti-bullying, tracking of anti-bullying)</a:t>
            </a:r>
            <a:endParaRPr lang="en-US" sz="2800" dirty="0" smtClean="0"/>
          </a:p>
          <a:p>
            <a:pPr>
              <a:spcBef>
                <a:spcPts val="0"/>
              </a:spcBef>
              <a:buClr>
                <a:schemeClr val="dk1"/>
              </a:buClr>
              <a:buSzPct val="100000"/>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29</a:t>
            </a:fld>
            <a:endParaRPr dirty="0"/>
          </a:p>
        </p:txBody>
      </p:sp>
    </p:spTree>
    <p:extLst>
      <p:ext uri="{BB962C8B-B14F-4D97-AF65-F5344CB8AC3E}">
        <p14:creationId xmlns:p14="http://schemas.microsoft.com/office/powerpoint/2010/main" val="314351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SCUSD Equity, Access, and Social Justice Guiding Principle</a:t>
            </a:r>
            <a:endParaRPr sz="2800" b="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a:t>
            </a:fld>
            <a:endParaRPr dirty="0"/>
          </a:p>
        </p:txBody>
      </p:sp>
      <p:sp>
        <p:nvSpPr>
          <p:cNvPr id="2" name="Rectangle 1"/>
          <p:cNvSpPr/>
          <p:nvPr/>
        </p:nvSpPr>
        <p:spPr>
          <a:xfrm>
            <a:off x="296562" y="1668839"/>
            <a:ext cx="8550875" cy="3477875"/>
          </a:xfrm>
          <a:prstGeom prst="rect">
            <a:avLst/>
          </a:prstGeom>
        </p:spPr>
        <p:txBody>
          <a:bodyPr wrap="square">
            <a:spAutoFit/>
          </a:bodyPr>
          <a:lstStyle/>
          <a:p>
            <a:pPr algn="ctr">
              <a:buClr>
                <a:schemeClr val="dk1"/>
              </a:buClr>
              <a:buSzPct val="100000"/>
            </a:pPr>
            <a:r>
              <a:rPr lang="en-US" sz="4400" dirty="0"/>
              <a:t>All students are given an equal opportunity to graduate with the greatest number of postsecondary choices from the widest array of options.</a:t>
            </a:r>
            <a:endParaRPr lang="en-US" sz="5400" dirty="0"/>
          </a:p>
        </p:txBody>
      </p:sp>
    </p:spTree>
    <p:extLst>
      <p:ext uri="{BB962C8B-B14F-4D97-AF65-F5344CB8AC3E}">
        <p14:creationId xmlns:p14="http://schemas.microsoft.com/office/powerpoint/2010/main" val="1452524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03E7ED"/>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5: Engagement and Empowerment</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30</a:t>
            </a:fld>
            <a:endParaRPr dirty="0"/>
          </a:p>
        </p:txBody>
      </p:sp>
      <p:sp>
        <p:nvSpPr>
          <p:cNvPr id="2" name="Rectangle 1"/>
          <p:cNvSpPr/>
          <p:nvPr/>
        </p:nvSpPr>
        <p:spPr>
          <a:xfrm>
            <a:off x="815545" y="1496763"/>
            <a:ext cx="7624119" cy="3970318"/>
          </a:xfrm>
          <a:prstGeom prst="rect">
            <a:avLst/>
          </a:prstGeom>
        </p:spPr>
        <p:txBody>
          <a:bodyPr wrap="square">
            <a:spAutoFit/>
          </a:bodyPr>
          <a:lstStyle/>
          <a:p>
            <a:pPr algn="ctr"/>
            <a:r>
              <a:rPr lang="en-US" sz="3600" dirty="0">
                <a:solidFill>
                  <a:srgbClr val="000000"/>
                </a:solidFill>
                <a:latin typeface="Arial" panose="020B0604020202020204" pitchFamily="34" charset="0"/>
              </a:rPr>
              <a:t>Parents, families, community stakeholders, and students will be engaged and empowered as partners in teaching and learning through effective communication, capacity building, and collaborative decision-making.</a:t>
            </a:r>
            <a:endParaRPr lang="en-US" sz="3600" dirty="0"/>
          </a:p>
        </p:txBody>
      </p:sp>
    </p:spTree>
    <p:extLst>
      <p:ext uri="{BB962C8B-B14F-4D97-AF65-F5344CB8AC3E}">
        <p14:creationId xmlns:p14="http://schemas.microsoft.com/office/powerpoint/2010/main" val="2704763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03E7ED"/>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5: Key Actions to be Implemented</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ct val="100000"/>
            </a:pPr>
            <a:endParaRPr lang="en-US" sz="2800" dirty="0" smtClean="0"/>
          </a:p>
          <a:p>
            <a:pPr>
              <a:spcBef>
                <a:spcPts val="0"/>
              </a:spcBef>
              <a:buClr>
                <a:schemeClr val="dk1"/>
              </a:buClr>
              <a:buSzPct val="100000"/>
            </a:pPr>
            <a:r>
              <a:rPr lang="en-US" sz="2800" dirty="0" smtClean="0"/>
              <a:t>Outreach, education, and centralized resource center for parents/caregivers (District Parent Resource Center)</a:t>
            </a:r>
          </a:p>
          <a:p>
            <a:pPr>
              <a:spcBef>
                <a:spcPts val="0"/>
              </a:spcBef>
              <a:buClr>
                <a:schemeClr val="dk1"/>
              </a:buClr>
              <a:buSzPct val="100000"/>
            </a:pPr>
            <a:r>
              <a:rPr lang="en-US" sz="2800" dirty="0" smtClean="0"/>
              <a:t>Build home-school relationships (Parent Teacher Home Visit (PTHV) Program)</a:t>
            </a:r>
          </a:p>
          <a:p>
            <a:pPr>
              <a:spcBef>
                <a:spcPts val="0"/>
              </a:spcBef>
              <a:buClr>
                <a:schemeClr val="dk1"/>
              </a:buClr>
              <a:buSzPct val="100000"/>
            </a:pPr>
            <a:r>
              <a:rPr lang="en-US" sz="2800" dirty="0" smtClean="0"/>
              <a:t>Provide translation and interpretation services (Matriculation and Orientation Center (MOC))</a:t>
            </a:r>
          </a:p>
          <a:p>
            <a:pPr>
              <a:spcBef>
                <a:spcPts val="0"/>
              </a:spcBef>
              <a:buClr>
                <a:schemeClr val="dk1"/>
              </a:buClr>
              <a:buSzPct val="100000"/>
            </a:pPr>
            <a:r>
              <a:rPr lang="en-US" sz="2800" i="1" dirty="0" smtClean="0"/>
              <a:t>Fingerprinting for Volunteers (Status as separate action or incorporation into other action TBD)</a:t>
            </a:r>
          </a:p>
          <a:p>
            <a:pPr>
              <a:spcBef>
                <a:spcPts val="0"/>
              </a:spcBef>
              <a:buClr>
                <a:schemeClr val="dk1"/>
              </a:buClr>
              <a:buSzPct val="100000"/>
            </a:pPr>
            <a:r>
              <a:rPr lang="en-US" sz="2800" dirty="0" smtClean="0"/>
              <a:t>Support for parent leadership group(s)</a:t>
            </a:r>
          </a:p>
          <a:p>
            <a:pPr>
              <a:spcBef>
                <a:spcPts val="0"/>
              </a:spcBef>
              <a:buClr>
                <a:schemeClr val="dk1"/>
              </a:buClr>
              <a:buSzPct val="100000"/>
            </a:pPr>
            <a:r>
              <a:rPr lang="en-US" sz="2800" dirty="0" smtClean="0"/>
              <a:t>Site-determined, SPSA-based actions to support Goal 5</a:t>
            </a:r>
          </a:p>
          <a:p>
            <a:pPr>
              <a:spcBef>
                <a:spcPts val="0"/>
              </a:spcBef>
              <a:buClr>
                <a:schemeClr val="dk1"/>
              </a:buClr>
              <a:buSzPct val="100000"/>
            </a:pPr>
            <a:endParaRPr lang="en-US" sz="2800"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31</a:t>
            </a:fld>
            <a:endParaRPr dirty="0"/>
          </a:p>
        </p:txBody>
      </p:sp>
    </p:spTree>
    <p:extLst>
      <p:ext uri="{BB962C8B-B14F-4D97-AF65-F5344CB8AC3E}">
        <p14:creationId xmlns:p14="http://schemas.microsoft.com/office/powerpoint/2010/main" val="2968132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03E7ED"/>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5: Key Expected Outcomes</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lnSpcReduction="10000"/>
          </a:bodyPr>
          <a:lstStyle/>
          <a:p>
            <a:pPr>
              <a:spcBef>
                <a:spcPts val="0"/>
              </a:spcBef>
              <a:buClr>
                <a:schemeClr val="dk1"/>
              </a:buClr>
              <a:buSzPct val="100000"/>
            </a:pPr>
            <a:r>
              <a:rPr lang="en-US" dirty="0" smtClean="0"/>
              <a:t>Increase the number of Parent Teacher Home Visits</a:t>
            </a:r>
            <a:endParaRPr lang="en-US" i="1" dirty="0"/>
          </a:p>
          <a:p>
            <a:pPr>
              <a:spcBef>
                <a:spcPts val="0"/>
              </a:spcBef>
              <a:buClr>
                <a:schemeClr val="dk1"/>
              </a:buClr>
              <a:buSzPct val="100000"/>
            </a:pPr>
            <a:r>
              <a:rPr lang="en-US" i="1" dirty="0" smtClean="0"/>
              <a:t>Increase the % of schools with an ELAC that send a representative to DELAC </a:t>
            </a:r>
          </a:p>
          <a:p>
            <a:pPr>
              <a:spcBef>
                <a:spcPts val="0"/>
              </a:spcBef>
              <a:buClr>
                <a:schemeClr val="dk1"/>
              </a:buClr>
              <a:buSzPct val="100000"/>
            </a:pPr>
            <a:r>
              <a:rPr lang="en-US" i="1" dirty="0" smtClean="0"/>
              <a:t>Increase the % of DELAC members who attend  at least 4 out of 7 meetings</a:t>
            </a:r>
          </a:p>
          <a:p>
            <a:pPr>
              <a:spcBef>
                <a:spcPts val="0"/>
              </a:spcBef>
              <a:buClr>
                <a:schemeClr val="dk1"/>
              </a:buClr>
              <a:buSzPct val="100000"/>
            </a:pPr>
            <a:r>
              <a:rPr lang="en-US" i="1" dirty="0" smtClean="0"/>
              <a:t>Increase the % of schools with properly composed School Site Councils (SSCs)</a:t>
            </a:r>
          </a:p>
          <a:p>
            <a:pPr>
              <a:spcBef>
                <a:spcPts val="0"/>
              </a:spcBef>
              <a:buClr>
                <a:schemeClr val="dk1"/>
              </a:buClr>
              <a:buSzPct val="100000"/>
            </a:pPr>
            <a:r>
              <a:rPr lang="en-US" i="1" dirty="0" smtClean="0"/>
              <a:t>Increase the % of schools that access SSC training</a:t>
            </a:r>
          </a:p>
          <a:p>
            <a:pPr>
              <a:spcBef>
                <a:spcPts val="0"/>
              </a:spcBef>
              <a:buClr>
                <a:schemeClr val="dk1"/>
              </a:buClr>
              <a:buSzPct val="100000"/>
            </a:pPr>
            <a:r>
              <a:rPr lang="en-US" i="1" dirty="0" smtClean="0"/>
              <a:t>Increase the average attendance at Community Advisory Committee (CAC) meetings</a:t>
            </a:r>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32</a:t>
            </a:fld>
            <a:endParaRPr dirty="0"/>
          </a:p>
        </p:txBody>
      </p:sp>
    </p:spTree>
    <p:extLst>
      <p:ext uri="{BB962C8B-B14F-4D97-AF65-F5344CB8AC3E}">
        <p14:creationId xmlns:p14="http://schemas.microsoft.com/office/powerpoint/2010/main" val="1330058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03E7ED"/>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5: Additional Considerations </a:t>
            </a:r>
            <a:endParaRPr sz="3200" b="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33</a:t>
            </a:fld>
            <a:endParaRPr dirty="0"/>
          </a:p>
        </p:txBody>
      </p:sp>
      <p:sp>
        <p:nvSpPr>
          <p:cNvPr id="9" name="Rectangle 8"/>
          <p:cNvSpPr/>
          <p:nvPr/>
        </p:nvSpPr>
        <p:spPr>
          <a:xfrm>
            <a:off x="4510218" y="1537467"/>
            <a:ext cx="4176582" cy="3046988"/>
          </a:xfrm>
          <a:prstGeom prst="rect">
            <a:avLst/>
          </a:prstGeom>
        </p:spPr>
        <p:txBody>
          <a:bodyPr wrap="square">
            <a:spAutoFit/>
          </a:bodyPr>
          <a:lstStyle/>
          <a:p>
            <a:pPr>
              <a:spcBef>
                <a:spcPts val="0"/>
              </a:spcBef>
              <a:buClr>
                <a:schemeClr val="dk1"/>
              </a:buClr>
              <a:buSzPct val="100000"/>
            </a:pPr>
            <a:r>
              <a:rPr lang="en-US" sz="2400" dirty="0" smtClean="0"/>
              <a:t>Metrics:</a:t>
            </a:r>
          </a:p>
          <a:p>
            <a:pPr marL="342900" indent="-342900">
              <a:spcBef>
                <a:spcPts val="0"/>
              </a:spcBef>
              <a:buClr>
                <a:schemeClr val="dk1"/>
              </a:buClr>
              <a:buSzPct val="100000"/>
              <a:buFont typeface="Arial" panose="020B0604020202020204" pitchFamily="34" charset="0"/>
              <a:buChar char="•"/>
            </a:pPr>
            <a:r>
              <a:rPr lang="en-US" sz="2400" i="1" dirty="0" smtClean="0"/>
              <a:t>Modify Parent Leadership Pathway Workshop metrics to reflect new, hybrid context (includes virtual programming)</a:t>
            </a:r>
          </a:p>
          <a:p>
            <a:pPr marL="342900" indent="-342900">
              <a:spcBef>
                <a:spcPts val="0"/>
              </a:spcBef>
              <a:buClr>
                <a:schemeClr val="dk1"/>
              </a:buClr>
              <a:buSzPct val="100000"/>
              <a:buFont typeface="Arial" panose="020B0604020202020204" pitchFamily="34" charset="0"/>
              <a:buChar char="•"/>
            </a:pPr>
            <a:r>
              <a:rPr lang="en-US" sz="2400" i="1" dirty="0" smtClean="0"/>
              <a:t>Modify DELAC, CAC, SSC metrics?</a:t>
            </a:r>
            <a:endParaRPr lang="en-US" sz="2400" i="1" dirty="0"/>
          </a:p>
        </p:txBody>
      </p:sp>
      <p:sp>
        <p:nvSpPr>
          <p:cNvPr id="10" name="Rectangle 9"/>
          <p:cNvSpPr/>
          <p:nvPr/>
        </p:nvSpPr>
        <p:spPr>
          <a:xfrm>
            <a:off x="436608" y="1546991"/>
            <a:ext cx="4176582" cy="1569660"/>
          </a:xfrm>
          <a:prstGeom prst="rect">
            <a:avLst/>
          </a:prstGeom>
        </p:spPr>
        <p:txBody>
          <a:bodyPr wrap="square">
            <a:spAutoFit/>
          </a:bodyPr>
          <a:lstStyle/>
          <a:p>
            <a:pPr>
              <a:spcBef>
                <a:spcPts val="0"/>
              </a:spcBef>
              <a:buClr>
                <a:schemeClr val="dk1"/>
              </a:buClr>
              <a:buSzPct val="100000"/>
            </a:pPr>
            <a:r>
              <a:rPr lang="en-US" sz="2400" dirty="0" smtClean="0"/>
              <a:t>Actions:</a:t>
            </a:r>
          </a:p>
          <a:p>
            <a:pPr marL="342900" indent="-342900">
              <a:spcBef>
                <a:spcPts val="0"/>
              </a:spcBef>
              <a:buClr>
                <a:schemeClr val="dk1"/>
              </a:buClr>
              <a:buSzPct val="100000"/>
              <a:buFont typeface="Arial" panose="020B0604020202020204" pitchFamily="34" charset="0"/>
              <a:buChar char="•"/>
            </a:pPr>
            <a:r>
              <a:rPr lang="en-US" sz="2400" i="1" dirty="0"/>
              <a:t>Refine descriptions of actions that have moved into hybrid spaces</a:t>
            </a:r>
          </a:p>
        </p:txBody>
      </p:sp>
    </p:spTree>
    <p:extLst>
      <p:ext uri="{BB962C8B-B14F-4D97-AF65-F5344CB8AC3E}">
        <p14:creationId xmlns:p14="http://schemas.microsoft.com/office/powerpoint/2010/main" val="4288576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03E7ED"/>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5: Recent Stakeholder Input</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fontScale="92500" lnSpcReduction="10000"/>
          </a:bodyPr>
          <a:lstStyle/>
          <a:p>
            <a:pPr>
              <a:spcBef>
                <a:spcPts val="0"/>
              </a:spcBef>
              <a:buClr>
                <a:schemeClr val="dk1"/>
              </a:buClr>
              <a:buSzPct val="100000"/>
            </a:pPr>
            <a:r>
              <a:rPr lang="en-US" sz="2800" dirty="0" smtClean="0"/>
              <a:t>Make translation services more readily available</a:t>
            </a:r>
          </a:p>
          <a:p>
            <a:pPr>
              <a:spcBef>
                <a:spcPts val="0"/>
              </a:spcBef>
              <a:buClr>
                <a:schemeClr val="dk1"/>
              </a:buClr>
              <a:buSzPct val="100000"/>
            </a:pPr>
            <a:r>
              <a:rPr lang="en-US" sz="2800" dirty="0" smtClean="0"/>
              <a:t>What can be quantifiable in this goal?</a:t>
            </a:r>
          </a:p>
          <a:p>
            <a:pPr>
              <a:spcBef>
                <a:spcPts val="0"/>
              </a:spcBef>
              <a:buClr>
                <a:schemeClr val="dk1"/>
              </a:buClr>
              <a:buSzPct val="100000"/>
            </a:pPr>
            <a:r>
              <a:rPr lang="en-US" sz="2800" dirty="0" smtClean="0"/>
              <a:t>We need to do more than robo-call to engage.</a:t>
            </a:r>
          </a:p>
          <a:p>
            <a:pPr>
              <a:spcBef>
                <a:spcPts val="0"/>
              </a:spcBef>
              <a:buClr>
                <a:schemeClr val="dk1"/>
              </a:buClr>
              <a:buSzPct val="100000"/>
            </a:pPr>
            <a:r>
              <a:rPr lang="en-US" sz="2800" dirty="0" smtClean="0"/>
              <a:t>Authentic engagement happens only when parents and students are engaged in decision-making, not just teaching and learning.</a:t>
            </a:r>
          </a:p>
          <a:p>
            <a:pPr>
              <a:spcBef>
                <a:spcPts val="0"/>
              </a:spcBef>
              <a:buClr>
                <a:schemeClr val="dk1"/>
              </a:buClr>
              <a:buSzPct val="100000"/>
            </a:pPr>
            <a:r>
              <a:rPr lang="en-US" sz="2800" dirty="0" smtClean="0"/>
              <a:t>What is every student had an individual education plan?</a:t>
            </a:r>
          </a:p>
          <a:p>
            <a:pPr>
              <a:spcBef>
                <a:spcPts val="0"/>
              </a:spcBef>
              <a:buClr>
                <a:schemeClr val="dk1"/>
              </a:buClr>
              <a:buSzPct val="100000"/>
            </a:pPr>
            <a:r>
              <a:rPr lang="en-US" sz="2800" dirty="0" smtClean="0"/>
              <a:t>It is hard to stay engaged when things are uncertain year to year – programs seem like they will be cut.  We need a long-term vision.</a:t>
            </a:r>
          </a:p>
          <a:p>
            <a:pPr>
              <a:spcBef>
                <a:spcPts val="0"/>
              </a:spcBef>
              <a:buClr>
                <a:schemeClr val="dk1"/>
              </a:buClr>
              <a:buSzPct val="100000"/>
            </a:pPr>
            <a:r>
              <a:rPr lang="en-US" sz="2800" dirty="0" smtClean="0"/>
              <a:t>We need to identify successful programs and replicate them – and provide resources needed to do so.</a:t>
            </a:r>
          </a:p>
          <a:p>
            <a:pPr>
              <a:spcBef>
                <a:spcPts val="0"/>
              </a:spcBef>
              <a:buClr>
                <a:schemeClr val="dk1"/>
              </a:buClr>
              <a:buSzPct val="100000"/>
            </a:pPr>
            <a:r>
              <a:rPr lang="en-US" sz="2800" dirty="0" smtClean="0"/>
              <a:t>We need authentic communication – representatives who speak our language and reflect our culture.</a:t>
            </a:r>
          </a:p>
          <a:p>
            <a:pPr>
              <a:spcBef>
                <a:spcPts val="0"/>
              </a:spcBef>
              <a:buClr>
                <a:schemeClr val="dk1"/>
              </a:buClr>
              <a:buSzPct val="100000"/>
            </a:pPr>
            <a:endParaRPr lang="en-US" sz="2800" dirty="0" smtClean="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34</a:t>
            </a:fld>
            <a:endParaRPr dirty="0"/>
          </a:p>
        </p:txBody>
      </p:sp>
    </p:spTree>
    <p:extLst>
      <p:ext uri="{BB962C8B-B14F-4D97-AF65-F5344CB8AC3E}">
        <p14:creationId xmlns:p14="http://schemas.microsoft.com/office/powerpoint/2010/main" val="3277657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tx2">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6: Implementation of MTSS/DBDM </a:t>
            </a:r>
            <a:endParaRPr sz="3200" b="1" dirty="0"/>
          </a:p>
        </p:txBody>
      </p:sp>
      <p:sp>
        <p:nvSpPr>
          <p:cNvPr id="304" name="Google Shape;304;p16"/>
          <p:cNvSpPr txBox="1">
            <a:spLocks noGrp="1"/>
          </p:cNvSpPr>
          <p:nvPr>
            <p:ph type="body" idx="1"/>
          </p:nvPr>
        </p:nvSpPr>
        <p:spPr>
          <a:xfrm>
            <a:off x="124708" y="1015630"/>
            <a:ext cx="8858654" cy="5140868"/>
          </a:xfrm>
          <a:prstGeom prst="rect">
            <a:avLst/>
          </a:prstGeom>
          <a:noFill/>
          <a:ln>
            <a:noFill/>
          </a:ln>
        </p:spPr>
        <p:txBody>
          <a:bodyPr spcFirstLastPara="1" vert="horz" wrap="square" lIns="91425" tIns="45700" rIns="91425" bIns="45700" rtlCol="0" anchor="t" anchorCtr="0">
            <a:normAutofit fontScale="92500" lnSpcReduction="20000"/>
          </a:bodyPr>
          <a:lstStyle/>
          <a:p>
            <a:pPr marL="0" indent="0">
              <a:spcBef>
                <a:spcPts val="0"/>
              </a:spcBef>
              <a:buClr>
                <a:schemeClr val="dk1"/>
              </a:buClr>
              <a:buSzPct val="100000"/>
              <a:buNone/>
            </a:pPr>
            <a:endParaRPr lang="en-US" sz="2400" dirty="0"/>
          </a:p>
          <a:p>
            <a:pPr marL="0" indent="0" algn="ctr">
              <a:spcBef>
                <a:spcPts val="0"/>
              </a:spcBef>
              <a:buClr>
                <a:schemeClr val="dk1"/>
              </a:buClr>
              <a:buSzPct val="100000"/>
              <a:buNone/>
            </a:pPr>
            <a:r>
              <a:rPr lang="en-US" dirty="0" smtClean="0"/>
              <a:t>Implement </a:t>
            </a:r>
            <a:r>
              <a:rPr lang="en-US" dirty="0"/>
              <a:t>an effective Multi-Tiered System of Supports (MTSS) to facilitate the elimination of barriers and improvement of outcomes for all students - and particularly for English Learners, Students with Disabilities, African American students, low-income students, Foster Youth, and Homeless Youth - by providing all school sites three-years of training, coaching, and ongoing central support, with the first cohort beginning in 2020-21 and third cohort finishing in 2024-25 and progress of each school and cohort measured with the Self-Assessment of MTSS (SAM) Implementation tool.</a:t>
            </a: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35</a:t>
            </a:fld>
            <a:endParaRPr dirty="0"/>
          </a:p>
        </p:txBody>
      </p:sp>
    </p:spTree>
    <p:extLst>
      <p:ext uri="{BB962C8B-B14F-4D97-AF65-F5344CB8AC3E}">
        <p14:creationId xmlns:p14="http://schemas.microsoft.com/office/powerpoint/2010/main" val="2025098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tx2">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6: Key Actions to be Implemented</a:t>
            </a:r>
            <a:endParaRPr sz="3200" b="1" dirty="0"/>
          </a:p>
        </p:txBody>
      </p:sp>
      <p:sp>
        <p:nvSpPr>
          <p:cNvPr id="304" name="Google Shape;304;p16"/>
          <p:cNvSpPr txBox="1">
            <a:spLocks noGrp="1"/>
          </p:cNvSpPr>
          <p:nvPr>
            <p:ph type="body" idx="1"/>
          </p:nvPr>
        </p:nvSpPr>
        <p:spPr>
          <a:xfrm>
            <a:off x="383059" y="1421026"/>
            <a:ext cx="8303742" cy="4744995"/>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ct val="100000"/>
            </a:pPr>
            <a:r>
              <a:rPr lang="en-US" dirty="0" smtClean="0"/>
              <a:t>Central leadership for MTSS/DBDM implementation (MTSS Director)</a:t>
            </a:r>
          </a:p>
          <a:p>
            <a:pPr>
              <a:spcBef>
                <a:spcPts val="0"/>
              </a:spcBef>
              <a:buClr>
                <a:schemeClr val="dk1"/>
              </a:buClr>
              <a:buSzPct val="100000"/>
            </a:pPr>
            <a:r>
              <a:rPr lang="en-US" dirty="0" smtClean="0"/>
              <a:t>Professional Learning – Three-year cohort implementation (Contract, Hourly and Substitute Time, Training materials)</a:t>
            </a:r>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36</a:t>
            </a:fld>
            <a:endParaRPr dirty="0"/>
          </a:p>
        </p:txBody>
      </p:sp>
    </p:spTree>
    <p:extLst>
      <p:ext uri="{BB962C8B-B14F-4D97-AF65-F5344CB8AC3E}">
        <p14:creationId xmlns:p14="http://schemas.microsoft.com/office/powerpoint/2010/main" val="2782418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tx2">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6: Metrics to Measure Progress and Success</a:t>
            </a:r>
            <a:endParaRPr sz="3200" b="1" dirty="0"/>
          </a:p>
        </p:txBody>
      </p:sp>
      <p:sp>
        <p:nvSpPr>
          <p:cNvPr id="304" name="Google Shape;304;p16"/>
          <p:cNvSpPr txBox="1">
            <a:spLocks noGrp="1"/>
          </p:cNvSpPr>
          <p:nvPr>
            <p:ph type="body" idx="1"/>
          </p:nvPr>
        </p:nvSpPr>
        <p:spPr>
          <a:xfrm>
            <a:off x="617838" y="1371600"/>
            <a:ext cx="8068962" cy="4794422"/>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ct val="100000"/>
            </a:pPr>
            <a:endParaRPr lang="en-US" dirty="0" smtClean="0"/>
          </a:p>
          <a:p>
            <a:pPr>
              <a:spcBef>
                <a:spcPts val="0"/>
              </a:spcBef>
              <a:buClr>
                <a:schemeClr val="dk1"/>
              </a:buClr>
              <a:buSzPct val="100000"/>
            </a:pPr>
            <a:r>
              <a:rPr lang="en-US" dirty="0" smtClean="0"/>
              <a:t>Self-Assessment of MTSS Implementation (SAM)</a:t>
            </a:r>
          </a:p>
          <a:p>
            <a:pPr>
              <a:spcBef>
                <a:spcPts val="0"/>
              </a:spcBef>
              <a:buClr>
                <a:schemeClr val="dk1"/>
              </a:buClr>
              <a:buSzPct val="100000"/>
            </a:pPr>
            <a:r>
              <a:rPr lang="en-US" i="1" dirty="0" smtClean="0"/>
              <a:t>Kelvin Pulse Surveys?</a:t>
            </a:r>
          </a:p>
          <a:p>
            <a:pPr>
              <a:spcBef>
                <a:spcPts val="0"/>
              </a:spcBef>
              <a:buClr>
                <a:schemeClr val="dk1"/>
              </a:buClr>
              <a:buSzPct val="100000"/>
            </a:pPr>
            <a:endParaRPr lang="en-US" i="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37</a:t>
            </a:fld>
            <a:endParaRPr dirty="0"/>
          </a:p>
        </p:txBody>
      </p:sp>
    </p:spTree>
    <p:extLst>
      <p:ext uri="{BB962C8B-B14F-4D97-AF65-F5344CB8AC3E}">
        <p14:creationId xmlns:p14="http://schemas.microsoft.com/office/powerpoint/2010/main" val="273669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17965" y="2"/>
            <a:ext cx="9144000" cy="807345"/>
          </a:xfrm>
          <a:prstGeom prst="rect">
            <a:avLst/>
          </a:prstGeom>
          <a:solidFill>
            <a:schemeClr val="tx2">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6:  Additional Considerations</a:t>
            </a:r>
            <a:endParaRPr sz="3200" b="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38</a:t>
            </a:fld>
            <a:endParaRPr dirty="0"/>
          </a:p>
        </p:txBody>
      </p:sp>
      <p:sp>
        <p:nvSpPr>
          <p:cNvPr id="7" name="Google Shape;304;p16"/>
          <p:cNvSpPr txBox="1">
            <a:spLocks/>
          </p:cNvSpPr>
          <p:nvPr/>
        </p:nvSpPr>
        <p:spPr>
          <a:xfrm>
            <a:off x="124708" y="5495361"/>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sp>
        <p:nvSpPr>
          <p:cNvPr id="9" name="Rectangle 8"/>
          <p:cNvSpPr/>
          <p:nvPr/>
        </p:nvSpPr>
        <p:spPr>
          <a:xfrm>
            <a:off x="436608" y="1546991"/>
            <a:ext cx="3987111" cy="3785652"/>
          </a:xfrm>
          <a:prstGeom prst="rect">
            <a:avLst/>
          </a:prstGeom>
        </p:spPr>
        <p:txBody>
          <a:bodyPr wrap="square">
            <a:spAutoFit/>
          </a:bodyPr>
          <a:lstStyle/>
          <a:p>
            <a:pPr>
              <a:spcBef>
                <a:spcPts val="0"/>
              </a:spcBef>
              <a:buClr>
                <a:schemeClr val="dk1"/>
              </a:buClr>
              <a:buSzPct val="100000"/>
            </a:pPr>
            <a:r>
              <a:rPr lang="en-US" sz="2400" dirty="0" smtClean="0"/>
              <a:t>Actions:</a:t>
            </a:r>
          </a:p>
          <a:p>
            <a:pPr marL="342900" indent="-342900">
              <a:spcBef>
                <a:spcPts val="0"/>
              </a:spcBef>
              <a:buClr>
                <a:schemeClr val="dk1"/>
              </a:buClr>
              <a:buSzPct val="100000"/>
              <a:buFont typeface="Arial" panose="020B0604020202020204" pitchFamily="34" charset="0"/>
              <a:buChar char="•"/>
            </a:pPr>
            <a:r>
              <a:rPr lang="en-US" sz="2400" i="1" dirty="0" smtClean="0"/>
              <a:t>(Potential) Action related to implementation/use of data from of common assessments?</a:t>
            </a:r>
          </a:p>
          <a:p>
            <a:pPr marL="342900" indent="-342900">
              <a:spcBef>
                <a:spcPts val="0"/>
              </a:spcBef>
              <a:buClr>
                <a:schemeClr val="dk1"/>
              </a:buClr>
              <a:buSzPct val="100000"/>
              <a:buFont typeface="Arial" panose="020B0604020202020204" pitchFamily="34" charset="0"/>
              <a:buChar char="•"/>
            </a:pPr>
            <a:r>
              <a:rPr lang="en-US" sz="2400" i="1" dirty="0" smtClean="0"/>
              <a:t>Additional actions that specify aspects of implementation within the cohort model at the site level	</a:t>
            </a:r>
            <a:endParaRPr lang="en-US" sz="2400" i="1" dirty="0"/>
          </a:p>
        </p:txBody>
      </p:sp>
      <p:sp>
        <p:nvSpPr>
          <p:cNvPr id="11" name="Rectangle 10"/>
          <p:cNvSpPr/>
          <p:nvPr/>
        </p:nvSpPr>
        <p:spPr>
          <a:xfrm>
            <a:off x="4613190" y="1542946"/>
            <a:ext cx="4176582" cy="1938992"/>
          </a:xfrm>
          <a:prstGeom prst="rect">
            <a:avLst/>
          </a:prstGeom>
        </p:spPr>
        <p:txBody>
          <a:bodyPr wrap="square">
            <a:spAutoFit/>
          </a:bodyPr>
          <a:lstStyle/>
          <a:p>
            <a:pPr>
              <a:spcBef>
                <a:spcPts val="0"/>
              </a:spcBef>
              <a:buClr>
                <a:schemeClr val="dk1"/>
              </a:buClr>
              <a:buSzPct val="100000"/>
            </a:pPr>
            <a:r>
              <a:rPr lang="en-US" sz="2400" dirty="0" smtClean="0"/>
              <a:t>Metrics:</a:t>
            </a:r>
          </a:p>
          <a:p>
            <a:pPr marL="342900" indent="-342900">
              <a:spcBef>
                <a:spcPts val="0"/>
              </a:spcBef>
              <a:buClr>
                <a:schemeClr val="dk1"/>
              </a:buClr>
              <a:buSzPct val="100000"/>
              <a:buFont typeface="Arial" panose="020B0604020202020204" pitchFamily="34" charset="0"/>
              <a:buChar char="•"/>
            </a:pPr>
            <a:r>
              <a:rPr lang="en-US" sz="2400" i="1" dirty="0" smtClean="0"/>
              <a:t>Additional metrics that reflect expected outcomes at the site level following each year of cohort training</a:t>
            </a:r>
            <a:endParaRPr lang="en-US" sz="2400" i="1" dirty="0"/>
          </a:p>
        </p:txBody>
      </p:sp>
    </p:spTree>
    <p:extLst>
      <p:ext uri="{BB962C8B-B14F-4D97-AF65-F5344CB8AC3E}">
        <p14:creationId xmlns:p14="http://schemas.microsoft.com/office/powerpoint/2010/main" val="1225299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tx2">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6: Recent Stakeholder Input</a:t>
            </a:r>
            <a:endParaRPr sz="3200" b="1" dirty="0"/>
          </a:p>
        </p:txBody>
      </p:sp>
      <p:sp>
        <p:nvSpPr>
          <p:cNvPr id="304" name="Google Shape;304;p16"/>
          <p:cNvSpPr txBox="1">
            <a:spLocks noGrp="1"/>
          </p:cNvSpPr>
          <p:nvPr>
            <p:ph type="body" idx="1"/>
          </p:nvPr>
        </p:nvSpPr>
        <p:spPr>
          <a:xfrm>
            <a:off x="434958" y="1141861"/>
            <a:ext cx="8068962" cy="4794422"/>
          </a:xfrm>
          <a:prstGeom prst="rect">
            <a:avLst/>
          </a:prstGeom>
          <a:noFill/>
          <a:ln>
            <a:noFill/>
          </a:ln>
        </p:spPr>
        <p:txBody>
          <a:bodyPr spcFirstLastPara="1" vert="horz" wrap="square" lIns="91425" tIns="45700" rIns="91425" bIns="45700" rtlCol="0" anchor="t" anchorCtr="0">
            <a:normAutofit fontScale="92500" lnSpcReduction="10000"/>
          </a:bodyPr>
          <a:lstStyle/>
          <a:p>
            <a:pPr>
              <a:spcBef>
                <a:spcPts val="0"/>
              </a:spcBef>
              <a:buClr>
                <a:schemeClr val="dk1"/>
              </a:buClr>
              <a:buSzPct val="100000"/>
            </a:pPr>
            <a:r>
              <a:rPr lang="en-US" dirty="0" smtClean="0"/>
              <a:t>What accountability is there to make sure every teacher is trained and implements this model to raise student achievement?</a:t>
            </a:r>
            <a:endParaRPr lang="en-US" i="1" dirty="0" smtClean="0"/>
          </a:p>
          <a:p>
            <a:pPr>
              <a:spcBef>
                <a:spcPts val="0"/>
              </a:spcBef>
              <a:buClr>
                <a:schemeClr val="dk1"/>
              </a:buClr>
              <a:buSzPct val="100000"/>
            </a:pPr>
            <a:r>
              <a:rPr lang="en-US" dirty="0" smtClean="0"/>
              <a:t>In addition to self-assessment, we need a districtwide independent assessment to ensure fidelity and equity of implementation</a:t>
            </a:r>
          </a:p>
          <a:p>
            <a:pPr>
              <a:spcBef>
                <a:spcPts val="0"/>
              </a:spcBef>
              <a:buClr>
                <a:schemeClr val="dk1"/>
              </a:buClr>
              <a:buSzPct val="100000"/>
            </a:pPr>
            <a:r>
              <a:rPr lang="en-US" dirty="0" smtClean="0"/>
              <a:t>How are we quantifying outcomes for students?</a:t>
            </a:r>
          </a:p>
          <a:p>
            <a:pPr>
              <a:spcBef>
                <a:spcPts val="0"/>
              </a:spcBef>
              <a:buClr>
                <a:schemeClr val="dk1"/>
              </a:buClr>
              <a:buSzPct val="100000"/>
            </a:pPr>
            <a:r>
              <a:rPr lang="en-US" dirty="0" smtClean="0"/>
              <a:t>We need to focus on educating parents/ community of the value of assessments (especially K-3) and the fidelity of administration.</a:t>
            </a:r>
            <a:endParaRPr lang="en-US"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39</a:t>
            </a:fld>
            <a:endParaRPr dirty="0"/>
          </a:p>
        </p:txBody>
      </p:sp>
    </p:spTree>
    <p:extLst>
      <p:ext uri="{BB962C8B-B14F-4D97-AF65-F5344CB8AC3E}">
        <p14:creationId xmlns:p14="http://schemas.microsoft.com/office/powerpoint/2010/main" val="103829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76" name="Picture 4" descr="Thinking inside the box – Design the new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5020894"/>
            <a:ext cx="2203450" cy="1832343"/>
          </a:xfrm>
          <a:prstGeom prst="rect">
            <a:avLst/>
          </a:prstGeom>
          <a:noFill/>
          <a:extLst>
            <a:ext uri="{909E8E84-426E-40DD-AFC4-6F175D3DCCD1}">
              <a14:hiddenFill xmlns:a14="http://schemas.microsoft.com/office/drawing/2010/main">
                <a:solidFill>
                  <a:srgbClr val="FFFFFF"/>
                </a:solidFill>
              </a14:hiddenFill>
            </a:ext>
          </a:extLst>
        </p:spPr>
      </p:pic>
      <p:pic>
        <p:nvPicPr>
          <p:cNvPr id="301" name="Google Shape;301;p16"/>
          <p:cNvPicPr preferRelativeResize="0"/>
          <p:nvPr/>
        </p:nvPicPr>
        <p:blipFill rotWithShape="1">
          <a:blip r:embed="rId4">
            <a:alphaModFix/>
          </a:blip>
          <a:srcRect r="54167" b="85556"/>
          <a:stretch/>
        </p:blipFill>
        <p:spPr>
          <a:xfrm>
            <a:off x="0" y="23776"/>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4641448" y="92971"/>
            <a:ext cx="4409955" cy="738642"/>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3600"/>
              <a:buFont typeface="Calibri"/>
              <a:buNone/>
            </a:pPr>
            <a:r>
              <a:rPr lang="en-US" b="1" dirty="0" smtClean="0"/>
              <a:t>What is in an LCAP?</a:t>
            </a:r>
            <a:endParaRPr b="1" dirty="0"/>
          </a:p>
        </p:txBody>
      </p:sp>
      <p:sp>
        <p:nvSpPr>
          <p:cNvPr id="304" name="Google Shape;304;p16"/>
          <p:cNvSpPr txBox="1">
            <a:spLocks noGrp="1"/>
          </p:cNvSpPr>
          <p:nvPr>
            <p:ph type="body" idx="1"/>
          </p:nvPr>
        </p:nvSpPr>
        <p:spPr>
          <a:xfrm>
            <a:off x="165735" y="1061521"/>
            <a:ext cx="8652510" cy="470971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1"/>
              </a:buClr>
              <a:buSzPct val="100000"/>
              <a:buNone/>
            </a:pPr>
            <a:r>
              <a:rPr lang="en-US" b="1" dirty="0" smtClean="0"/>
              <a:t>Key components of an LCAP include:</a:t>
            </a:r>
          </a:p>
          <a:p>
            <a:pPr>
              <a:spcBef>
                <a:spcPts val="0"/>
              </a:spcBef>
              <a:buClr>
                <a:schemeClr val="dk1"/>
              </a:buClr>
              <a:buSzPct val="100000"/>
            </a:pPr>
            <a:r>
              <a:rPr lang="en-US" sz="2800" dirty="0" smtClean="0"/>
              <a:t>An overview of the district’s </a:t>
            </a:r>
            <a:r>
              <a:rPr lang="en-US" sz="2800" b="1" dirty="0" smtClean="0"/>
              <a:t>context</a:t>
            </a:r>
            <a:r>
              <a:rPr lang="en-US" sz="2800" dirty="0" smtClean="0"/>
              <a:t>, recent </a:t>
            </a:r>
            <a:r>
              <a:rPr lang="en-US" sz="2800" b="1" dirty="0" smtClean="0"/>
              <a:t>successes</a:t>
            </a:r>
            <a:r>
              <a:rPr lang="en-US" sz="2800" dirty="0" smtClean="0"/>
              <a:t> and identified </a:t>
            </a:r>
            <a:r>
              <a:rPr lang="en-US" sz="2800" b="1" dirty="0" smtClean="0"/>
              <a:t>needs</a:t>
            </a:r>
          </a:p>
          <a:p>
            <a:pPr>
              <a:spcBef>
                <a:spcPts val="0"/>
              </a:spcBef>
              <a:buClr>
                <a:schemeClr val="dk1"/>
              </a:buClr>
              <a:buSzPct val="100000"/>
            </a:pPr>
            <a:r>
              <a:rPr lang="en-US" sz="2800" dirty="0" smtClean="0"/>
              <a:t>A district’s </a:t>
            </a:r>
            <a:r>
              <a:rPr lang="en-US" sz="2800" b="1" dirty="0" smtClean="0"/>
              <a:t>goals</a:t>
            </a:r>
          </a:p>
          <a:p>
            <a:pPr>
              <a:spcBef>
                <a:spcPts val="0"/>
              </a:spcBef>
              <a:buClr>
                <a:schemeClr val="dk1"/>
              </a:buClr>
              <a:buSzPct val="100000"/>
            </a:pPr>
            <a:r>
              <a:rPr lang="en-US" sz="2800" dirty="0" smtClean="0"/>
              <a:t>The </a:t>
            </a:r>
            <a:r>
              <a:rPr lang="en-US" sz="2800" b="1" dirty="0" smtClean="0"/>
              <a:t>actions/services</a:t>
            </a:r>
            <a:r>
              <a:rPr lang="en-US" sz="2800" dirty="0" smtClean="0"/>
              <a:t> that the district will implement to achieve those goals and the </a:t>
            </a:r>
            <a:r>
              <a:rPr lang="en-US" sz="2800" b="1" dirty="0" smtClean="0"/>
              <a:t>specific expenditures </a:t>
            </a:r>
            <a:r>
              <a:rPr lang="en-US" sz="2800" dirty="0" smtClean="0"/>
              <a:t>that are tied to the district’s adopted budget</a:t>
            </a:r>
            <a:endParaRPr lang="en-US" sz="2800" b="1" dirty="0" smtClean="0"/>
          </a:p>
          <a:p>
            <a:pPr>
              <a:spcBef>
                <a:spcPts val="0"/>
              </a:spcBef>
              <a:buClr>
                <a:schemeClr val="dk1"/>
              </a:buClr>
              <a:buSzPct val="100000"/>
            </a:pPr>
            <a:r>
              <a:rPr lang="en-US" sz="2800" dirty="0" smtClean="0"/>
              <a:t>The </a:t>
            </a:r>
            <a:r>
              <a:rPr lang="en-US" sz="2800" b="1" dirty="0" smtClean="0"/>
              <a:t>metrics</a:t>
            </a:r>
            <a:r>
              <a:rPr lang="en-US" sz="2800" dirty="0" smtClean="0"/>
              <a:t> that will be used to determine success and the </a:t>
            </a:r>
            <a:r>
              <a:rPr lang="en-US" sz="2800" b="1" dirty="0" smtClean="0"/>
              <a:t>target outcomes </a:t>
            </a:r>
            <a:r>
              <a:rPr lang="en-US" sz="2800" dirty="0" smtClean="0"/>
              <a:t>for each metric</a:t>
            </a:r>
          </a:p>
          <a:p>
            <a:pPr>
              <a:spcBef>
                <a:spcPts val="0"/>
              </a:spcBef>
              <a:buClr>
                <a:schemeClr val="dk1"/>
              </a:buClr>
              <a:buSzPct val="100000"/>
            </a:pPr>
            <a:r>
              <a:rPr lang="en-US" sz="2800" b="1" dirty="0" smtClean="0"/>
              <a:t>Analysis</a:t>
            </a:r>
            <a:r>
              <a:rPr lang="en-US" sz="2800" dirty="0" smtClean="0"/>
              <a:t> of outcomes and expenditures from the previous year</a:t>
            </a:r>
          </a:p>
          <a:p>
            <a:pPr>
              <a:spcBef>
                <a:spcPts val="0"/>
              </a:spcBef>
              <a:buClr>
                <a:schemeClr val="dk1"/>
              </a:buClr>
              <a:buSzPct val="100000"/>
            </a:pPr>
            <a:r>
              <a:rPr lang="en-US" sz="2800" dirty="0" smtClean="0"/>
              <a:t>Description of how the district is </a:t>
            </a:r>
            <a:r>
              <a:rPr lang="en-US" sz="2800" b="1" dirty="0" smtClean="0"/>
              <a:t>increasing/improving services for unduplicated students</a:t>
            </a:r>
          </a:p>
          <a:p>
            <a:pPr marL="342900" lvl="0" indent="-342900" algn="l" rtl="0">
              <a:spcBef>
                <a:spcPts val="0"/>
              </a:spcBef>
              <a:spcAft>
                <a:spcPts val="0"/>
              </a:spcAft>
              <a:buClr>
                <a:schemeClr val="dk1"/>
              </a:buClr>
              <a:buSzPct val="100000"/>
              <a:buChar char="•"/>
            </a:pPr>
            <a:endParaRPr lang="en-US" sz="2400" dirty="0" smtClean="0"/>
          </a:p>
          <a:p>
            <a:pPr marL="0" lvl="0" indent="0" algn="l" rtl="0">
              <a:spcBef>
                <a:spcPts val="0"/>
              </a:spcBef>
              <a:spcAft>
                <a:spcPts val="0"/>
              </a:spcAft>
              <a:buClr>
                <a:schemeClr val="dk1"/>
              </a:buClr>
              <a:buSzPct val="100000"/>
              <a:buNone/>
            </a:pPr>
            <a:endParaRPr sz="2400" dirty="0"/>
          </a:p>
        </p:txBody>
      </p:sp>
      <p:pic>
        <p:nvPicPr>
          <p:cNvPr id="305" name="Google Shape;305;p16" descr="C:\Users\cathy-morrison\AppData\Local\Microsoft\Windows\Temporary Internet Files\Content.Outlook\N136Q9UH\logo_est.jpg"/>
          <p:cNvPicPr preferRelativeResize="0"/>
          <p:nvPr/>
        </p:nvPicPr>
        <p:blipFill rotWithShape="1">
          <a:blip r:embed="rId5">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dirty="0"/>
          </a:p>
        </p:txBody>
      </p:sp>
      <p:sp>
        <p:nvSpPr>
          <p:cNvPr id="2" name="TextBox 1"/>
          <p:cNvSpPr txBox="1"/>
          <p:nvPr/>
        </p:nvSpPr>
        <p:spPr>
          <a:xfrm rot="20679692">
            <a:off x="6737484" y="5644677"/>
            <a:ext cx="1047750" cy="584775"/>
          </a:xfrm>
          <a:prstGeom prst="rect">
            <a:avLst/>
          </a:prstGeom>
          <a:noFill/>
        </p:spPr>
        <p:txBody>
          <a:bodyPr wrap="square" rtlCol="0">
            <a:spAutoFit/>
          </a:bodyPr>
          <a:lstStyle/>
          <a:p>
            <a:r>
              <a:rPr lang="en-US" sz="3200" b="1" dirty="0" smtClean="0"/>
              <a:t>LCAP</a:t>
            </a:r>
            <a:endParaRPr lang="en-US" sz="3200" b="1" dirty="0"/>
          </a:p>
        </p:txBody>
      </p:sp>
      <p:sp>
        <p:nvSpPr>
          <p:cNvPr id="4" name="TextBox 3"/>
          <p:cNvSpPr txBox="1"/>
          <p:nvPr/>
        </p:nvSpPr>
        <p:spPr>
          <a:xfrm>
            <a:off x="168622" y="5283577"/>
            <a:ext cx="5884704" cy="1569660"/>
          </a:xfrm>
          <a:prstGeom prst="rect">
            <a:avLst/>
          </a:prstGeom>
          <a:noFill/>
        </p:spPr>
        <p:txBody>
          <a:bodyPr wrap="square" rtlCol="0">
            <a:spAutoFit/>
          </a:bodyPr>
          <a:lstStyle/>
          <a:p>
            <a:pPr marL="320040" indent="-320040">
              <a:buFont typeface="Arial" panose="020B0604020202020204" pitchFamily="34" charset="0"/>
              <a:buChar char="•"/>
            </a:pPr>
            <a:r>
              <a:rPr lang="en-US" sz="2600" dirty="0"/>
              <a:t>Description of how </a:t>
            </a:r>
            <a:r>
              <a:rPr lang="en-US" sz="2600" b="1" dirty="0"/>
              <a:t>stakeholder input </a:t>
            </a:r>
            <a:r>
              <a:rPr lang="en-US" sz="2600" dirty="0"/>
              <a:t>was </a:t>
            </a:r>
            <a:r>
              <a:rPr lang="en-US" sz="2600" dirty="0" smtClean="0"/>
              <a:t>solicited, summary of key input, and how it </a:t>
            </a:r>
            <a:r>
              <a:rPr lang="en-US" sz="2600" dirty="0"/>
              <a:t>influenced the plan</a:t>
            </a:r>
          </a:p>
          <a:p>
            <a:endParaRPr lang="en-US" dirty="0"/>
          </a:p>
        </p:txBody>
      </p:sp>
    </p:spTree>
    <p:extLst>
      <p:ext uri="{BB962C8B-B14F-4D97-AF65-F5344CB8AC3E}">
        <p14:creationId xmlns:p14="http://schemas.microsoft.com/office/powerpoint/2010/main" val="1408899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tx2">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i="1" dirty="0" smtClean="0"/>
              <a:t>Goal TBD: Development of a Graduate Profile</a:t>
            </a:r>
            <a:endParaRPr sz="3200" b="1" i="1" dirty="0"/>
          </a:p>
        </p:txBody>
      </p:sp>
      <p:sp>
        <p:nvSpPr>
          <p:cNvPr id="304" name="Google Shape;304;p16"/>
          <p:cNvSpPr txBox="1">
            <a:spLocks noGrp="1"/>
          </p:cNvSpPr>
          <p:nvPr>
            <p:ph type="body" idx="1"/>
          </p:nvPr>
        </p:nvSpPr>
        <p:spPr>
          <a:xfrm>
            <a:off x="124708" y="1015630"/>
            <a:ext cx="8858654" cy="5140868"/>
          </a:xfrm>
          <a:prstGeom prst="rect">
            <a:avLst/>
          </a:prstGeom>
          <a:noFill/>
          <a:ln>
            <a:noFill/>
          </a:ln>
        </p:spPr>
        <p:txBody>
          <a:bodyPr spcFirstLastPara="1" vert="horz" wrap="square" lIns="91425" tIns="45700" rIns="91425" bIns="45700" rtlCol="0" anchor="t" anchorCtr="0">
            <a:normAutofit fontScale="92500" lnSpcReduction="20000"/>
          </a:bodyPr>
          <a:lstStyle/>
          <a:p>
            <a:pPr marL="0" indent="0">
              <a:buNone/>
            </a:pPr>
            <a:r>
              <a:rPr lang="en-US" i="1" dirty="0"/>
              <a:t>Sample (CDE Exemplar):</a:t>
            </a:r>
            <a:endParaRPr lang="en-US" sz="2400" dirty="0"/>
          </a:p>
          <a:p>
            <a:pPr marL="0" indent="0">
              <a:buNone/>
            </a:pPr>
            <a:endParaRPr lang="en-US" i="1" dirty="0" smtClean="0"/>
          </a:p>
          <a:p>
            <a:pPr marL="0" indent="0">
              <a:buNone/>
            </a:pPr>
            <a:r>
              <a:rPr lang="en-US" i="1" dirty="0" smtClean="0"/>
              <a:t>Promote </a:t>
            </a:r>
            <a:r>
              <a:rPr lang="en-US" i="1" dirty="0"/>
              <a:t>the achievement of all students, and particularly for low-income and English learner students, by working collaboratively with students, parents, teachers, and the community during the 2021-22 school year to review educational practice and research for the purpose of developing a holistic definition of a successful high school graduate and identifying a district approach that in future years will increase the opportunities available to our students upon graduation from high school</a:t>
            </a:r>
            <a:r>
              <a:rPr lang="en-US" i="1" dirty="0" smtClean="0"/>
              <a:t>.</a:t>
            </a:r>
            <a:endParaRPr lang="en-US" sz="24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40</a:t>
            </a:fld>
            <a:endParaRPr dirty="0"/>
          </a:p>
        </p:txBody>
      </p:sp>
    </p:spTree>
    <p:extLst>
      <p:ext uri="{BB962C8B-B14F-4D97-AF65-F5344CB8AC3E}">
        <p14:creationId xmlns:p14="http://schemas.microsoft.com/office/powerpoint/2010/main" val="2880828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tx2">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i="1" dirty="0" smtClean="0"/>
              <a:t>Goal 6: </a:t>
            </a:r>
            <a:r>
              <a:rPr lang="en-US" sz="3200" b="1" i="1" dirty="0"/>
              <a:t>Example Actions to be Implemented (CDE)</a:t>
            </a:r>
            <a:endParaRPr sz="3200" b="1" i="1" dirty="0"/>
          </a:p>
        </p:txBody>
      </p:sp>
      <p:sp>
        <p:nvSpPr>
          <p:cNvPr id="304" name="Google Shape;304;p16"/>
          <p:cNvSpPr txBox="1">
            <a:spLocks noGrp="1"/>
          </p:cNvSpPr>
          <p:nvPr>
            <p:ph type="body" idx="1"/>
          </p:nvPr>
        </p:nvSpPr>
        <p:spPr>
          <a:xfrm>
            <a:off x="297798" y="1200830"/>
            <a:ext cx="8068962" cy="4794422"/>
          </a:xfrm>
          <a:prstGeom prst="rect">
            <a:avLst/>
          </a:prstGeom>
          <a:noFill/>
          <a:ln>
            <a:noFill/>
          </a:ln>
        </p:spPr>
        <p:txBody>
          <a:bodyPr spcFirstLastPara="1" vert="horz" wrap="square" lIns="91425" tIns="45700" rIns="91425" bIns="45700" rtlCol="0" anchor="t" anchorCtr="0">
            <a:normAutofit/>
          </a:bodyPr>
          <a:lstStyle/>
          <a:p>
            <a:pPr lvl="0"/>
            <a:r>
              <a:rPr lang="en-US" i="1" dirty="0" smtClean="0"/>
              <a:t>Assemble </a:t>
            </a:r>
            <a:r>
              <a:rPr lang="en-US" i="1" dirty="0"/>
              <a:t>and train focus groups</a:t>
            </a:r>
          </a:p>
          <a:p>
            <a:pPr lvl="0"/>
            <a:r>
              <a:rPr lang="en-US" i="1" dirty="0"/>
              <a:t>Define and determine crucial competencies</a:t>
            </a:r>
          </a:p>
          <a:p>
            <a:pPr lvl="0"/>
            <a:r>
              <a:rPr lang="en-US" i="1" dirty="0"/>
              <a:t>Research and identify a holistic approach/model</a:t>
            </a:r>
          </a:p>
          <a:p>
            <a:pPr lvl="0"/>
            <a:r>
              <a:rPr lang="en-US" i="1" dirty="0"/>
              <a:t>System analysis</a:t>
            </a:r>
          </a:p>
          <a:p>
            <a:pPr lvl="0"/>
            <a:r>
              <a:rPr lang="en-US" i="1" dirty="0"/>
              <a:t>Transition Plan</a:t>
            </a:r>
          </a:p>
          <a:p>
            <a:pPr lvl="0"/>
            <a:r>
              <a:rPr lang="en-US" i="1" dirty="0"/>
              <a:t>Review and Adoption</a:t>
            </a:r>
          </a:p>
          <a:p>
            <a:pPr lvl="0"/>
            <a:r>
              <a:rPr lang="en-US" i="1" dirty="0"/>
              <a:t>Communication</a:t>
            </a:r>
          </a:p>
          <a:p>
            <a:pPr>
              <a:spcBef>
                <a:spcPts val="0"/>
              </a:spcBef>
              <a:buClr>
                <a:schemeClr val="dk1"/>
              </a:buClr>
              <a:buSzPct val="100000"/>
            </a:pPr>
            <a:endParaRPr lang="en-US" i="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41</a:t>
            </a:fld>
            <a:endParaRPr dirty="0"/>
          </a:p>
        </p:txBody>
      </p:sp>
    </p:spTree>
    <p:extLst>
      <p:ext uri="{BB962C8B-B14F-4D97-AF65-F5344CB8AC3E}">
        <p14:creationId xmlns:p14="http://schemas.microsoft.com/office/powerpoint/2010/main" val="6159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tx2">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i="1" dirty="0" smtClean="0"/>
              <a:t>Goal 6: Example Metrics (CDE)</a:t>
            </a:r>
            <a:endParaRPr sz="3200" b="1" i="1" dirty="0"/>
          </a:p>
        </p:txBody>
      </p:sp>
      <p:sp>
        <p:nvSpPr>
          <p:cNvPr id="304" name="Google Shape;304;p16"/>
          <p:cNvSpPr txBox="1">
            <a:spLocks noGrp="1"/>
          </p:cNvSpPr>
          <p:nvPr>
            <p:ph type="body" idx="1"/>
          </p:nvPr>
        </p:nvSpPr>
        <p:spPr>
          <a:xfrm>
            <a:off x="200179" y="1090271"/>
            <a:ext cx="8303742" cy="5075751"/>
          </a:xfrm>
          <a:prstGeom prst="rect">
            <a:avLst/>
          </a:prstGeom>
          <a:noFill/>
          <a:ln>
            <a:noFill/>
          </a:ln>
        </p:spPr>
        <p:txBody>
          <a:bodyPr spcFirstLastPara="1" vert="horz" wrap="square" lIns="91425" tIns="45700" rIns="91425" bIns="45700" rtlCol="0" anchor="t" anchorCtr="0">
            <a:normAutofit fontScale="70000" lnSpcReduction="20000"/>
          </a:bodyPr>
          <a:lstStyle/>
          <a:p>
            <a:pPr lvl="0"/>
            <a:r>
              <a:rPr lang="en-US" i="1" dirty="0"/>
              <a:t>Assemble and Train Focus Groups, as measured by meeting notes and documentation</a:t>
            </a:r>
          </a:p>
          <a:p>
            <a:pPr lvl="0"/>
            <a:r>
              <a:rPr lang="en-US" i="1" dirty="0"/>
              <a:t>Define and determine crucial competencies, as measured by meeting notes/agendas</a:t>
            </a:r>
          </a:p>
          <a:p>
            <a:pPr lvl="0"/>
            <a:r>
              <a:rPr lang="en-US" i="1" dirty="0"/>
              <a:t>Identify a holistic approach to student success, as measured by meeting materials and notes</a:t>
            </a:r>
          </a:p>
          <a:p>
            <a:pPr lvl="0"/>
            <a:r>
              <a:rPr lang="en-US" i="1" dirty="0" smtClean="0"/>
              <a:t>Student and parent </a:t>
            </a:r>
            <a:r>
              <a:rPr lang="en-US" i="1" dirty="0"/>
              <a:t>feedback related to proposed crucial competencies, as measured by survey responses</a:t>
            </a:r>
          </a:p>
          <a:p>
            <a:pPr lvl="0"/>
            <a:r>
              <a:rPr lang="en-US" i="1" dirty="0" smtClean="0"/>
              <a:t>Course </a:t>
            </a:r>
            <a:r>
              <a:rPr lang="en-US" i="1" dirty="0"/>
              <a:t>access (for all, for EL, for LI), as measured by a local audit of prerequisites and course offerings per the master schedule</a:t>
            </a:r>
          </a:p>
          <a:p>
            <a:pPr lvl="0"/>
            <a:r>
              <a:rPr lang="en-US" i="1" dirty="0"/>
              <a:t>Develop district transition plan, as measured by meeting materials and notes</a:t>
            </a:r>
          </a:p>
          <a:p>
            <a:pPr lvl="0"/>
            <a:r>
              <a:rPr lang="en-US" i="1" dirty="0"/>
              <a:t>Bring the identified approach, transition plan, and revised graduation requirements to the May 2022 board meeting for review and adoption, as measured by board meeting </a:t>
            </a:r>
            <a:r>
              <a:rPr lang="en-US" i="1" dirty="0" smtClean="0"/>
              <a:t>minutes</a:t>
            </a: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42</a:t>
            </a:fld>
            <a:endParaRPr dirty="0"/>
          </a:p>
        </p:txBody>
      </p:sp>
    </p:spTree>
    <p:extLst>
      <p:ext uri="{BB962C8B-B14F-4D97-AF65-F5344CB8AC3E}">
        <p14:creationId xmlns:p14="http://schemas.microsoft.com/office/powerpoint/2010/main" val="506459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tx2">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i="1" dirty="0" smtClean="0"/>
              <a:t>Goal 6: Recent Stakeholder Input</a:t>
            </a:r>
            <a:endParaRPr sz="3200" b="1" i="1" dirty="0"/>
          </a:p>
        </p:txBody>
      </p:sp>
      <p:sp>
        <p:nvSpPr>
          <p:cNvPr id="304" name="Google Shape;304;p16"/>
          <p:cNvSpPr txBox="1">
            <a:spLocks noGrp="1"/>
          </p:cNvSpPr>
          <p:nvPr>
            <p:ph type="body" idx="1"/>
          </p:nvPr>
        </p:nvSpPr>
        <p:spPr>
          <a:xfrm>
            <a:off x="200179" y="1090271"/>
            <a:ext cx="8303742" cy="5075751"/>
          </a:xfrm>
          <a:prstGeom prst="rect">
            <a:avLst/>
          </a:prstGeom>
          <a:noFill/>
          <a:ln>
            <a:noFill/>
          </a:ln>
        </p:spPr>
        <p:txBody>
          <a:bodyPr spcFirstLastPara="1" vert="horz" wrap="square" lIns="91425" tIns="45700" rIns="91425" bIns="45700" rtlCol="0" anchor="t" anchorCtr="0">
            <a:normAutofit/>
          </a:bodyPr>
          <a:lstStyle/>
          <a:p>
            <a:pPr lvl="0"/>
            <a:r>
              <a:rPr lang="en-US" sz="2400" dirty="0" smtClean="0"/>
              <a:t>A graduate profile specific to students with disabilities would be a useful tool – e.g. for scholars with dyslexia, autism, and childhood apraxia of speech.</a:t>
            </a:r>
          </a:p>
          <a:p>
            <a:pPr lvl="0"/>
            <a:r>
              <a:rPr lang="en-US" sz="2400" dirty="0" smtClean="0"/>
              <a:t>It would help to have an action plan with clear, measurable metrics that speak to the needs for each student group (e.g. Foster Youth, Students with Disabilities, BIPOC students, Homeless Youth, and LGBTQ+ youth)</a:t>
            </a: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43</a:t>
            </a:fld>
            <a:endParaRPr dirty="0"/>
          </a:p>
        </p:txBody>
      </p:sp>
    </p:spTree>
    <p:extLst>
      <p:ext uri="{BB962C8B-B14F-4D97-AF65-F5344CB8AC3E}">
        <p14:creationId xmlns:p14="http://schemas.microsoft.com/office/powerpoint/2010/main" val="2956613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accent4">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7: Maintenance of Progress</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spcBef>
                <a:spcPts val="0"/>
              </a:spcBef>
              <a:buClr>
                <a:schemeClr val="dk1"/>
              </a:buClr>
              <a:buSzPct val="100000"/>
              <a:buNone/>
            </a:pPr>
            <a:endParaRPr lang="en-US" sz="2400" dirty="0"/>
          </a:p>
          <a:p>
            <a:pPr marL="0" indent="0" algn="ctr">
              <a:spcBef>
                <a:spcPts val="0"/>
              </a:spcBef>
              <a:buClr>
                <a:schemeClr val="dk1"/>
              </a:buClr>
              <a:buSzPct val="100000"/>
              <a:buNone/>
            </a:pPr>
            <a:r>
              <a:rPr lang="en-US" sz="4000" dirty="0"/>
              <a:t>SCUSD will maintain sufficient instructional materials, safe and clean facilities, classroom staffing, and other basic conditions to support the effective implementation of actions to achieve the stated broad and focus goals. </a:t>
            </a:r>
            <a:endParaRPr lang="en-US" sz="36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44</a:t>
            </a:fld>
            <a:endParaRPr dirty="0"/>
          </a:p>
        </p:txBody>
      </p:sp>
    </p:spTree>
    <p:extLst>
      <p:ext uri="{BB962C8B-B14F-4D97-AF65-F5344CB8AC3E}">
        <p14:creationId xmlns:p14="http://schemas.microsoft.com/office/powerpoint/2010/main" val="1384753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accent4">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7: Key Actions to be Implemented</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ct val="100000"/>
            </a:pPr>
            <a:r>
              <a:rPr lang="en-US" dirty="0" smtClean="0"/>
              <a:t>Facilities Support Services</a:t>
            </a:r>
          </a:p>
          <a:p>
            <a:pPr>
              <a:spcBef>
                <a:spcPts val="0"/>
              </a:spcBef>
              <a:buClr>
                <a:schemeClr val="dk1"/>
              </a:buClr>
              <a:buSzPct val="100000"/>
            </a:pPr>
            <a:r>
              <a:rPr lang="en-US" dirty="0" smtClean="0"/>
              <a:t>Provision of Adopted Instructional Materials</a:t>
            </a:r>
          </a:p>
          <a:p>
            <a:pPr>
              <a:spcBef>
                <a:spcPts val="0"/>
              </a:spcBef>
              <a:buClr>
                <a:schemeClr val="dk1"/>
              </a:buClr>
              <a:buSzPct val="100000"/>
            </a:pPr>
            <a:r>
              <a:rPr lang="en-US" dirty="0" smtClean="0"/>
              <a:t>Staffing core classrooms</a:t>
            </a:r>
          </a:p>
          <a:p>
            <a:pPr>
              <a:spcBef>
                <a:spcPts val="0"/>
              </a:spcBef>
              <a:buClr>
                <a:schemeClr val="dk1"/>
              </a:buClr>
              <a:buSzPct val="100000"/>
            </a:pPr>
            <a:r>
              <a:rPr lang="en-US" dirty="0" smtClean="0"/>
              <a:t>Induction program for beginning teachers</a:t>
            </a:r>
          </a:p>
          <a:p>
            <a:pPr>
              <a:spcBef>
                <a:spcPts val="0"/>
              </a:spcBef>
              <a:buClr>
                <a:schemeClr val="dk1"/>
              </a:buClr>
              <a:buSzPct val="100000"/>
            </a:pPr>
            <a:r>
              <a:rPr lang="en-US" i="1" dirty="0" smtClean="0"/>
              <a:t>(TBD) Additional departments/programs to expand representation of budget in LCAP</a:t>
            </a:r>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45</a:t>
            </a:fld>
            <a:endParaRPr dirty="0"/>
          </a:p>
        </p:txBody>
      </p:sp>
    </p:spTree>
    <p:extLst>
      <p:ext uri="{BB962C8B-B14F-4D97-AF65-F5344CB8AC3E}">
        <p14:creationId xmlns:p14="http://schemas.microsoft.com/office/powerpoint/2010/main" val="1535751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accent4">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7: Key Expected Outcomes</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lnSpcReduction="10000"/>
          </a:bodyPr>
          <a:lstStyle/>
          <a:p>
            <a:pPr>
              <a:spcBef>
                <a:spcPts val="0"/>
              </a:spcBef>
              <a:buClr>
                <a:schemeClr val="dk1"/>
              </a:buClr>
              <a:buSzPct val="100000"/>
            </a:pPr>
            <a:r>
              <a:rPr lang="en-US" sz="2800" dirty="0" smtClean="0"/>
              <a:t>Increase the % of sites that meet the ‘good repair’ status on the Facilities Inspection Tool (FIT)</a:t>
            </a:r>
          </a:p>
          <a:p>
            <a:pPr>
              <a:spcBef>
                <a:spcPts val="0"/>
              </a:spcBef>
              <a:buClr>
                <a:schemeClr val="dk1"/>
              </a:buClr>
              <a:buSzPct val="100000"/>
            </a:pPr>
            <a:r>
              <a:rPr lang="en-US" sz="2800" dirty="0" smtClean="0"/>
              <a:t>Maintain Instructional Materials Sufficiency for all students</a:t>
            </a:r>
          </a:p>
          <a:p>
            <a:pPr>
              <a:spcBef>
                <a:spcPts val="0"/>
              </a:spcBef>
              <a:buClr>
                <a:schemeClr val="dk1"/>
              </a:buClr>
              <a:buSzPct val="100000"/>
            </a:pPr>
            <a:r>
              <a:rPr lang="en-US" sz="2800" dirty="0" smtClean="0"/>
              <a:t>Increase the % of Teachers that are Fully Credentialed</a:t>
            </a:r>
          </a:p>
          <a:p>
            <a:pPr>
              <a:spcBef>
                <a:spcPts val="0"/>
              </a:spcBef>
              <a:buClr>
                <a:schemeClr val="dk1"/>
              </a:buClr>
              <a:buSzPct val="100000"/>
            </a:pPr>
            <a:r>
              <a:rPr lang="en-US" sz="2800" dirty="0" smtClean="0"/>
              <a:t>Decrease the number of Teachers who are  Misassignments</a:t>
            </a:r>
            <a:r>
              <a:rPr lang="en-US" sz="2800" dirty="0"/>
              <a:t> </a:t>
            </a:r>
            <a:r>
              <a:rPr lang="en-US" sz="2800" dirty="0" smtClean="0"/>
              <a:t>(Overall and of teachers assigned to teach English Learners)</a:t>
            </a:r>
          </a:p>
          <a:p>
            <a:pPr>
              <a:spcBef>
                <a:spcPts val="0"/>
              </a:spcBef>
              <a:buClr>
                <a:schemeClr val="dk1"/>
              </a:buClr>
              <a:buSzPct val="100000"/>
            </a:pPr>
            <a:r>
              <a:rPr lang="en-US" sz="2800" dirty="0" smtClean="0"/>
              <a:t>Decrease the number of Teacher Vacancies</a:t>
            </a:r>
            <a:endParaRPr lang="en-US" sz="2800" dirty="0"/>
          </a:p>
          <a:p>
            <a:pPr>
              <a:spcBef>
                <a:spcPts val="0"/>
              </a:spcBef>
              <a:buClr>
                <a:schemeClr val="dk1"/>
              </a:buClr>
              <a:buSzPct val="100000"/>
            </a:pPr>
            <a:r>
              <a:rPr lang="en-US" sz="2800" i="1" dirty="0" smtClean="0"/>
              <a:t>Maintain the % of school sites with minimum thresholds of Facilities </a:t>
            </a:r>
            <a:r>
              <a:rPr lang="en-US" sz="2800" i="1" dirty="0"/>
              <a:t>Staffing </a:t>
            </a:r>
            <a:r>
              <a:rPr lang="en-US" sz="2800" i="1" dirty="0" smtClean="0"/>
              <a:t>(An assigned plant managers </a:t>
            </a:r>
            <a:r>
              <a:rPr lang="en-US" sz="2800" i="1" dirty="0"/>
              <a:t>and </a:t>
            </a:r>
            <a:r>
              <a:rPr lang="en-US" sz="2800" i="1" dirty="0" smtClean="0"/>
              <a:t>at least 12 hours of weekly </a:t>
            </a:r>
            <a:r>
              <a:rPr lang="en-US" sz="2800" i="1" dirty="0"/>
              <a:t>custodial </a:t>
            </a:r>
            <a:r>
              <a:rPr lang="en-US" sz="2800" i="1" dirty="0" smtClean="0"/>
              <a:t>time)</a:t>
            </a:r>
            <a:endParaRPr lang="en-US" sz="2800" i="1"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46</a:t>
            </a:fld>
            <a:endParaRPr dirty="0"/>
          </a:p>
        </p:txBody>
      </p:sp>
    </p:spTree>
    <p:extLst>
      <p:ext uri="{BB962C8B-B14F-4D97-AF65-F5344CB8AC3E}">
        <p14:creationId xmlns:p14="http://schemas.microsoft.com/office/powerpoint/2010/main" val="4082148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accent4">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7: Additional Considerations </a:t>
            </a:r>
            <a:endParaRPr sz="3200" b="1" dirty="0"/>
          </a:p>
        </p:txBody>
      </p:sp>
      <p:sp>
        <p:nvSpPr>
          <p:cNvPr id="304" name="Google Shape;304;p16"/>
          <p:cNvSpPr txBox="1">
            <a:spLocks noGrp="1"/>
          </p:cNvSpPr>
          <p:nvPr>
            <p:ph type="body" idx="1"/>
          </p:nvPr>
        </p:nvSpPr>
        <p:spPr>
          <a:xfrm>
            <a:off x="124708" y="937020"/>
            <a:ext cx="8858654" cy="589536"/>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ct val="100000"/>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47</a:t>
            </a:fld>
            <a:endParaRPr dirty="0"/>
          </a:p>
        </p:txBody>
      </p:sp>
      <p:sp>
        <p:nvSpPr>
          <p:cNvPr id="8" name="Rectangle 7"/>
          <p:cNvSpPr/>
          <p:nvPr/>
        </p:nvSpPr>
        <p:spPr>
          <a:xfrm>
            <a:off x="436608" y="1546991"/>
            <a:ext cx="3987111" cy="2308324"/>
          </a:xfrm>
          <a:prstGeom prst="rect">
            <a:avLst/>
          </a:prstGeom>
        </p:spPr>
        <p:txBody>
          <a:bodyPr wrap="square">
            <a:spAutoFit/>
          </a:bodyPr>
          <a:lstStyle/>
          <a:p>
            <a:pPr>
              <a:spcBef>
                <a:spcPts val="0"/>
              </a:spcBef>
              <a:buClr>
                <a:schemeClr val="dk1"/>
              </a:buClr>
              <a:buSzPct val="100000"/>
            </a:pPr>
            <a:r>
              <a:rPr lang="en-US" sz="2400" dirty="0" smtClean="0"/>
              <a:t>Actions:</a:t>
            </a:r>
          </a:p>
          <a:p>
            <a:pPr marL="342900" indent="-342900">
              <a:spcBef>
                <a:spcPts val="0"/>
              </a:spcBef>
              <a:buClr>
                <a:schemeClr val="dk1"/>
              </a:buClr>
              <a:buSzPct val="100000"/>
              <a:buFont typeface="Arial" panose="020B0604020202020204" pitchFamily="34" charset="0"/>
              <a:buChar char="•"/>
            </a:pPr>
            <a:r>
              <a:rPr lang="en-US" sz="2400" i="1" dirty="0" smtClean="0"/>
              <a:t>Additional actions specific to departments/program areas to expand overall representation of district budget in LCAP</a:t>
            </a:r>
            <a:endParaRPr lang="en-US" sz="2400" i="1" dirty="0"/>
          </a:p>
        </p:txBody>
      </p:sp>
      <p:sp>
        <p:nvSpPr>
          <p:cNvPr id="9" name="Rectangle 8"/>
          <p:cNvSpPr/>
          <p:nvPr/>
        </p:nvSpPr>
        <p:spPr>
          <a:xfrm>
            <a:off x="4613190" y="1542946"/>
            <a:ext cx="4176582" cy="3416320"/>
          </a:xfrm>
          <a:prstGeom prst="rect">
            <a:avLst/>
          </a:prstGeom>
        </p:spPr>
        <p:txBody>
          <a:bodyPr wrap="square">
            <a:spAutoFit/>
          </a:bodyPr>
          <a:lstStyle/>
          <a:p>
            <a:pPr>
              <a:spcBef>
                <a:spcPts val="0"/>
              </a:spcBef>
              <a:buClr>
                <a:schemeClr val="dk1"/>
              </a:buClr>
              <a:buSzPct val="100000"/>
            </a:pPr>
            <a:r>
              <a:rPr lang="en-US" sz="2400" dirty="0" smtClean="0"/>
              <a:t>Metrics:</a:t>
            </a:r>
          </a:p>
          <a:p>
            <a:pPr marL="342900" indent="-342900">
              <a:spcBef>
                <a:spcPts val="0"/>
              </a:spcBef>
              <a:buClr>
                <a:schemeClr val="dk1"/>
              </a:buClr>
              <a:buSzPct val="100000"/>
              <a:buFont typeface="Arial" panose="020B0604020202020204" pitchFamily="34" charset="0"/>
              <a:buChar char="•"/>
            </a:pPr>
            <a:r>
              <a:rPr lang="en-US" sz="2400" i="1" dirty="0" smtClean="0"/>
              <a:t>Technology access (District dashboard)</a:t>
            </a:r>
          </a:p>
          <a:p>
            <a:pPr marL="342900" indent="-342900">
              <a:spcBef>
                <a:spcPts val="0"/>
              </a:spcBef>
              <a:buClr>
                <a:schemeClr val="dk1"/>
              </a:buClr>
              <a:buSzPct val="100000"/>
              <a:buFont typeface="Arial" panose="020B0604020202020204" pitchFamily="34" charset="0"/>
              <a:buChar char="•"/>
            </a:pPr>
            <a:r>
              <a:rPr lang="en-US" sz="2400" i="1" dirty="0" smtClean="0"/>
              <a:t>Internet access (District dashboard)</a:t>
            </a:r>
          </a:p>
          <a:p>
            <a:pPr marL="342900" indent="-342900">
              <a:spcBef>
                <a:spcPts val="0"/>
              </a:spcBef>
              <a:buClr>
                <a:schemeClr val="dk1"/>
              </a:buClr>
              <a:buSzPct val="100000"/>
              <a:buFont typeface="Arial" panose="020B0604020202020204" pitchFamily="34" charset="0"/>
              <a:buChar char="•"/>
            </a:pPr>
            <a:r>
              <a:rPr lang="en-US" sz="2400" i="1" dirty="0" smtClean="0"/>
              <a:t>Induction - % of cohort who are fully credentialed within 2 years of beginning induction</a:t>
            </a:r>
            <a:endParaRPr lang="en-US" sz="2400" i="1" dirty="0"/>
          </a:p>
        </p:txBody>
      </p:sp>
    </p:spTree>
    <p:extLst>
      <p:ext uri="{BB962C8B-B14F-4D97-AF65-F5344CB8AC3E}">
        <p14:creationId xmlns:p14="http://schemas.microsoft.com/office/powerpoint/2010/main" val="2984801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chemeClr val="accent4">
              <a:lumMod val="60000"/>
              <a:lumOff val="40000"/>
            </a:schemeClr>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7: Recent Stakeholder Input</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ct val="100000"/>
            </a:pPr>
            <a:r>
              <a:rPr lang="en-US" sz="2800" dirty="0" smtClean="0"/>
              <a:t>We need to make sure that facilities projects are cost effective and do not waste resources.</a:t>
            </a:r>
          </a:p>
          <a:p>
            <a:pPr>
              <a:spcBef>
                <a:spcPts val="0"/>
              </a:spcBef>
              <a:buClr>
                <a:schemeClr val="dk1"/>
              </a:buClr>
              <a:buSzPct val="100000"/>
            </a:pPr>
            <a:r>
              <a:rPr lang="en-US" sz="2800" dirty="0" smtClean="0"/>
              <a:t>‘Maintenance of Progress’ seems to be at odds with the concept of continuous improvement – can we upgrade aspects of this goal?</a:t>
            </a:r>
          </a:p>
          <a:p>
            <a:pPr>
              <a:spcBef>
                <a:spcPts val="0"/>
              </a:spcBef>
              <a:buClr>
                <a:schemeClr val="dk1"/>
              </a:buClr>
              <a:buSzPct val="100000"/>
            </a:pPr>
            <a:r>
              <a:rPr lang="en-US" sz="2800" dirty="0" smtClean="0"/>
              <a:t>How might we look at improvement aspects of this work?  Acquiring improved evidence-based materials, upgrade facilities – especially in neighborhoods to ensure clean air quality and equitable resources and conditions (environmental justice).</a:t>
            </a:r>
            <a:endParaRPr lang="en-US" sz="28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48</a:t>
            </a:fld>
            <a:endParaRPr dirty="0"/>
          </a:p>
        </p:txBody>
      </p:sp>
    </p:spTree>
    <p:extLst>
      <p:ext uri="{BB962C8B-B14F-4D97-AF65-F5344CB8AC3E}">
        <p14:creationId xmlns:p14="http://schemas.microsoft.com/office/powerpoint/2010/main" val="515214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a:t> </a:t>
            </a:r>
            <a:r>
              <a:rPr lang="en-US" sz="3200" b="1" dirty="0" smtClean="0"/>
              <a:t>Additional Recent Stakeholder Input</a:t>
            </a:r>
            <a:endParaRPr sz="3200" b="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49</a:t>
            </a:fld>
            <a:endParaRPr dirty="0"/>
          </a:p>
        </p:txBody>
      </p:sp>
      <p:sp>
        <p:nvSpPr>
          <p:cNvPr id="2" name="Rectangle 1"/>
          <p:cNvSpPr/>
          <p:nvPr/>
        </p:nvSpPr>
        <p:spPr>
          <a:xfrm>
            <a:off x="197708" y="1055007"/>
            <a:ext cx="8723870" cy="5170646"/>
          </a:xfrm>
          <a:prstGeom prst="rect">
            <a:avLst/>
          </a:prstGeom>
        </p:spPr>
        <p:txBody>
          <a:bodyPr wrap="square">
            <a:spAutoFit/>
          </a:bodyPr>
          <a:lstStyle/>
          <a:p>
            <a:pPr marL="285750" indent="-285750" fontAlgn="base">
              <a:buFont typeface="Arial" panose="020B0604020202020204" pitchFamily="34" charset="0"/>
              <a:buChar char="•"/>
            </a:pPr>
            <a:r>
              <a:rPr lang="en-US" sz="2200" dirty="0" smtClean="0"/>
              <a:t>We have an opportunity </a:t>
            </a:r>
            <a:r>
              <a:rPr lang="en-US" sz="2200" dirty="0"/>
              <a:t>for out-of-the-box thinking - </a:t>
            </a:r>
            <a:r>
              <a:rPr lang="en-US" sz="2200" dirty="0" smtClean="0"/>
              <a:t>What </a:t>
            </a:r>
            <a:r>
              <a:rPr lang="en-US" sz="2200" dirty="0"/>
              <a:t>data are we collecting?  How accurate is it?  What is missing? Ex: SEL support may mean providing sports, arts, music, etc…  How do we begin to gather data that can show the positive impact of such engagement?</a:t>
            </a:r>
          </a:p>
          <a:p>
            <a:pPr marL="285750" indent="-285750" fontAlgn="base">
              <a:buFont typeface="Arial" panose="020B0604020202020204" pitchFamily="34" charset="0"/>
              <a:buChar char="•"/>
            </a:pPr>
            <a:r>
              <a:rPr lang="en-US" sz="2200" dirty="0"/>
              <a:t>We need a sense of urgency - we need to convey the areas in which we are not serving students.  We need early warning systems so we can change and not wait three years if activities aren’t having a palpable influence.</a:t>
            </a:r>
          </a:p>
          <a:p>
            <a:pPr marL="285750" indent="-285750" fontAlgn="base">
              <a:buFont typeface="Arial" panose="020B0604020202020204" pitchFamily="34" charset="0"/>
              <a:buChar char="•"/>
            </a:pPr>
            <a:r>
              <a:rPr lang="en-US" sz="2200" dirty="0"/>
              <a:t>We should set targets that don’t just bring people along at a comfortable pace.  If we juts grow from 12% to 13%, then what is the point?</a:t>
            </a:r>
          </a:p>
          <a:p>
            <a:pPr marL="285750" indent="-285750" fontAlgn="base">
              <a:buFont typeface="Arial" panose="020B0604020202020204" pitchFamily="34" charset="0"/>
              <a:buChar char="•"/>
            </a:pPr>
            <a:r>
              <a:rPr lang="en-US" sz="2200" dirty="0"/>
              <a:t>We should have specific benchmarks for each year - interim goals about what we expect each year. </a:t>
            </a:r>
          </a:p>
          <a:p>
            <a:pPr marL="285750" indent="-285750" fontAlgn="base">
              <a:buFont typeface="Arial" panose="020B0604020202020204" pitchFamily="34" charset="0"/>
              <a:buChar char="•"/>
            </a:pPr>
            <a:r>
              <a:rPr lang="en-US" sz="2200" dirty="0"/>
              <a:t>Relate broad actions back to the LCAP each time our district is spending money.</a:t>
            </a:r>
          </a:p>
          <a:p>
            <a:pPr marL="285750" indent="-285750" fontAlgn="base">
              <a:buFont typeface="Arial" panose="020B0604020202020204" pitchFamily="34" charset="0"/>
              <a:buChar char="•"/>
            </a:pPr>
            <a:r>
              <a:rPr lang="en-US" sz="2200" dirty="0"/>
              <a:t>How </a:t>
            </a:r>
            <a:r>
              <a:rPr lang="en-US" sz="2200" dirty="0" smtClean="0"/>
              <a:t>can we </a:t>
            </a:r>
            <a:r>
              <a:rPr lang="en-US" sz="2200" dirty="0"/>
              <a:t>identify and replicate the programs that are working</a:t>
            </a:r>
            <a:r>
              <a:rPr lang="en-US" sz="2200" dirty="0" smtClean="0"/>
              <a:t>?</a:t>
            </a:r>
            <a:endParaRPr lang="en-US" sz="2200" dirty="0"/>
          </a:p>
        </p:txBody>
      </p:sp>
    </p:spTree>
    <p:extLst>
      <p:ext uri="{BB962C8B-B14F-4D97-AF65-F5344CB8AC3E}">
        <p14:creationId xmlns:p14="http://schemas.microsoft.com/office/powerpoint/2010/main" val="420077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400" dirty="0" smtClean="0"/>
              <a:t>LCAP </a:t>
            </a:r>
            <a:r>
              <a:rPr lang="en-US" sz="4400" dirty="0"/>
              <a:t>Parent Advisory Committee and Student Advisory Council Opening Remarks</a:t>
            </a:r>
          </a:p>
        </p:txBody>
      </p:sp>
      <p:sp>
        <p:nvSpPr>
          <p:cNvPr id="4" name="Slide Number Placeholder 3"/>
          <p:cNvSpPr>
            <a:spLocks noGrp="1"/>
          </p:cNvSpPr>
          <p:nvPr>
            <p:ph type="sldNum" sz="quarter" idx="12"/>
          </p:nvPr>
        </p:nvSpPr>
        <p:spPr/>
        <p:txBody>
          <a:bodyPr/>
          <a:lstStyle/>
          <a:p>
            <a:fld id="{2DDF1208-A25C-D348-B786-80FB7464806D}" type="slidenum">
              <a:rPr lang="en-US" smtClean="0"/>
              <a:t>5</a:t>
            </a:fld>
            <a:endParaRPr lang="en-US" dirty="0"/>
          </a:p>
        </p:txBody>
      </p:sp>
    </p:spTree>
    <p:extLst>
      <p:ext uri="{BB962C8B-B14F-4D97-AF65-F5344CB8AC3E}">
        <p14:creationId xmlns:p14="http://schemas.microsoft.com/office/powerpoint/2010/main" val="1649963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sp>
        <p:nvSpPr>
          <p:cNvPr id="306" name="Google Shape;30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dirty="0"/>
          </a:p>
        </p:txBody>
      </p:sp>
      <p:graphicFrame>
        <p:nvGraphicFramePr>
          <p:cNvPr id="3" name="Diagram 2"/>
          <p:cNvGraphicFramePr/>
          <p:nvPr>
            <p:extLst>
              <p:ext uri="{D42A27DB-BD31-4B8C-83A1-F6EECF244321}">
                <p14:modId xmlns:p14="http://schemas.microsoft.com/office/powerpoint/2010/main" val="4186298551"/>
              </p:ext>
            </p:extLst>
          </p:nvPr>
        </p:nvGraphicFramePr>
        <p:xfrm>
          <a:off x="0" y="2553772"/>
          <a:ext cx="8846545" cy="2602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ine Callout 1 3"/>
          <p:cNvSpPr/>
          <p:nvPr/>
        </p:nvSpPr>
        <p:spPr>
          <a:xfrm>
            <a:off x="177939" y="913943"/>
            <a:ext cx="2234756" cy="1639829"/>
          </a:xfrm>
          <a:prstGeom prst="borderCallout1">
            <a:avLst>
              <a:gd name="adj1" fmla="val 102273"/>
              <a:gd name="adj2" fmla="val 51259"/>
              <a:gd name="adj3" fmla="val 139731"/>
              <a:gd name="adj4" fmla="val 39586"/>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ln w="0"/>
                <a:solidFill>
                  <a:schemeClr val="tx1"/>
                </a:solidFill>
              </a:rPr>
              <a:t>Input from (prior) 2020-21 LCAP efforts</a:t>
            </a:r>
          </a:p>
          <a:p>
            <a:pPr marL="285750" indent="-285750">
              <a:buFont typeface="Arial" panose="020B0604020202020204" pitchFamily="34" charset="0"/>
              <a:buChar char="•"/>
            </a:pPr>
            <a:r>
              <a:rPr lang="en-US" sz="1600" dirty="0" smtClean="0">
                <a:ln w="0"/>
                <a:solidFill>
                  <a:schemeClr val="tx1"/>
                </a:solidFill>
              </a:rPr>
              <a:t>Distance Learning Input (Surveys, Listening Sessions)</a:t>
            </a:r>
          </a:p>
        </p:txBody>
      </p:sp>
      <p:sp>
        <p:nvSpPr>
          <p:cNvPr id="18" name="Line Callout 1 17"/>
          <p:cNvSpPr/>
          <p:nvPr/>
        </p:nvSpPr>
        <p:spPr>
          <a:xfrm>
            <a:off x="2590634" y="913943"/>
            <a:ext cx="3358476" cy="1639829"/>
          </a:xfrm>
          <a:prstGeom prst="borderCallout1">
            <a:avLst>
              <a:gd name="adj1" fmla="val 102273"/>
              <a:gd name="adj2" fmla="val 51259"/>
              <a:gd name="adj3" fmla="val 132213"/>
              <a:gd name="adj4" fmla="val 53046"/>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ln w="0">
                  <a:noFill/>
                </a:ln>
                <a:solidFill>
                  <a:schemeClr val="tx1"/>
                </a:solidFill>
              </a:rPr>
              <a:t>Meetings with district committees/groups</a:t>
            </a:r>
          </a:p>
          <a:p>
            <a:pPr marL="285750" indent="-285750">
              <a:buFont typeface="Arial" panose="020B0604020202020204" pitchFamily="34" charset="0"/>
              <a:buChar char="•"/>
            </a:pPr>
            <a:r>
              <a:rPr lang="en-US" sz="1600" dirty="0" smtClean="0">
                <a:ln w="0">
                  <a:noFill/>
                </a:ln>
                <a:solidFill>
                  <a:schemeClr val="tx1"/>
                </a:solidFill>
              </a:rPr>
              <a:t>Program staff planning</a:t>
            </a:r>
          </a:p>
          <a:p>
            <a:pPr marL="285750" indent="-285750">
              <a:buFont typeface="Arial" panose="020B0604020202020204" pitchFamily="34" charset="0"/>
              <a:buChar char="•"/>
            </a:pPr>
            <a:r>
              <a:rPr lang="en-US" sz="1600" dirty="0" smtClean="0">
                <a:ln w="0">
                  <a:noFill/>
                </a:ln>
                <a:solidFill>
                  <a:schemeClr val="tx1"/>
                </a:solidFill>
              </a:rPr>
              <a:t>Budget development/alignment</a:t>
            </a:r>
          </a:p>
          <a:p>
            <a:pPr marL="285750" indent="-285750">
              <a:buFont typeface="Arial" panose="020B0604020202020204" pitchFamily="34" charset="0"/>
              <a:buChar char="•"/>
            </a:pPr>
            <a:r>
              <a:rPr lang="en-US" sz="1600" dirty="0" smtClean="0">
                <a:ln w="0">
                  <a:noFill/>
                </a:ln>
                <a:solidFill>
                  <a:schemeClr val="tx1"/>
                </a:solidFill>
              </a:rPr>
              <a:t>Initial LCAP PAC Recommendations</a:t>
            </a:r>
          </a:p>
        </p:txBody>
      </p:sp>
      <p:sp>
        <p:nvSpPr>
          <p:cNvPr id="19" name="Line Callout 1 18"/>
          <p:cNvSpPr/>
          <p:nvPr/>
        </p:nvSpPr>
        <p:spPr>
          <a:xfrm>
            <a:off x="6127049" y="913943"/>
            <a:ext cx="3016951" cy="1652027"/>
          </a:xfrm>
          <a:prstGeom prst="borderCallout1">
            <a:avLst>
              <a:gd name="adj1" fmla="val 102273"/>
              <a:gd name="adj2" fmla="val 51259"/>
              <a:gd name="adj3" fmla="val 140975"/>
              <a:gd name="adj4" fmla="val 23240"/>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ln w="0">
                  <a:noFill/>
                </a:ln>
                <a:solidFill>
                  <a:schemeClr val="tx1"/>
                </a:solidFill>
              </a:rPr>
              <a:t>Ongoing meetings with stakeholder groups</a:t>
            </a:r>
          </a:p>
          <a:p>
            <a:pPr marL="285750" indent="-285750">
              <a:buFont typeface="Arial" panose="020B0604020202020204" pitchFamily="34" charset="0"/>
              <a:buChar char="•"/>
            </a:pPr>
            <a:r>
              <a:rPr lang="en-US" sz="1600" dirty="0" smtClean="0">
                <a:ln w="0">
                  <a:noFill/>
                </a:ln>
                <a:solidFill>
                  <a:schemeClr val="tx1"/>
                </a:solidFill>
              </a:rPr>
              <a:t>Post Draft for comment</a:t>
            </a:r>
          </a:p>
          <a:p>
            <a:pPr marL="285750" indent="-285750">
              <a:buFont typeface="Arial" panose="020B0604020202020204" pitchFamily="34" charset="0"/>
              <a:buChar char="•"/>
            </a:pPr>
            <a:r>
              <a:rPr lang="en-US" sz="1600" dirty="0" smtClean="0">
                <a:ln w="0">
                  <a:noFill/>
                </a:ln>
                <a:solidFill>
                  <a:schemeClr val="tx1"/>
                </a:solidFill>
              </a:rPr>
              <a:t>Summary of Stakeholder Input</a:t>
            </a:r>
          </a:p>
          <a:p>
            <a:pPr marL="285750" indent="-285750">
              <a:buFont typeface="Arial" panose="020B0604020202020204" pitchFamily="34" charset="0"/>
              <a:buChar char="•"/>
            </a:pPr>
            <a:r>
              <a:rPr lang="en-US" sz="1600" dirty="0" smtClean="0">
                <a:ln w="0">
                  <a:noFill/>
                </a:ln>
                <a:solidFill>
                  <a:schemeClr val="tx1"/>
                </a:solidFill>
              </a:rPr>
              <a:t>Present full draft </a:t>
            </a:r>
          </a:p>
        </p:txBody>
      </p:sp>
      <p:sp>
        <p:nvSpPr>
          <p:cNvPr id="20" name="Line Callout 1 19"/>
          <p:cNvSpPr/>
          <p:nvPr/>
        </p:nvSpPr>
        <p:spPr>
          <a:xfrm>
            <a:off x="367383" y="5105190"/>
            <a:ext cx="1791924" cy="1408018"/>
          </a:xfrm>
          <a:prstGeom prst="borderCallout1">
            <a:avLst>
              <a:gd name="adj1" fmla="val -3078"/>
              <a:gd name="adj2" fmla="val 50843"/>
              <a:gd name="adj3" fmla="val -46518"/>
              <a:gd name="adj4" fmla="val 118047"/>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n w="0">
                  <a:noFill/>
                </a:ln>
                <a:solidFill>
                  <a:schemeClr val="tx1"/>
                </a:solidFill>
              </a:rPr>
              <a:t>Learning Continuity and Attendance Plan Input Process</a:t>
            </a:r>
          </a:p>
        </p:txBody>
      </p:sp>
      <p:sp>
        <p:nvSpPr>
          <p:cNvPr id="21" name="Line Callout 1 20"/>
          <p:cNvSpPr/>
          <p:nvPr/>
        </p:nvSpPr>
        <p:spPr>
          <a:xfrm>
            <a:off x="2412695" y="5105190"/>
            <a:ext cx="4351662" cy="1446526"/>
          </a:xfrm>
          <a:prstGeom prst="borderCallout1">
            <a:avLst>
              <a:gd name="adj1" fmla="val -3078"/>
              <a:gd name="adj2" fmla="val 50843"/>
              <a:gd name="adj3" fmla="val -38511"/>
              <a:gd name="adj4" fmla="val 70998"/>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ln w="0">
                  <a:noFill/>
                </a:ln>
                <a:solidFill>
                  <a:schemeClr val="tx1"/>
                </a:solidFill>
              </a:rPr>
              <a:t>Stakeholder Survey</a:t>
            </a:r>
          </a:p>
          <a:p>
            <a:pPr marL="285750" indent="-285750">
              <a:buFont typeface="Arial" panose="020B0604020202020204" pitchFamily="34" charset="0"/>
              <a:buChar char="•"/>
            </a:pPr>
            <a:r>
              <a:rPr lang="en-US" sz="1600" dirty="0" smtClean="0">
                <a:ln w="0">
                  <a:noFill/>
                </a:ln>
                <a:solidFill>
                  <a:schemeClr val="tx1"/>
                </a:solidFill>
              </a:rPr>
              <a:t>Listening Sessions</a:t>
            </a:r>
          </a:p>
          <a:p>
            <a:pPr marL="285750" indent="-285750">
              <a:buFont typeface="Arial" panose="020B0604020202020204" pitchFamily="34" charset="0"/>
              <a:buChar char="•"/>
            </a:pPr>
            <a:r>
              <a:rPr lang="en-US" sz="1600" dirty="0" smtClean="0">
                <a:ln w="0">
                  <a:noFill/>
                </a:ln>
                <a:solidFill>
                  <a:schemeClr val="tx1"/>
                </a:solidFill>
              </a:rPr>
              <a:t>Present Annual Update Components</a:t>
            </a:r>
          </a:p>
          <a:p>
            <a:pPr marL="285750" indent="-285750">
              <a:buFont typeface="Arial" panose="020B0604020202020204" pitchFamily="34" charset="0"/>
              <a:buChar char="•"/>
            </a:pPr>
            <a:r>
              <a:rPr lang="en-US" sz="1600" dirty="0" smtClean="0">
                <a:ln w="0">
                  <a:noFill/>
                </a:ln>
                <a:solidFill>
                  <a:schemeClr val="tx1"/>
                </a:solidFill>
              </a:rPr>
              <a:t>Ongoing meetings with stakeholder groups</a:t>
            </a:r>
          </a:p>
          <a:p>
            <a:pPr marL="285750" indent="-285750">
              <a:buFont typeface="Arial" panose="020B0604020202020204" pitchFamily="34" charset="0"/>
              <a:buChar char="•"/>
            </a:pPr>
            <a:r>
              <a:rPr lang="en-US" sz="1600" dirty="0" smtClean="0">
                <a:ln w="0">
                  <a:noFill/>
                </a:ln>
                <a:solidFill>
                  <a:schemeClr val="tx1"/>
                </a:solidFill>
              </a:rPr>
              <a:t>Fiscal Recovery Plan</a:t>
            </a:r>
          </a:p>
        </p:txBody>
      </p:sp>
      <p:sp>
        <p:nvSpPr>
          <p:cNvPr id="22" name="Line Callout 1 21"/>
          <p:cNvSpPr/>
          <p:nvPr/>
        </p:nvSpPr>
        <p:spPr>
          <a:xfrm>
            <a:off x="7061812" y="5105190"/>
            <a:ext cx="1751144" cy="1408018"/>
          </a:xfrm>
          <a:prstGeom prst="borderCallout1">
            <a:avLst>
              <a:gd name="adj1" fmla="val -3078"/>
              <a:gd name="adj2" fmla="val 50843"/>
              <a:gd name="adj3" fmla="val -32654"/>
              <a:gd name="adj4" fmla="val 43616"/>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ln w="0">
                  <a:noFill/>
                </a:ln>
                <a:solidFill>
                  <a:schemeClr val="tx1"/>
                </a:solidFill>
              </a:rPr>
              <a:t>Public Hearing</a:t>
            </a:r>
          </a:p>
          <a:p>
            <a:pPr marL="285750" indent="-285750">
              <a:buFont typeface="Arial" panose="020B0604020202020204" pitchFamily="34" charset="0"/>
              <a:buChar char="•"/>
            </a:pPr>
            <a:r>
              <a:rPr lang="en-US" sz="1600" dirty="0" smtClean="0">
                <a:ln w="0">
                  <a:noFill/>
                </a:ln>
                <a:solidFill>
                  <a:schemeClr val="tx1"/>
                </a:solidFill>
              </a:rPr>
              <a:t>Approval</a:t>
            </a:r>
          </a:p>
        </p:txBody>
      </p:sp>
      <p:sp>
        <p:nvSpPr>
          <p:cNvPr id="15"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a:t> </a:t>
            </a:r>
            <a:r>
              <a:rPr lang="en-US" sz="3200" b="1" dirty="0" smtClean="0"/>
              <a:t>Stakeholder Engagement</a:t>
            </a:r>
            <a:endParaRPr sz="3200" b="1" dirty="0"/>
          </a:p>
        </p:txBody>
      </p:sp>
    </p:spTree>
    <p:extLst>
      <p:ext uri="{BB962C8B-B14F-4D97-AF65-F5344CB8AC3E}">
        <p14:creationId xmlns:p14="http://schemas.microsoft.com/office/powerpoint/2010/main" val="4099565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a:t> </a:t>
            </a:r>
            <a:r>
              <a:rPr lang="en-US" sz="3200" b="1" dirty="0" smtClean="0"/>
              <a:t>Growth Opportunities</a:t>
            </a:r>
            <a:endParaRPr sz="3200" b="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51</a:t>
            </a:fld>
            <a:endParaRPr dirty="0"/>
          </a:p>
        </p:txBody>
      </p:sp>
      <p:sp>
        <p:nvSpPr>
          <p:cNvPr id="2" name="Rectangle 1"/>
          <p:cNvSpPr/>
          <p:nvPr/>
        </p:nvSpPr>
        <p:spPr>
          <a:xfrm>
            <a:off x="197708" y="1055007"/>
            <a:ext cx="8723870" cy="5355312"/>
          </a:xfrm>
          <a:prstGeom prst="rect">
            <a:avLst/>
          </a:prstGeom>
        </p:spPr>
        <p:txBody>
          <a:bodyPr wrap="square">
            <a:spAutoFit/>
          </a:bodyPr>
          <a:lstStyle/>
          <a:p>
            <a:pPr marL="285750" indent="-285750" fontAlgn="base">
              <a:buFont typeface="Arial" panose="020B0604020202020204" pitchFamily="34" charset="0"/>
              <a:buChar char="•"/>
            </a:pPr>
            <a:r>
              <a:rPr lang="en-US" sz="3200" dirty="0" smtClean="0"/>
              <a:t>Increased alignment of actions to specific, measurable outcomes</a:t>
            </a:r>
          </a:p>
          <a:p>
            <a:pPr marL="285750" indent="-285750" fontAlgn="base">
              <a:buFont typeface="Arial" panose="020B0604020202020204" pitchFamily="34" charset="0"/>
              <a:buChar char="•"/>
            </a:pPr>
            <a:r>
              <a:rPr lang="en-US" sz="3200" dirty="0" smtClean="0"/>
              <a:t>Expanded representation of funding for all identified actions and overall budget</a:t>
            </a:r>
          </a:p>
          <a:p>
            <a:pPr marL="285750" indent="-285750" fontAlgn="base">
              <a:buFont typeface="Arial" panose="020B0604020202020204" pitchFamily="34" charset="0"/>
              <a:buChar char="•"/>
            </a:pPr>
            <a:r>
              <a:rPr lang="en-US" sz="3200" dirty="0" smtClean="0"/>
              <a:t>Clearer distinction between ‘base’ and ‘supplemental’ activities</a:t>
            </a:r>
          </a:p>
          <a:p>
            <a:pPr marL="285750" indent="-285750" fontAlgn="base">
              <a:buFont typeface="Arial" panose="020B0604020202020204" pitchFamily="34" charset="0"/>
              <a:buChar char="•"/>
            </a:pPr>
            <a:r>
              <a:rPr lang="en-US" sz="3200" dirty="0" smtClean="0"/>
              <a:t>Reallocation of funding to prioritized goals and actions</a:t>
            </a:r>
          </a:p>
          <a:p>
            <a:pPr marL="285750" indent="-285750" fontAlgn="base">
              <a:buFont typeface="Arial" panose="020B0604020202020204" pitchFamily="34" charset="0"/>
              <a:buChar char="•"/>
            </a:pPr>
            <a:r>
              <a:rPr lang="en-US" sz="3200" dirty="0" smtClean="0"/>
              <a:t>Increased disaggregation of data for metrics and targets</a:t>
            </a:r>
          </a:p>
          <a:p>
            <a:pPr marL="285750" indent="-285750" fontAlgn="base">
              <a:buFont typeface="Arial" panose="020B0604020202020204" pitchFamily="34" charset="0"/>
              <a:buChar char="•"/>
            </a:pPr>
            <a:endParaRPr lang="en-US" sz="2200" dirty="0"/>
          </a:p>
        </p:txBody>
      </p:sp>
    </p:spTree>
    <p:extLst>
      <p:ext uri="{BB962C8B-B14F-4D97-AF65-F5344CB8AC3E}">
        <p14:creationId xmlns:p14="http://schemas.microsoft.com/office/powerpoint/2010/main" val="957263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2" y="23778"/>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52</a:t>
            </a:fld>
            <a:endParaRPr dirty="0"/>
          </a:p>
        </p:txBody>
      </p:sp>
      <p:sp>
        <p:nvSpPr>
          <p:cNvPr id="3" name="Rectangle 2"/>
          <p:cNvSpPr/>
          <p:nvPr/>
        </p:nvSpPr>
        <p:spPr>
          <a:xfrm>
            <a:off x="542925" y="2178766"/>
            <a:ext cx="7839075" cy="3139321"/>
          </a:xfrm>
          <a:prstGeom prst="rect">
            <a:avLst/>
          </a:prstGeom>
        </p:spPr>
        <p:txBody>
          <a:bodyPr wrap="square">
            <a:spAutoFit/>
          </a:bodyPr>
          <a:lstStyle/>
          <a:p>
            <a:pPr algn="ctr"/>
            <a:r>
              <a:rPr lang="en-US" sz="6600" b="1" dirty="0"/>
              <a:t>LCAP Parent Advisory </a:t>
            </a:r>
            <a:r>
              <a:rPr lang="en-US" sz="6600" b="1" dirty="0" smtClean="0"/>
              <a:t>Committee (PAC)</a:t>
            </a:r>
            <a:r>
              <a:rPr lang="en-US" sz="6600" b="1" dirty="0"/>
              <a:t/>
            </a:r>
            <a:br>
              <a:rPr lang="en-US" sz="6600" b="1" dirty="0"/>
            </a:br>
            <a:r>
              <a:rPr lang="en-US" sz="6600" b="1" dirty="0"/>
              <a:t>Recommendations</a:t>
            </a:r>
            <a:endParaRPr lang="en-US" sz="6600" dirty="0"/>
          </a:p>
        </p:txBody>
      </p:sp>
    </p:spTree>
    <p:extLst>
      <p:ext uri="{BB962C8B-B14F-4D97-AF65-F5344CB8AC3E}">
        <p14:creationId xmlns:p14="http://schemas.microsoft.com/office/powerpoint/2010/main" val="1820341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2" y="23778"/>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4869712" y="92971"/>
            <a:ext cx="3817088" cy="738642"/>
          </a:xfrm>
          <a:prstGeom prst="rect">
            <a:avLst/>
          </a:prstGeom>
          <a:noFill/>
          <a:ln>
            <a:noFill/>
          </a:ln>
        </p:spPr>
        <p:txBody>
          <a:bodyPr spcFirstLastPara="1" vert="horz" wrap="square" lIns="91425" tIns="45700" rIns="91425" bIns="45700" rtlCol="0" anchor="ctr" anchorCtr="0">
            <a:normAutofit/>
          </a:bodyPr>
          <a:lstStyle/>
          <a:p>
            <a:pPr algn="l">
              <a:spcBef>
                <a:spcPts val="0"/>
              </a:spcBef>
              <a:buClr>
                <a:schemeClr val="dk1"/>
              </a:buClr>
              <a:buSzPts val="3600"/>
            </a:pPr>
            <a:r>
              <a:rPr lang="en-US" sz="3600" b="1" dirty="0"/>
              <a:t>Background</a:t>
            </a:r>
            <a:endParaRPr dirty="0"/>
          </a:p>
        </p:txBody>
      </p:sp>
      <p:sp>
        <p:nvSpPr>
          <p:cNvPr id="304" name="Google Shape;304;p16"/>
          <p:cNvSpPr txBox="1">
            <a:spLocks noGrp="1"/>
          </p:cNvSpPr>
          <p:nvPr>
            <p:ph type="body" idx="1"/>
          </p:nvPr>
        </p:nvSpPr>
        <p:spPr>
          <a:xfrm>
            <a:off x="125730" y="913945"/>
            <a:ext cx="8892540" cy="5852159"/>
          </a:xfrm>
          <a:prstGeom prst="rect">
            <a:avLst/>
          </a:prstGeom>
          <a:noFill/>
          <a:ln>
            <a:noFill/>
          </a:ln>
        </p:spPr>
        <p:txBody>
          <a:bodyPr spcFirstLastPara="1" vert="horz" wrap="square" lIns="91425" tIns="45700" rIns="91425" bIns="45700" rtlCol="0" anchor="t" anchorCtr="0">
            <a:normAutofit lnSpcReduction="10000"/>
          </a:bodyPr>
          <a:lstStyle/>
          <a:p>
            <a:pPr>
              <a:spcBef>
                <a:spcPts val="0"/>
              </a:spcBef>
              <a:buClr>
                <a:schemeClr val="dk1"/>
              </a:buClr>
              <a:buSzPct val="100000"/>
            </a:pPr>
            <a:r>
              <a:rPr lang="en-US" sz="2800" dirty="0"/>
              <a:t>The following recommendations were developed by the LCAP PAC over the 2019-20 year and fall of 2020.  </a:t>
            </a:r>
          </a:p>
          <a:p>
            <a:pPr>
              <a:spcBef>
                <a:spcPts val="0"/>
              </a:spcBef>
              <a:buClr>
                <a:schemeClr val="dk1"/>
              </a:buClr>
              <a:buSzPct val="100000"/>
            </a:pPr>
            <a:endParaRPr lang="en-US" sz="2800" dirty="0"/>
          </a:p>
          <a:p>
            <a:pPr>
              <a:spcBef>
                <a:spcPts val="0"/>
              </a:spcBef>
              <a:buClr>
                <a:schemeClr val="dk1"/>
              </a:buClr>
              <a:buSzPct val="100000"/>
            </a:pPr>
            <a:r>
              <a:rPr lang="en-US" sz="2800" dirty="0"/>
              <a:t>They build upon the priorities shared in the PAC’s June 2020 presentation to the board, the input supporting the 2020-21 Learning Continuity and Attendance Plan, and priorities shared by past LCAP PACs and other district groups.</a:t>
            </a:r>
          </a:p>
          <a:p>
            <a:pPr>
              <a:spcBef>
                <a:spcPts val="0"/>
              </a:spcBef>
              <a:buClr>
                <a:schemeClr val="dk1"/>
              </a:buClr>
              <a:buSzPct val="100000"/>
            </a:pPr>
            <a:endParaRPr lang="en-US" sz="2800" dirty="0"/>
          </a:p>
          <a:p>
            <a:pPr>
              <a:spcBef>
                <a:spcPts val="0"/>
              </a:spcBef>
              <a:buClr>
                <a:schemeClr val="dk1"/>
              </a:buClr>
              <a:buSzPct val="100000"/>
            </a:pPr>
            <a:r>
              <a:rPr lang="en-US" sz="2800" dirty="0"/>
              <a:t>The LCAP PAC will continue to provide input throughout the LCAP development process. These recommendations were submitted in December 2020 following a 2019-20 PAC goal to provide initial input earlier in the LCAP process.</a:t>
            </a:r>
            <a:endParaRPr lang="en-US" sz="2400" dirty="0"/>
          </a:p>
          <a:p>
            <a:pPr>
              <a:spcBef>
                <a:spcPts val="0"/>
              </a:spcBef>
              <a:buClr>
                <a:schemeClr val="dk1"/>
              </a:buClr>
              <a:buSzPct val="100000"/>
            </a:pPr>
            <a:endParaRPr sz="2400" dirty="0"/>
          </a:p>
        </p:txBody>
      </p: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53</a:t>
            </a:fld>
            <a:endParaRPr dirty="0"/>
          </a:p>
        </p:txBody>
      </p:sp>
    </p:spTree>
    <p:extLst>
      <p:ext uri="{BB962C8B-B14F-4D97-AF65-F5344CB8AC3E}">
        <p14:creationId xmlns:p14="http://schemas.microsoft.com/office/powerpoint/2010/main" val="33953672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2" y="23778"/>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4869712" y="92971"/>
            <a:ext cx="4148558" cy="738642"/>
          </a:xfrm>
          <a:prstGeom prst="rect">
            <a:avLst/>
          </a:prstGeom>
          <a:noFill/>
          <a:ln>
            <a:noFill/>
          </a:ln>
        </p:spPr>
        <p:txBody>
          <a:bodyPr spcFirstLastPara="1" vert="horz" wrap="square" lIns="91425" tIns="45700" rIns="91425" bIns="45700" rtlCol="0" anchor="ctr" anchorCtr="0">
            <a:normAutofit fontScale="90000"/>
          </a:bodyPr>
          <a:lstStyle/>
          <a:p>
            <a:pPr algn="l">
              <a:spcBef>
                <a:spcPts val="0"/>
              </a:spcBef>
              <a:buClr>
                <a:schemeClr val="dk1"/>
              </a:buClr>
              <a:buSzPts val="3600"/>
            </a:pPr>
            <a:r>
              <a:rPr lang="en-US" sz="3600" b="1" dirty="0"/>
              <a:t>Overarching Priorities</a:t>
            </a:r>
            <a:endParaRPr dirty="0"/>
          </a:p>
        </p:txBody>
      </p:sp>
      <p:sp>
        <p:nvSpPr>
          <p:cNvPr id="304" name="Google Shape;304;p16"/>
          <p:cNvSpPr txBox="1">
            <a:spLocks noGrp="1"/>
          </p:cNvSpPr>
          <p:nvPr>
            <p:ph type="body" idx="1"/>
          </p:nvPr>
        </p:nvSpPr>
        <p:spPr>
          <a:xfrm>
            <a:off x="125730" y="935686"/>
            <a:ext cx="8892540" cy="5548243"/>
          </a:xfrm>
          <a:prstGeom prst="rect">
            <a:avLst/>
          </a:prstGeom>
          <a:noFill/>
          <a:ln>
            <a:noFill/>
          </a:ln>
        </p:spPr>
        <p:txBody>
          <a:bodyPr spcFirstLastPara="1" vert="horz" wrap="square" lIns="91425" tIns="45700" rIns="91425" bIns="45700" rtlCol="0" anchor="t" anchorCtr="0">
            <a:normAutofit fontScale="85000" lnSpcReduction="10000"/>
          </a:bodyPr>
          <a:lstStyle/>
          <a:p>
            <a:pPr marL="0" indent="0">
              <a:buNone/>
            </a:pPr>
            <a:r>
              <a:rPr lang="en-US" dirty="0"/>
              <a:t>The recommendations </a:t>
            </a:r>
            <a:r>
              <a:rPr lang="en-US" dirty="0" smtClean="0"/>
              <a:t>are </a:t>
            </a:r>
            <a:r>
              <a:rPr lang="en-US" dirty="0"/>
              <a:t>guided by four overarching </a:t>
            </a:r>
            <a:r>
              <a:rPr lang="en-US" dirty="0" smtClean="0"/>
              <a:t>priorities:</a:t>
            </a:r>
            <a:endParaRPr lang="en-US" sz="2800" dirty="0"/>
          </a:p>
          <a:p>
            <a:pPr fontAlgn="base"/>
            <a:r>
              <a:rPr lang="en-US" b="1" dirty="0"/>
              <a:t>Coherence and consistency in the provision of a foundational educational program and experience for all students</a:t>
            </a:r>
          </a:p>
          <a:p>
            <a:pPr fontAlgn="base"/>
            <a:r>
              <a:rPr lang="en-US" b="1" dirty="0"/>
              <a:t>Equitable opportunities, experiences, and outcomes</a:t>
            </a:r>
          </a:p>
          <a:p>
            <a:pPr fontAlgn="base"/>
            <a:r>
              <a:rPr lang="en-US" b="1" dirty="0"/>
              <a:t>Disruption of the status quo - Acting on opportunities for radical changes to programs and practices</a:t>
            </a:r>
          </a:p>
          <a:p>
            <a:pPr fontAlgn="base"/>
            <a:r>
              <a:rPr lang="en-US" b="1" dirty="0"/>
              <a:t>Implementation of a Multi-Tiered System of Supports (MTSS</a:t>
            </a:r>
            <a:r>
              <a:rPr lang="en-US" b="1" dirty="0" smtClean="0"/>
              <a:t>)</a:t>
            </a:r>
          </a:p>
          <a:p>
            <a:pPr marL="0" indent="0" fontAlgn="base">
              <a:buNone/>
            </a:pPr>
            <a:endParaRPr lang="en-US" b="1" dirty="0"/>
          </a:p>
          <a:p>
            <a:pPr marL="0" indent="0" fontAlgn="base">
              <a:buNone/>
            </a:pPr>
            <a:r>
              <a:rPr lang="en-US" dirty="0" smtClean="0"/>
              <a:t>These priorities represent through-lines that underpin the larger set of more specific recommendations.</a:t>
            </a:r>
            <a:endParaRPr lang="en-US" dirty="0"/>
          </a:p>
          <a:p>
            <a:pPr marL="0" indent="0">
              <a:spcBef>
                <a:spcPts val="0"/>
              </a:spcBef>
              <a:buClr>
                <a:schemeClr val="dk1"/>
              </a:buClr>
              <a:buSzPct val="100000"/>
              <a:buNone/>
            </a:pPr>
            <a:endParaRPr lang="en-US" sz="2400" dirty="0"/>
          </a:p>
          <a:p>
            <a:pPr>
              <a:spcBef>
                <a:spcPts val="0"/>
              </a:spcBef>
              <a:buClr>
                <a:schemeClr val="dk1"/>
              </a:buClr>
              <a:buSzPct val="100000"/>
            </a:pPr>
            <a:endParaRPr sz="2400" dirty="0"/>
          </a:p>
        </p:txBody>
      </p: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54</a:t>
            </a:fld>
            <a:endParaRPr dirty="0"/>
          </a:p>
        </p:txBody>
      </p:sp>
    </p:spTree>
    <p:extLst>
      <p:ext uri="{BB962C8B-B14F-4D97-AF65-F5344CB8AC3E}">
        <p14:creationId xmlns:p14="http://schemas.microsoft.com/office/powerpoint/2010/main" val="3212115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2" y="23778"/>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55</a:t>
            </a:fld>
            <a:endParaRPr dirty="0"/>
          </a:p>
        </p:txBody>
      </p:sp>
      <p:sp>
        <p:nvSpPr>
          <p:cNvPr id="3" name="Rectangle 1"/>
          <p:cNvSpPr>
            <a:spLocks noChangeArrowheads="1"/>
          </p:cNvSpPr>
          <p:nvPr/>
        </p:nvSpPr>
        <p:spPr bwMode="auto">
          <a:xfrm>
            <a:off x="2397127" y="1387904"/>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t/>
            </a:r>
            <a:br>
              <a:rPr lang="en-US" altLang="en-US" dirty="0"/>
            </a:br>
            <a:endParaRPr lang="en-US" altLang="en-US" dirty="0"/>
          </a:p>
          <a:p>
            <a:pPr defTabSz="914400"/>
            <a:endParaRPr lang="en-US" altLang="en-US" dirty="0"/>
          </a:p>
        </p:txBody>
      </p:sp>
      <p:graphicFrame>
        <p:nvGraphicFramePr>
          <p:cNvPr id="5" name="Table 4"/>
          <p:cNvGraphicFramePr>
            <a:graphicFrameLocks noGrp="1"/>
          </p:cNvGraphicFramePr>
          <p:nvPr>
            <p:extLst/>
          </p:nvPr>
        </p:nvGraphicFramePr>
        <p:xfrm>
          <a:off x="341062" y="1270240"/>
          <a:ext cx="8345738" cy="5112211"/>
        </p:xfrm>
        <a:graphic>
          <a:graphicData uri="http://schemas.openxmlformats.org/drawingml/2006/table">
            <a:tbl>
              <a:tblPr firstRow="1" bandRow="1">
                <a:tableStyleId>{5C22544A-7EE6-4342-B048-85BDC9FD1C3A}</a:tableStyleId>
              </a:tblPr>
              <a:tblGrid>
                <a:gridCol w="1801814">
                  <a:extLst>
                    <a:ext uri="{9D8B030D-6E8A-4147-A177-3AD203B41FA5}">
                      <a16:colId xmlns:a16="http://schemas.microsoft.com/office/drawing/2014/main" val="3851786386"/>
                    </a:ext>
                  </a:extLst>
                </a:gridCol>
                <a:gridCol w="6543924">
                  <a:extLst>
                    <a:ext uri="{9D8B030D-6E8A-4147-A177-3AD203B41FA5}">
                      <a16:colId xmlns:a16="http://schemas.microsoft.com/office/drawing/2014/main" val="4088558416"/>
                    </a:ext>
                  </a:extLst>
                </a:gridCol>
              </a:tblGrid>
              <a:tr h="394934">
                <a:tc gridSpan="2">
                  <a:txBody>
                    <a:bodyPr/>
                    <a:lstStyle/>
                    <a:p>
                      <a:pPr algn="ctr"/>
                      <a:r>
                        <a:rPr lang="en-US" sz="2000" dirty="0" smtClean="0">
                          <a:solidFill>
                            <a:schemeClr val="tx1"/>
                          </a:solidFill>
                        </a:rPr>
                        <a:t>Foundational Educational Experience</a:t>
                      </a:r>
                      <a:r>
                        <a:rPr lang="en-US" sz="2000" baseline="0" dirty="0" smtClean="0">
                          <a:solidFill>
                            <a:schemeClr val="tx1"/>
                          </a:solidFill>
                        </a:rPr>
                        <a:t> for ALL Students and ALL school sites</a:t>
                      </a:r>
                      <a:endParaRPr lang="en-US" sz="2000" dirty="0">
                        <a:solidFill>
                          <a:schemeClr val="tx1"/>
                        </a:solidFill>
                      </a:endParaRPr>
                    </a:p>
                  </a:txBody>
                  <a:tcPr anchor="ctr">
                    <a:solidFill>
                      <a:srgbClr val="92D050"/>
                    </a:solidFill>
                  </a:tcPr>
                </a:tc>
                <a:tc hMerge="1">
                  <a:txBody>
                    <a:bodyPr/>
                    <a:lstStyle/>
                    <a:p>
                      <a:endParaRPr lang="en-US" dirty="0"/>
                    </a:p>
                  </a:txBody>
                  <a:tcPr/>
                </a:tc>
                <a:extLst>
                  <a:ext uri="{0D108BD9-81ED-4DB2-BD59-A6C34878D82A}">
                    <a16:rowId xmlns:a16="http://schemas.microsoft.com/office/drawing/2014/main" val="2533669048"/>
                  </a:ext>
                </a:extLst>
              </a:tr>
              <a:tr h="596091">
                <a:tc>
                  <a:txBody>
                    <a:bodyPr/>
                    <a:lstStyle/>
                    <a:p>
                      <a:pPr algn="ctr"/>
                      <a:r>
                        <a:rPr lang="en-US" sz="2000" b="1" dirty="0" smtClean="0"/>
                        <a:t>Priority Area</a:t>
                      </a:r>
                      <a:endParaRPr lang="en-US" sz="2000" b="1" dirty="0"/>
                    </a:p>
                  </a:txBody>
                  <a:tcPr anchor="ctr">
                    <a:solidFill>
                      <a:schemeClr val="accent3">
                        <a:lumMod val="60000"/>
                        <a:lumOff val="40000"/>
                      </a:schemeClr>
                    </a:solidFill>
                  </a:tcPr>
                </a:tc>
                <a:tc>
                  <a:txBody>
                    <a:bodyPr/>
                    <a:lstStyle/>
                    <a:p>
                      <a:pPr algn="ctr"/>
                      <a:r>
                        <a:rPr lang="en-US" sz="2000" b="1" dirty="0" smtClean="0"/>
                        <a:t>Recommendations</a:t>
                      </a:r>
                      <a:endParaRPr lang="en-US" sz="2000" b="1" dirty="0"/>
                    </a:p>
                  </a:txBody>
                  <a:tcPr anchor="ctr">
                    <a:solidFill>
                      <a:schemeClr val="accent3">
                        <a:lumMod val="60000"/>
                        <a:lumOff val="40000"/>
                      </a:schemeClr>
                    </a:solidFill>
                  </a:tcPr>
                </a:tc>
                <a:extLst>
                  <a:ext uri="{0D108BD9-81ED-4DB2-BD59-A6C34878D82A}">
                    <a16:rowId xmlns:a16="http://schemas.microsoft.com/office/drawing/2014/main" val="3025019971"/>
                  </a:ext>
                </a:extLst>
              </a:tr>
              <a:tr h="1282123">
                <a:tc>
                  <a:txBody>
                    <a:bodyPr/>
                    <a:lstStyle/>
                    <a:p>
                      <a:pPr algn="ctr" rtl="0" fontAlgn="ctr">
                        <a:spcBef>
                          <a:spcPts val="0"/>
                        </a:spcBef>
                        <a:spcAft>
                          <a:spcPts val="0"/>
                        </a:spcAft>
                      </a:pPr>
                      <a:r>
                        <a:rPr lang="en-US" sz="2400" b="1" i="0" u="none" strike="noStrike" dirty="0">
                          <a:solidFill>
                            <a:srgbClr val="000000"/>
                          </a:solidFill>
                          <a:effectLst/>
                          <a:latin typeface="+mn-lt"/>
                        </a:rPr>
                        <a:t>Curricular and Instructional Practices</a:t>
                      </a:r>
                      <a:endParaRPr lang="en-US" sz="2400" dirty="0">
                        <a:effectLst/>
                        <a:latin typeface="+mn-lt"/>
                      </a:endParaRPr>
                    </a:p>
                  </a:txBody>
                  <a:tcPr marL="63500" marR="63500" marT="63500" marB="63500" anchor="ctr">
                    <a:solidFill>
                      <a:schemeClr val="accent3">
                        <a:lumMod val="20000"/>
                        <a:lumOff val="80000"/>
                      </a:schemeClr>
                    </a:solidFill>
                  </a:tcPr>
                </a:tc>
                <a:tc>
                  <a:txBody>
                    <a:bodyPr/>
                    <a:lstStyle/>
                    <a:p>
                      <a:pPr marL="285750" indent="-285750" rtl="0" fontAlgn="base">
                        <a:spcBef>
                          <a:spcPts val="300"/>
                        </a:spcBef>
                        <a:spcAft>
                          <a:spcPts val="300"/>
                        </a:spcAft>
                        <a:buFont typeface="Arial" panose="020B0604020202020204" pitchFamily="34" charset="0"/>
                        <a:buChar char="•"/>
                      </a:pPr>
                      <a:r>
                        <a:rPr lang="en-US" sz="2200" b="0" i="0" u="none" strike="noStrike" dirty="0">
                          <a:solidFill>
                            <a:srgbClr val="000000"/>
                          </a:solidFill>
                          <a:effectLst/>
                          <a:latin typeface="+mn-lt"/>
                        </a:rPr>
                        <a:t>Coherent, consistent, and effective implementation of UDL practices (supported by training and coaching)</a:t>
                      </a:r>
                    </a:p>
                    <a:p>
                      <a:pPr marL="285750" indent="-285750" rtl="0" fontAlgn="base">
                        <a:spcBef>
                          <a:spcPts val="300"/>
                        </a:spcBef>
                        <a:spcAft>
                          <a:spcPts val="300"/>
                        </a:spcAft>
                        <a:buFont typeface="Arial" panose="020B0604020202020204" pitchFamily="34" charset="0"/>
                        <a:buChar char="•"/>
                      </a:pPr>
                      <a:r>
                        <a:rPr lang="en-US" sz="2200" b="0" i="0" u="none" strike="noStrike" dirty="0">
                          <a:solidFill>
                            <a:srgbClr val="000000"/>
                          </a:solidFill>
                          <a:effectLst/>
                          <a:latin typeface="+mn-lt"/>
                        </a:rPr>
                        <a:t>All classrooms use the district’s adopted instructional materials and the common assessments - staff are identified to ensure administration and monitoring</a:t>
                      </a:r>
                    </a:p>
                    <a:p>
                      <a:pPr marL="285750" indent="-285750" rtl="0" fontAlgn="base">
                        <a:spcBef>
                          <a:spcPts val="300"/>
                        </a:spcBef>
                        <a:spcAft>
                          <a:spcPts val="300"/>
                        </a:spcAft>
                        <a:buFont typeface="Arial" panose="020B0604020202020204" pitchFamily="34" charset="0"/>
                        <a:buChar char="•"/>
                      </a:pPr>
                      <a:r>
                        <a:rPr lang="en-US" sz="2200" b="0" i="0" u="none" strike="noStrike" dirty="0">
                          <a:solidFill>
                            <a:srgbClr val="000000"/>
                          </a:solidFill>
                          <a:effectLst/>
                          <a:latin typeface="+mn-lt"/>
                        </a:rPr>
                        <a:t>Core Academic Instruction in an MTSS framework with Differentiation in all classrooms</a:t>
                      </a:r>
                    </a:p>
                    <a:p>
                      <a:pPr marL="285750" indent="-285750" rtl="0" fontAlgn="base">
                        <a:spcBef>
                          <a:spcPts val="300"/>
                        </a:spcBef>
                        <a:spcAft>
                          <a:spcPts val="300"/>
                        </a:spcAft>
                        <a:buFont typeface="Arial" panose="020B0604020202020204" pitchFamily="34" charset="0"/>
                        <a:buChar char="•"/>
                      </a:pPr>
                      <a:r>
                        <a:rPr lang="en-US" sz="2200" b="0" i="0" u="none" strike="noStrike" dirty="0">
                          <a:solidFill>
                            <a:srgbClr val="000000"/>
                          </a:solidFill>
                          <a:effectLst/>
                          <a:latin typeface="+mn-lt"/>
                        </a:rPr>
                        <a:t>Effective implementation of Integrated and Designated ELD</a:t>
                      </a:r>
                    </a:p>
                    <a:p>
                      <a:pPr marL="285750" indent="-285750" rtl="0" fontAlgn="base">
                        <a:spcBef>
                          <a:spcPts val="300"/>
                        </a:spcBef>
                        <a:spcAft>
                          <a:spcPts val="300"/>
                        </a:spcAft>
                        <a:buFont typeface="Arial" panose="020B0604020202020204" pitchFamily="34" charset="0"/>
                        <a:buChar char="•"/>
                      </a:pPr>
                      <a:r>
                        <a:rPr lang="en-US" sz="2200" b="0" i="0" u="none" strike="noStrike" dirty="0" smtClean="0">
                          <a:solidFill>
                            <a:schemeClr val="tx1"/>
                          </a:solidFill>
                          <a:effectLst/>
                          <a:latin typeface="+mn-lt"/>
                        </a:rPr>
                        <a:t>Develop</a:t>
                      </a:r>
                      <a:r>
                        <a:rPr lang="en-US" sz="2200" b="0" i="0" u="none" strike="noStrike" baseline="0" dirty="0" smtClean="0">
                          <a:solidFill>
                            <a:schemeClr val="tx1"/>
                          </a:solidFill>
                          <a:effectLst/>
                          <a:latin typeface="+mn-lt"/>
                        </a:rPr>
                        <a:t> and implement a master plan for English Learner Success</a:t>
                      </a:r>
                      <a:endParaRPr lang="en-US" sz="2200" b="0" i="0" u="none" strike="noStrike" dirty="0">
                        <a:solidFill>
                          <a:schemeClr val="tx1"/>
                        </a:solidFill>
                        <a:effectLst/>
                        <a:latin typeface="+mn-lt"/>
                      </a:endParaRPr>
                    </a:p>
                  </a:txBody>
                  <a:tcPr marL="63500" marR="63500" marT="63500" marB="63500">
                    <a:solidFill>
                      <a:schemeClr val="accent3">
                        <a:lumMod val="20000"/>
                        <a:lumOff val="80000"/>
                      </a:schemeClr>
                    </a:solidFill>
                  </a:tcPr>
                </a:tc>
                <a:extLst>
                  <a:ext uri="{0D108BD9-81ED-4DB2-BD59-A6C34878D82A}">
                    <a16:rowId xmlns:a16="http://schemas.microsoft.com/office/drawing/2014/main" val="1803711680"/>
                  </a:ext>
                </a:extLst>
              </a:tr>
            </a:tbl>
          </a:graphicData>
        </a:graphic>
      </p:graphicFrame>
    </p:spTree>
    <p:extLst>
      <p:ext uri="{BB962C8B-B14F-4D97-AF65-F5344CB8AC3E}">
        <p14:creationId xmlns:p14="http://schemas.microsoft.com/office/powerpoint/2010/main" val="2033343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2" y="23778"/>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56</a:t>
            </a:fld>
            <a:endParaRPr dirty="0"/>
          </a:p>
        </p:txBody>
      </p:sp>
      <p:sp>
        <p:nvSpPr>
          <p:cNvPr id="3" name="Rectangle 1"/>
          <p:cNvSpPr>
            <a:spLocks noChangeArrowheads="1"/>
          </p:cNvSpPr>
          <p:nvPr/>
        </p:nvSpPr>
        <p:spPr bwMode="auto">
          <a:xfrm>
            <a:off x="2397127" y="1387904"/>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t/>
            </a:r>
            <a:br>
              <a:rPr lang="en-US" altLang="en-US" dirty="0"/>
            </a:br>
            <a:endParaRPr lang="en-US" altLang="en-US" dirty="0"/>
          </a:p>
          <a:p>
            <a:pPr defTabSz="914400"/>
            <a:endParaRPr lang="en-US" altLang="en-US" dirty="0"/>
          </a:p>
        </p:txBody>
      </p:sp>
      <p:graphicFrame>
        <p:nvGraphicFramePr>
          <p:cNvPr id="5" name="Table 4"/>
          <p:cNvGraphicFramePr>
            <a:graphicFrameLocks noGrp="1"/>
          </p:cNvGraphicFramePr>
          <p:nvPr>
            <p:extLst/>
          </p:nvPr>
        </p:nvGraphicFramePr>
        <p:xfrm>
          <a:off x="408650" y="1214578"/>
          <a:ext cx="8194663" cy="4949978"/>
        </p:xfrm>
        <a:graphic>
          <a:graphicData uri="http://schemas.openxmlformats.org/drawingml/2006/table">
            <a:tbl>
              <a:tblPr firstRow="1" bandRow="1">
                <a:tableStyleId>{5C22544A-7EE6-4342-B048-85BDC9FD1C3A}</a:tableStyleId>
              </a:tblPr>
              <a:tblGrid>
                <a:gridCol w="1432507">
                  <a:extLst>
                    <a:ext uri="{9D8B030D-6E8A-4147-A177-3AD203B41FA5}">
                      <a16:colId xmlns:a16="http://schemas.microsoft.com/office/drawing/2014/main" val="3851786386"/>
                    </a:ext>
                  </a:extLst>
                </a:gridCol>
                <a:gridCol w="6762156">
                  <a:extLst>
                    <a:ext uri="{9D8B030D-6E8A-4147-A177-3AD203B41FA5}">
                      <a16:colId xmlns:a16="http://schemas.microsoft.com/office/drawing/2014/main" val="4088558416"/>
                    </a:ext>
                  </a:extLst>
                </a:gridCol>
              </a:tblGrid>
              <a:tr h="677698">
                <a:tc gridSpan="2">
                  <a:txBody>
                    <a:bodyPr/>
                    <a:lstStyle/>
                    <a:p>
                      <a:pPr algn="ctr"/>
                      <a:r>
                        <a:rPr lang="en-US" sz="2000" dirty="0" smtClean="0">
                          <a:solidFill>
                            <a:schemeClr val="tx1"/>
                          </a:solidFill>
                        </a:rPr>
                        <a:t>Foundational Educational Experience</a:t>
                      </a:r>
                      <a:r>
                        <a:rPr lang="en-US" sz="2000" baseline="0" dirty="0" smtClean="0">
                          <a:solidFill>
                            <a:schemeClr val="tx1"/>
                          </a:solidFill>
                        </a:rPr>
                        <a:t> for ALL Students and ALL school sites</a:t>
                      </a:r>
                      <a:endParaRPr lang="en-US" sz="2000" dirty="0">
                        <a:solidFill>
                          <a:schemeClr val="tx1"/>
                        </a:solidFill>
                      </a:endParaRPr>
                    </a:p>
                  </a:txBody>
                  <a:tcPr anchor="ctr">
                    <a:solidFill>
                      <a:srgbClr val="92D050"/>
                    </a:solidFill>
                  </a:tcPr>
                </a:tc>
                <a:tc hMerge="1">
                  <a:txBody>
                    <a:bodyPr/>
                    <a:lstStyle/>
                    <a:p>
                      <a:endParaRPr lang="en-US" dirty="0"/>
                    </a:p>
                  </a:txBody>
                  <a:tcPr/>
                </a:tc>
                <a:extLst>
                  <a:ext uri="{0D108BD9-81ED-4DB2-BD59-A6C34878D82A}">
                    <a16:rowId xmlns:a16="http://schemas.microsoft.com/office/drawing/2014/main" val="2533669048"/>
                  </a:ext>
                </a:extLst>
              </a:tr>
              <a:tr h="421553">
                <a:tc>
                  <a:txBody>
                    <a:bodyPr/>
                    <a:lstStyle/>
                    <a:p>
                      <a:pPr algn="ctr"/>
                      <a:r>
                        <a:rPr lang="en-US" sz="2000" b="1" dirty="0" smtClean="0"/>
                        <a:t>Priority Area</a:t>
                      </a:r>
                      <a:endParaRPr lang="en-US" sz="2000" b="1" dirty="0"/>
                    </a:p>
                  </a:txBody>
                  <a:tcPr anchor="ctr">
                    <a:solidFill>
                      <a:schemeClr val="accent3">
                        <a:lumMod val="60000"/>
                        <a:lumOff val="40000"/>
                      </a:schemeClr>
                    </a:solidFill>
                  </a:tcPr>
                </a:tc>
                <a:tc>
                  <a:txBody>
                    <a:bodyPr/>
                    <a:lstStyle/>
                    <a:p>
                      <a:pPr algn="ctr"/>
                      <a:r>
                        <a:rPr lang="en-US" sz="2000" b="1" dirty="0" smtClean="0"/>
                        <a:t>Recommendations</a:t>
                      </a:r>
                      <a:endParaRPr lang="en-US" sz="2000" b="1" dirty="0"/>
                    </a:p>
                  </a:txBody>
                  <a:tcPr anchor="ctr">
                    <a:solidFill>
                      <a:schemeClr val="accent3">
                        <a:lumMod val="60000"/>
                        <a:lumOff val="40000"/>
                      </a:schemeClr>
                    </a:solidFill>
                  </a:tcPr>
                </a:tc>
                <a:extLst>
                  <a:ext uri="{0D108BD9-81ED-4DB2-BD59-A6C34878D82A}">
                    <a16:rowId xmlns:a16="http://schemas.microsoft.com/office/drawing/2014/main" val="3025019971"/>
                  </a:ext>
                </a:extLst>
              </a:tr>
              <a:tr h="2980133">
                <a:tc>
                  <a:txBody>
                    <a:bodyPr/>
                    <a:lstStyle/>
                    <a:p>
                      <a:pPr algn="ctr" rtl="0" fontAlgn="ctr">
                        <a:spcBef>
                          <a:spcPts val="0"/>
                        </a:spcBef>
                        <a:spcAft>
                          <a:spcPts val="0"/>
                        </a:spcAft>
                      </a:pPr>
                      <a:r>
                        <a:rPr lang="en-US" sz="2400" b="1" i="0" u="none" strike="noStrike" dirty="0" smtClean="0">
                          <a:solidFill>
                            <a:schemeClr val="tx1"/>
                          </a:solidFill>
                          <a:effectLst/>
                          <a:latin typeface="+mn-lt"/>
                        </a:rPr>
                        <a:t>Robust and Equitable </a:t>
                      </a:r>
                      <a:r>
                        <a:rPr lang="en-US" sz="2400" b="1" i="0" u="none" strike="noStrike" dirty="0">
                          <a:solidFill>
                            <a:schemeClr val="tx1"/>
                          </a:solidFill>
                          <a:effectLst/>
                          <a:latin typeface="+mn-lt"/>
                        </a:rPr>
                        <a:t>School </a:t>
                      </a:r>
                      <a:r>
                        <a:rPr lang="en-US" sz="2400" b="1" i="0" u="none" strike="noStrike" dirty="0">
                          <a:solidFill>
                            <a:srgbClr val="000000"/>
                          </a:solidFill>
                          <a:effectLst/>
                          <a:latin typeface="+mn-lt"/>
                        </a:rPr>
                        <a:t>Program</a:t>
                      </a:r>
                      <a:endParaRPr lang="en-US" sz="4000" dirty="0">
                        <a:effectLst/>
                        <a:latin typeface="+mn-lt"/>
                      </a:endParaRPr>
                    </a:p>
                  </a:txBody>
                  <a:tcPr marL="63500" marR="63500" marT="63500" marB="63500" anchor="ctr">
                    <a:solidFill>
                      <a:schemeClr val="accent3">
                        <a:lumMod val="20000"/>
                        <a:lumOff val="80000"/>
                      </a:schemeClr>
                    </a:solidFill>
                  </a:tcPr>
                </a:tc>
                <a:tc>
                  <a:txBody>
                    <a:bodyPr/>
                    <a:lstStyle/>
                    <a:p>
                      <a:pPr marL="285750" indent="-285750" rtl="0" fontAlgn="base">
                        <a:spcBef>
                          <a:spcPts val="300"/>
                        </a:spcBef>
                        <a:spcAft>
                          <a:spcPts val="300"/>
                        </a:spcAft>
                        <a:buFont typeface="Arial" panose="020B0604020202020204" pitchFamily="34" charset="0"/>
                        <a:buChar char="•"/>
                      </a:pPr>
                      <a:r>
                        <a:rPr lang="en-US" sz="2400" b="0" i="0" u="none" strike="noStrike" dirty="0">
                          <a:solidFill>
                            <a:srgbClr val="000000"/>
                          </a:solidFill>
                          <a:effectLst/>
                          <a:latin typeface="+mn-lt"/>
                        </a:rPr>
                        <a:t>All students have access to a program with arts, sports, and after-school programs (No ‘pay to play’)</a:t>
                      </a:r>
                    </a:p>
                    <a:p>
                      <a:pPr marL="285750" indent="-285750" rtl="0" fontAlgn="base">
                        <a:spcBef>
                          <a:spcPts val="300"/>
                        </a:spcBef>
                        <a:spcAft>
                          <a:spcPts val="300"/>
                        </a:spcAft>
                        <a:buFont typeface="Arial" panose="020B0604020202020204" pitchFamily="34" charset="0"/>
                        <a:buChar char="•"/>
                      </a:pPr>
                      <a:r>
                        <a:rPr lang="en-US" sz="2400" b="0" i="0" u="none" strike="noStrike" dirty="0">
                          <a:solidFill>
                            <a:srgbClr val="000000"/>
                          </a:solidFill>
                          <a:effectLst/>
                          <a:latin typeface="+mn-lt"/>
                        </a:rPr>
                        <a:t>Specialty program and GATE program demographics are representative of the district overall.</a:t>
                      </a:r>
                    </a:p>
                    <a:p>
                      <a:pPr marL="285750" indent="-285750" rtl="0" fontAlgn="base">
                        <a:spcBef>
                          <a:spcPts val="300"/>
                        </a:spcBef>
                        <a:spcAft>
                          <a:spcPts val="300"/>
                        </a:spcAft>
                        <a:buFont typeface="Arial" panose="020B0604020202020204" pitchFamily="34" charset="0"/>
                        <a:buChar char="•"/>
                      </a:pPr>
                      <a:r>
                        <a:rPr lang="en-US" sz="2400" b="0" i="0" u="none" strike="noStrike" dirty="0">
                          <a:solidFill>
                            <a:srgbClr val="000000"/>
                          </a:solidFill>
                          <a:effectLst/>
                          <a:latin typeface="+mn-lt"/>
                        </a:rPr>
                        <a:t>GATE Instruction: Increased access to testing, availability at all schools, and GATE PD/certification for teachers.</a:t>
                      </a:r>
                    </a:p>
                  </a:txBody>
                  <a:tcPr marL="63500" marR="63500" marT="63500" marB="63500">
                    <a:solidFill>
                      <a:schemeClr val="accent3">
                        <a:lumMod val="20000"/>
                        <a:lumOff val="80000"/>
                      </a:schemeClr>
                    </a:solidFill>
                  </a:tcPr>
                </a:tc>
                <a:extLst>
                  <a:ext uri="{0D108BD9-81ED-4DB2-BD59-A6C34878D82A}">
                    <a16:rowId xmlns:a16="http://schemas.microsoft.com/office/drawing/2014/main" val="1453930607"/>
                  </a:ext>
                </a:extLst>
              </a:tr>
            </a:tbl>
          </a:graphicData>
        </a:graphic>
      </p:graphicFrame>
    </p:spTree>
    <p:extLst>
      <p:ext uri="{BB962C8B-B14F-4D97-AF65-F5344CB8AC3E}">
        <p14:creationId xmlns:p14="http://schemas.microsoft.com/office/powerpoint/2010/main" val="36100176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2" y="23778"/>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57</a:t>
            </a:fld>
            <a:endParaRPr dirty="0"/>
          </a:p>
        </p:txBody>
      </p:sp>
      <p:sp>
        <p:nvSpPr>
          <p:cNvPr id="3" name="Rectangle 1"/>
          <p:cNvSpPr>
            <a:spLocks noChangeArrowheads="1"/>
          </p:cNvSpPr>
          <p:nvPr/>
        </p:nvSpPr>
        <p:spPr bwMode="auto">
          <a:xfrm>
            <a:off x="2397127" y="1387904"/>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t/>
            </a:r>
            <a:br>
              <a:rPr lang="en-US" altLang="en-US" dirty="0"/>
            </a:br>
            <a:endParaRPr lang="en-US" altLang="en-US" dirty="0"/>
          </a:p>
          <a:p>
            <a:pPr defTabSz="914400"/>
            <a:endParaRPr lang="en-US" altLang="en-US" dirty="0"/>
          </a:p>
        </p:txBody>
      </p:sp>
      <p:graphicFrame>
        <p:nvGraphicFramePr>
          <p:cNvPr id="5" name="Table 4"/>
          <p:cNvGraphicFramePr>
            <a:graphicFrameLocks noGrp="1"/>
          </p:cNvGraphicFramePr>
          <p:nvPr>
            <p:extLst/>
          </p:nvPr>
        </p:nvGraphicFramePr>
        <p:xfrm>
          <a:off x="288536" y="1136172"/>
          <a:ext cx="8398264" cy="5005531"/>
        </p:xfrm>
        <a:graphic>
          <a:graphicData uri="http://schemas.openxmlformats.org/drawingml/2006/table">
            <a:tbl>
              <a:tblPr firstRow="1" bandRow="1">
                <a:tableStyleId>{5C22544A-7EE6-4342-B048-85BDC9FD1C3A}</a:tableStyleId>
              </a:tblPr>
              <a:tblGrid>
                <a:gridCol w="2280052">
                  <a:extLst>
                    <a:ext uri="{9D8B030D-6E8A-4147-A177-3AD203B41FA5}">
                      <a16:colId xmlns:a16="http://schemas.microsoft.com/office/drawing/2014/main" val="3851786386"/>
                    </a:ext>
                  </a:extLst>
                </a:gridCol>
                <a:gridCol w="6118212">
                  <a:extLst>
                    <a:ext uri="{9D8B030D-6E8A-4147-A177-3AD203B41FA5}">
                      <a16:colId xmlns:a16="http://schemas.microsoft.com/office/drawing/2014/main" val="4088558416"/>
                    </a:ext>
                  </a:extLst>
                </a:gridCol>
              </a:tblGrid>
              <a:tr h="0">
                <a:tc gridSpan="2">
                  <a:txBody>
                    <a:bodyPr/>
                    <a:lstStyle/>
                    <a:p>
                      <a:pPr algn="ctr"/>
                      <a:r>
                        <a:rPr lang="en-US" sz="2000" dirty="0" smtClean="0">
                          <a:solidFill>
                            <a:schemeClr val="tx1"/>
                          </a:solidFill>
                        </a:rPr>
                        <a:t>Integrated Supports for Students</a:t>
                      </a:r>
                      <a:endParaRPr lang="en-US" sz="2000" dirty="0">
                        <a:solidFill>
                          <a:schemeClr val="tx1"/>
                        </a:solidFill>
                      </a:endParaRPr>
                    </a:p>
                  </a:txBody>
                  <a:tcPr anchor="ctr">
                    <a:solidFill>
                      <a:srgbClr val="92D050"/>
                    </a:solidFill>
                  </a:tcPr>
                </a:tc>
                <a:tc hMerge="1">
                  <a:txBody>
                    <a:bodyPr/>
                    <a:lstStyle/>
                    <a:p>
                      <a:endParaRPr lang="en-US" dirty="0"/>
                    </a:p>
                  </a:txBody>
                  <a:tcPr/>
                </a:tc>
                <a:extLst>
                  <a:ext uri="{0D108BD9-81ED-4DB2-BD59-A6C34878D82A}">
                    <a16:rowId xmlns:a16="http://schemas.microsoft.com/office/drawing/2014/main" val="2533669048"/>
                  </a:ext>
                </a:extLst>
              </a:tr>
              <a:tr h="596091">
                <a:tc>
                  <a:txBody>
                    <a:bodyPr/>
                    <a:lstStyle/>
                    <a:p>
                      <a:pPr algn="ctr"/>
                      <a:r>
                        <a:rPr lang="en-US" sz="2000" b="1" dirty="0" smtClean="0"/>
                        <a:t>Priority Area</a:t>
                      </a:r>
                      <a:endParaRPr lang="en-US" sz="2000" b="1" dirty="0"/>
                    </a:p>
                  </a:txBody>
                  <a:tcPr anchor="ctr">
                    <a:solidFill>
                      <a:schemeClr val="accent3">
                        <a:lumMod val="60000"/>
                        <a:lumOff val="40000"/>
                      </a:schemeClr>
                    </a:solidFill>
                  </a:tcPr>
                </a:tc>
                <a:tc>
                  <a:txBody>
                    <a:bodyPr/>
                    <a:lstStyle/>
                    <a:p>
                      <a:pPr algn="ctr"/>
                      <a:r>
                        <a:rPr lang="en-US" sz="2000" b="1" dirty="0" smtClean="0"/>
                        <a:t>Recommendations</a:t>
                      </a:r>
                      <a:endParaRPr lang="en-US" sz="2000" b="1" dirty="0"/>
                    </a:p>
                  </a:txBody>
                  <a:tcPr anchor="ctr">
                    <a:solidFill>
                      <a:schemeClr val="accent3">
                        <a:lumMod val="60000"/>
                        <a:lumOff val="40000"/>
                      </a:schemeClr>
                    </a:solidFill>
                  </a:tcPr>
                </a:tc>
                <a:extLst>
                  <a:ext uri="{0D108BD9-81ED-4DB2-BD59-A6C34878D82A}">
                    <a16:rowId xmlns:a16="http://schemas.microsoft.com/office/drawing/2014/main" val="3025019971"/>
                  </a:ext>
                </a:extLst>
              </a:tr>
              <a:tr h="1315519">
                <a:tc>
                  <a:txBody>
                    <a:bodyPr/>
                    <a:lstStyle/>
                    <a:p>
                      <a:pPr rtl="0" fontAlgn="ctr">
                        <a:spcBef>
                          <a:spcPts val="0"/>
                        </a:spcBef>
                        <a:spcAft>
                          <a:spcPts val="0"/>
                        </a:spcAft>
                      </a:pPr>
                      <a:r>
                        <a:rPr lang="en-US" sz="2400" b="1" i="0" u="none" strike="noStrike" dirty="0">
                          <a:solidFill>
                            <a:srgbClr val="000000"/>
                          </a:solidFill>
                          <a:effectLst/>
                          <a:latin typeface="+mn-lt"/>
                        </a:rPr>
                        <a:t>Tiered Supports</a:t>
                      </a:r>
                      <a:r>
                        <a:rPr lang="en-US" sz="2400" b="0" i="1" u="none" strike="noStrike" dirty="0">
                          <a:solidFill>
                            <a:srgbClr val="000000"/>
                          </a:solidFill>
                          <a:effectLst/>
                          <a:latin typeface="+mn-lt"/>
                        </a:rPr>
                        <a:t> </a:t>
                      </a:r>
                      <a:endParaRPr lang="en-US" sz="2400" dirty="0">
                        <a:effectLst/>
                        <a:latin typeface="+mn-lt"/>
                      </a:endParaRPr>
                    </a:p>
                    <a:p>
                      <a:pPr rtl="0" fontAlgn="base">
                        <a:spcBef>
                          <a:spcPts val="200"/>
                        </a:spcBef>
                        <a:spcAft>
                          <a:spcPts val="200"/>
                        </a:spcAft>
                        <a:buFont typeface="Arial" panose="020B0604020202020204" pitchFamily="34" charset="0"/>
                        <a:buChar char="•"/>
                      </a:pPr>
                      <a:r>
                        <a:rPr lang="en-US" sz="2000" b="0" i="0" u="none" strike="noStrike" dirty="0">
                          <a:solidFill>
                            <a:srgbClr val="000000"/>
                          </a:solidFill>
                          <a:effectLst/>
                          <a:latin typeface="+mn-lt"/>
                        </a:rPr>
                        <a:t>Provision is guided by data-based decision making </a:t>
                      </a:r>
                    </a:p>
                    <a:p>
                      <a:pPr rtl="0" fontAlgn="base">
                        <a:spcBef>
                          <a:spcPts val="200"/>
                        </a:spcBef>
                        <a:spcAft>
                          <a:spcPts val="200"/>
                        </a:spcAft>
                        <a:buFont typeface="Arial" panose="020B0604020202020204" pitchFamily="34" charset="0"/>
                        <a:buChar char="•"/>
                      </a:pPr>
                      <a:r>
                        <a:rPr lang="en-US" sz="2000" b="0" i="0" u="none" strike="noStrike" dirty="0">
                          <a:solidFill>
                            <a:srgbClr val="000000"/>
                          </a:solidFill>
                          <a:effectLst/>
                          <a:latin typeface="+mn-lt"/>
                        </a:rPr>
                        <a:t>Proactive identification of student needs </a:t>
                      </a:r>
                    </a:p>
                  </a:txBody>
                  <a:tcPr marL="63500" marR="63500" marT="63500" marB="63500" anchor="ctr">
                    <a:solidFill>
                      <a:schemeClr val="accent3">
                        <a:lumMod val="20000"/>
                        <a:lumOff val="80000"/>
                      </a:schemeClr>
                    </a:solidFill>
                  </a:tcPr>
                </a:tc>
                <a:tc>
                  <a:txBody>
                    <a:bodyPr/>
                    <a:lstStyle/>
                    <a:p>
                      <a:pPr marL="285750" indent="-285750" rtl="0" fontAlgn="t">
                        <a:spcBef>
                          <a:spcPts val="300"/>
                        </a:spcBef>
                        <a:spcAft>
                          <a:spcPts val="300"/>
                        </a:spcAft>
                        <a:buFont typeface="Arial" panose="020B0604020202020204" pitchFamily="34" charset="0"/>
                        <a:buChar char="•"/>
                      </a:pPr>
                      <a:r>
                        <a:rPr lang="en-US" sz="2400" b="0" i="0" u="none" strike="noStrike" dirty="0">
                          <a:solidFill>
                            <a:srgbClr val="000000"/>
                          </a:solidFill>
                          <a:effectLst/>
                          <a:latin typeface="+mn-lt"/>
                        </a:rPr>
                        <a:t>Increased staffing of counselors to provide mental health, supports, academic advising, and college/career guidance</a:t>
                      </a:r>
                      <a:endParaRPr lang="en-US" sz="2400" dirty="0">
                        <a:effectLst/>
                        <a:latin typeface="+mn-lt"/>
                      </a:endParaRPr>
                    </a:p>
                    <a:p>
                      <a:pPr marL="285750" indent="-285750" rtl="0" fontAlgn="t">
                        <a:spcBef>
                          <a:spcPts val="300"/>
                        </a:spcBef>
                        <a:spcAft>
                          <a:spcPts val="300"/>
                        </a:spcAft>
                        <a:buFont typeface="Arial" panose="020B0604020202020204" pitchFamily="34" charset="0"/>
                        <a:buChar char="•"/>
                      </a:pPr>
                      <a:r>
                        <a:rPr lang="en-US" sz="2400" b="0" i="0" u="none" strike="noStrike" dirty="0">
                          <a:solidFill>
                            <a:srgbClr val="000000"/>
                          </a:solidFill>
                          <a:effectLst/>
                          <a:latin typeface="+mn-lt"/>
                        </a:rPr>
                        <a:t>Tutoring and extra periods of instruction for high needs students</a:t>
                      </a:r>
                      <a:endParaRPr lang="en-US" sz="2400" dirty="0">
                        <a:effectLst/>
                        <a:latin typeface="+mn-lt"/>
                      </a:endParaRPr>
                    </a:p>
                    <a:p>
                      <a:pPr marL="285750" indent="-285750" rtl="0" fontAlgn="t">
                        <a:spcBef>
                          <a:spcPts val="300"/>
                        </a:spcBef>
                        <a:spcAft>
                          <a:spcPts val="300"/>
                        </a:spcAft>
                        <a:buFont typeface="Arial" panose="020B0604020202020204" pitchFamily="34" charset="0"/>
                        <a:buChar char="•"/>
                      </a:pPr>
                      <a:r>
                        <a:rPr lang="en-US" sz="2400" b="0" i="0" u="none" strike="noStrike" dirty="0">
                          <a:solidFill>
                            <a:srgbClr val="000000"/>
                          </a:solidFill>
                          <a:effectLst/>
                          <a:latin typeface="+mn-lt"/>
                        </a:rPr>
                        <a:t>Provide structured, multisensory reading intervention in all schools for all struggling readers</a:t>
                      </a:r>
                      <a:endParaRPr lang="en-US" sz="2400" dirty="0">
                        <a:effectLst/>
                        <a:latin typeface="+mn-lt"/>
                      </a:endParaRPr>
                    </a:p>
                    <a:p>
                      <a:pPr marL="285750" indent="-285750" rtl="0" fontAlgn="t">
                        <a:spcBef>
                          <a:spcPts val="300"/>
                        </a:spcBef>
                        <a:spcAft>
                          <a:spcPts val="300"/>
                        </a:spcAft>
                        <a:buFont typeface="Arial" panose="020B0604020202020204" pitchFamily="34" charset="0"/>
                        <a:buChar char="•"/>
                      </a:pPr>
                      <a:r>
                        <a:rPr lang="en-US" sz="2400" b="0" i="0" u="none" strike="noStrike" dirty="0">
                          <a:solidFill>
                            <a:srgbClr val="000000"/>
                          </a:solidFill>
                          <a:effectLst/>
                          <a:latin typeface="+mn-lt"/>
                        </a:rPr>
                        <a:t>Tiered reengagement of unengaged students including attendance interventions</a:t>
                      </a:r>
                      <a:endParaRPr lang="en-US" sz="2400" dirty="0">
                        <a:effectLst/>
                        <a:latin typeface="+mn-lt"/>
                      </a:endParaRPr>
                    </a:p>
                  </a:txBody>
                  <a:tcPr marL="63500" marR="63500" marT="63500" marB="63500">
                    <a:solidFill>
                      <a:schemeClr val="accent3">
                        <a:lumMod val="20000"/>
                        <a:lumOff val="80000"/>
                      </a:schemeClr>
                    </a:solidFill>
                  </a:tcPr>
                </a:tc>
                <a:extLst>
                  <a:ext uri="{0D108BD9-81ED-4DB2-BD59-A6C34878D82A}">
                    <a16:rowId xmlns:a16="http://schemas.microsoft.com/office/drawing/2014/main" val="1453930607"/>
                  </a:ext>
                </a:extLst>
              </a:tr>
            </a:tbl>
          </a:graphicData>
        </a:graphic>
      </p:graphicFrame>
    </p:spTree>
    <p:extLst>
      <p:ext uri="{BB962C8B-B14F-4D97-AF65-F5344CB8AC3E}">
        <p14:creationId xmlns:p14="http://schemas.microsoft.com/office/powerpoint/2010/main" val="36421438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2" y="23778"/>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58</a:t>
            </a:fld>
            <a:endParaRPr dirty="0"/>
          </a:p>
        </p:txBody>
      </p:sp>
      <p:sp>
        <p:nvSpPr>
          <p:cNvPr id="3" name="Rectangle 1"/>
          <p:cNvSpPr>
            <a:spLocks noChangeArrowheads="1"/>
          </p:cNvSpPr>
          <p:nvPr/>
        </p:nvSpPr>
        <p:spPr bwMode="auto">
          <a:xfrm>
            <a:off x="2397127" y="1387904"/>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t/>
            </a:r>
            <a:br>
              <a:rPr lang="en-US" altLang="en-US" dirty="0"/>
            </a:br>
            <a:endParaRPr lang="en-US" altLang="en-US" dirty="0"/>
          </a:p>
          <a:p>
            <a:pPr defTabSz="914400"/>
            <a:endParaRPr lang="en-US" altLang="en-US" dirty="0"/>
          </a:p>
        </p:txBody>
      </p:sp>
      <p:graphicFrame>
        <p:nvGraphicFramePr>
          <p:cNvPr id="5" name="Table 4"/>
          <p:cNvGraphicFramePr>
            <a:graphicFrameLocks noGrp="1"/>
          </p:cNvGraphicFramePr>
          <p:nvPr>
            <p:extLst/>
          </p:nvPr>
        </p:nvGraphicFramePr>
        <p:xfrm>
          <a:off x="604301" y="1464146"/>
          <a:ext cx="7991061" cy="4715971"/>
        </p:xfrm>
        <a:graphic>
          <a:graphicData uri="http://schemas.openxmlformats.org/drawingml/2006/table">
            <a:tbl>
              <a:tblPr firstRow="1" bandRow="1">
                <a:tableStyleId>{5C22544A-7EE6-4342-B048-85BDC9FD1C3A}</a:tableStyleId>
              </a:tblPr>
              <a:tblGrid>
                <a:gridCol w="1965800">
                  <a:extLst>
                    <a:ext uri="{9D8B030D-6E8A-4147-A177-3AD203B41FA5}">
                      <a16:colId xmlns:a16="http://schemas.microsoft.com/office/drawing/2014/main" val="3851786386"/>
                    </a:ext>
                  </a:extLst>
                </a:gridCol>
                <a:gridCol w="6025261">
                  <a:extLst>
                    <a:ext uri="{9D8B030D-6E8A-4147-A177-3AD203B41FA5}">
                      <a16:colId xmlns:a16="http://schemas.microsoft.com/office/drawing/2014/main" val="4088558416"/>
                    </a:ext>
                  </a:extLst>
                </a:gridCol>
              </a:tblGrid>
              <a:tr h="0">
                <a:tc gridSpan="2">
                  <a:txBody>
                    <a:bodyPr/>
                    <a:lstStyle/>
                    <a:p>
                      <a:pPr algn="ctr"/>
                      <a:r>
                        <a:rPr lang="en-US" sz="2000" dirty="0" smtClean="0">
                          <a:solidFill>
                            <a:schemeClr val="tx1"/>
                          </a:solidFill>
                        </a:rPr>
                        <a:t>Integrated Supports for Students</a:t>
                      </a:r>
                      <a:endParaRPr lang="en-US" sz="2000" dirty="0">
                        <a:solidFill>
                          <a:schemeClr val="tx1"/>
                        </a:solidFill>
                      </a:endParaRPr>
                    </a:p>
                  </a:txBody>
                  <a:tcPr anchor="ctr">
                    <a:solidFill>
                      <a:srgbClr val="92D050"/>
                    </a:solidFill>
                  </a:tcPr>
                </a:tc>
                <a:tc hMerge="1">
                  <a:txBody>
                    <a:bodyPr/>
                    <a:lstStyle/>
                    <a:p>
                      <a:endParaRPr lang="en-US" dirty="0"/>
                    </a:p>
                  </a:txBody>
                  <a:tcPr/>
                </a:tc>
                <a:extLst>
                  <a:ext uri="{0D108BD9-81ED-4DB2-BD59-A6C34878D82A}">
                    <a16:rowId xmlns:a16="http://schemas.microsoft.com/office/drawing/2014/main" val="2533669048"/>
                  </a:ext>
                </a:extLst>
              </a:tr>
              <a:tr h="596091">
                <a:tc>
                  <a:txBody>
                    <a:bodyPr/>
                    <a:lstStyle/>
                    <a:p>
                      <a:pPr algn="ctr"/>
                      <a:r>
                        <a:rPr lang="en-US" sz="2000" b="1" dirty="0" smtClean="0"/>
                        <a:t>Priority Area</a:t>
                      </a:r>
                      <a:endParaRPr lang="en-US" sz="2000" b="1" dirty="0"/>
                    </a:p>
                  </a:txBody>
                  <a:tcPr anchor="ctr">
                    <a:solidFill>
                      <a:schemeClr val="accent3">
                        <a:lumMod val="60000"/>
                        <a:lumOff val="40000"/>
                      </a:schemeClr>
                    </a:solidFill>
                  </a:tcPr>
                </a:tc>
                <a:tc>
                  <a:txBody>
                    <a:bodyPr/>
                    <a:lstStyle/>
                    <a:p>
                      <a:pPr algn="ctr"/>
                      <a:r>
                        <a:rPr lang="en-US" sz="2000" b="1" dirty="0" smtClean="0"/>
                        <a:t>Recommendations</a:t>
                      </a:r>
                      <a:endParaRPr lang="en-US" sz="2000" b="1" dirty="0"/>
                    </a:p>
                  </a:txBody>
                  <a:tcPr anchor="ctr">
                    <a:solidFill>
                      <a:schemeClr val="accent3">
                        <a:lumMod val="60000"/>
                        <a:lumOff val="40000"/>
                      </a:schemeClr>
                    </a:solidFill>
                  </a:tcPr>
                </a:tc>
                <a:extLst>
                  <a:ext uri="{0D108BD9-81ED-4DB2-BD59-A6C34878D82A}">
                    <a16:rowId xmlns:a16="http://schemas.microsoft.com/office/drawing/2014/main" val="3025019971"/>
                  </a:ext>
                </a:extLst>
              </a:tr>
              <a:tr h="1282123">
                <a:tc>
                  <a:txBody>
                    <a:bodyPr/>
                    <a:lstStyle/>
                    <a:p>
                      <a:pPr algn="ctr" rtl="0" fontAlgn="ctr">
                        <a:spcBef>
                          <a:spcPts val="0"/>
                        </a:spcBef>
                        <a:spcAft>
                          <a:spcPts val="0"/>
                        </a:spcAft>
                      </a:pPr>
                      <a:r>
                        <a:rPr lang="en-US" sz="2400" b="1" i="0" u="none" strike="noStrike" dirty="0" smtClean="0">
                          <a:solidFill>
                            <a:schemeClr val="tx1"/>
                          </a:solidFill>
                          <a:effectLst/>
                          <a:latin typeface="+mn-lt"/>
                        </a:rPr>
                        <a:t>Expansion and Improvement </a:t>
                      </a:r>
                      <a:r>
                        <a:rPr lang="en-US" sz="2400" b="1" i="0" u="none" strike="noStrike" dirty="0">
                          <a:solidFill>
                            <a:schemeClr val="tx1"/>
                          </a:solidFill>
                          <a:effectLst/>
                          <a:latin typeface="+mn-lt"/>
                        </a:rPr>
                        <a:t>of Student Support Centers and wrap-around services</a:t>
                      </a:r>
                      <a:endParaRPr lang="en-US" sz="2400" dirty="0">
                        <a:solidFill>
                          <a:schemeClr val="tx1"/>
                        </a:solidFill>
                        <a:effectLst/>
                        <a:latin typeface="+mn-lt"/>
                      </a:endParaRPr>
                    </a:p>
                  </a:txBody>
                  <a:tcPr marL="63500" marR="63500" marT="63500" marB="63500" anchor="ctr">
                    <a:solidFill>
                      <a:schemeClr val="accent3">
                        <a:lumMod val="20000"/>
                        <a:lumOff val="80000"/>
                      </a:schemeClr>
                    </a:solidFill>
                  </a:tcPr>
                </a:tc>
                <a:tc>
                  <a:txBody>
                    <a:bodyPr/>
                    <a:lstStyle/>
                    <a:p>
                      <a:pPr marL="285750" indent="-285750" rtl="0" fontAlgn="base">
                        <a:spcBef>
                          <a:spcPts val="300"/>
                        </a:spcBef>
                        <a:spcAft>
                          <a:spcPts val="300"/>
                        </a:spcAft>
                        <a:buFont typeface="Arial" panose="020B0604020202020204" pitchFamily="34" charset="0"/>
                        <a:buChar char="•"/>
                      </a:pPr>
                      <a:r>
                        <a:rPr lang="en-US" sz="2400" b="0" i="0" u="none" strike="noStrike" dirty="0">
                          <a:solidFill>
                            <a:schemeClr val="tx1"/>
                          </a:solidFill>
                          <a:effectLst/>
                          <a:latin typeface="+mn-lt"/>
                        </a:rPr>
                        <a:t>Liaisons/Case Managers for </a:t>
                      </a:r>
                      <a:r>
                        <a:rPr lang="en-US" sz="2400" b="0" i="0" u="none" strike="noStrike" dirty="0" smtClean="0">
                          <a:solidFill>
                            <a:schemeClr val="tx1"/>
                          </a:solidFill>
                          <a:effectLst/>
                          <a:latin typeface="+mn-lt"/>
                        </a:rPr>
                        <a:t>students with the highest needs</a:t>
                      </a:r>
                      <a:endParaRPr lang="en-US" sz="2400" b="0" i="0" u="none" strike="noStrike" dirty="0">
                        <a:solidFill>
                          <a:schemeClr val="tx1"/>
                        </a:solidFill>
                        <a:effectLst/>
                        <a:latin typeface="+mn-lt"/>
                      </a:endParaRPr>
                    </a:p>
                    <a:p>
                      <a:pPr marL="285750" indent="-285750" rtl="0" fontAlgn="base">
                        <a:spcBef>
                          <a:spcPts val="300"/>
                        </a:spcBef>
                        <a:spcAft>
                          <a:spcPts val="300"/>
                        </a:spcAft>
                        <a:buFont typeface="Arial" panose="020B0604020202020204" pitchFamily="34" charset="0"/>
                        <a:buChar char="•"/>
                      </a:pPr>
                      <a:r>
                        <a:rPr lang="en-US" sz="2400" b="0" i="0" u="none" strike="noStrike" dirty="0">
                          <a:solidFill>
                            <a:schemeClr val="tx1"/>
                          </a:solidFill>
                          <a:effectLst/>
                          <a:latin typeface="+mn-lt"/>
                        </a:rPr>
                        <a:t>Individual Student Support Plans for </a:t>
                      </a:r>
                      <a:r>
                        <a:rPr lang="en-US" sz="2400" b="0" i="0" u="none" strike="noStrike" dirty="0" smtClean="0">
                          <a:solidFill>
                            <a:schemeClr val="tx1"/>
                          </a:solidFill>
                          <a:effectLst/>
                          <a:latin typeface="+mn-lt"/>
                        </a:rPr>
                        <a:t>students with the highest needs</a:t>
                      </a:r>
                      <a:endParaRPr lang="en-US" sz="2400" b="0" i="0" u="none" strike="noStrike" dirty="0">
                        <a:solidFill>
                          <a:schemeClr val="tx1"/>
                        </a:solidFill>
                        <a:effectLst/>
                        <a:latin typeface="+mn-lt"/>
                      </a:endParaRPr>
                    </a:p>
                    <a:p>
                      <a:pPr marL="285750" indent="-285750" rtl="0" fontAlgn="base">
                        <a:spcBef>
                          <a:spcPts val="300"/>
                        </a:spcBef>
                        <a:spcAft>
                          <a:spcPts val="300"/>
                        </a:spcAft>
                        <a:buFont typeface="Arial" panose="020B0604020202020204" pitchFamily="34" charset="0"/>
                        <a:buChar char="•"/>
                      </a:pPr>
                      <a:r>
                        <a:rPr lang="en-US" sz="2400" b="0" i="0" u="none" strike="noStrike" dirty="0">
                          <a:solidFill>
                            <a:schemeClr val="tx1"/>
                          </a:solidFill>
                          <a:effectLst/>
                          <a:latin typeface="+mn-lt"/>
                        </a:rPr>
                        <a:t>Regular mental health and social-emotional check-ins to assess needs</a:t>
                      </a:r>
                    </a:p>
                    <a:p>
                      <a:pPr marL="285750" indent="-285750" rtl="0" fontAlgn="base">
                        <a:spcBef>
                          <a:spcPts val="300"/>
                        </a:spcBef>
                        <a:spcAft>
                          <a:spcPts val="300"/>
                        </a:spcAft>
                        <a:buFont typeface="Arial" panose="020B0604020202020204" pitchFamily="34" charset="0"/>
                        <a:buChar char="•"/>
                      </a:pPr>
                      <a:r>
                        <a:rPr lang="en-US" sz="2400" b="0" i="0" u="none" strike="noStrike" dirty="0">
                          <a:solidFill>
                            <a:schemeClr val="tx1"/>
                          </a:solidFill>
                          <a:effectLst/>
                          <a:latin typeface="+mn-lt"/>
                        </a:rPr>
                        <a:t>Services for Homeless Youth and Foster Youth</a:t>
                      </a:r>
                    </a:p>
                    <a:p>
                      <a:pPr marL="285750" indent="-285750" rtl="0" fontAlgn="base">
                        <a:spcBef>
                          <a:spcPts val="300"/>
                        </a:spcBef>
                        <a:spcAft>
                          <a:spcPts val="300"/>
                        </a:spcAft>
                        <a:buFont typeface="Arial" panose="020B0604020202020204" pitchFamily="34" charset="0"/>
                        <a:buChar char="•"/>
                      </a:pPr>
                      <a:r>
                        <a:rPr lang="en-US" sz="2400" b="0" i="0" u="none" strike="noStrike" dirty="0">
                          <a:solidFill>
                            <a:schemeClr val="tx1"/>
                          </a:solidFill>
                          <a:effectLst/>
                          <a:latin typeface="+mn-lt"/>
                        </a:rPr>
                        <a:t>Student Support Centers at all school sites</a:t>
                      </a:r>
                    </a:p>
                  </a:txBody>
                  <a:tcPr marL="63500" marR="63500" marT="63500" marB="63500">
                    <a:solidFill>
                      <a:schemeClr val="accent3">
                        <a:lumMod val="20000"/>
                        <a:lumOff val="80000"/>
                      </a:schemeClr>
                    </a:solidFill>
                  </a:tcPr>
                </a:tc>
                <a:extLst>
                  <a:ext uri="{0D108BD9-81ED-4DB2-BD59-A6C34878D82A}">
                    <a16:rowId xmlns:a16="http://schemas.microsoft.com/office/drawing/2014/main" val="1803711680"/>
                  </a:ext>
                </a:extLst>
              </a:tr>
            </a:tbl>
          </a:graphicData>
        </a:graphic>
      </p:graphicFrame>
    </p:spTree>
    <p:extLst>
      <p:ext uri="{BB962C8B-B14F-4D97-AF65-F5344CB8AC3E}">
        <p14:creationId xmlns:p14="http://schemas.microsoft.com/office/powerpoint/2010/main" val="24017406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2" y="23778"/>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59</a:t>
            </a:fld>
            <a:endParaRPr dirty="0"/>
          </a:p>
        </p:txBody>
      </p:sp>
      <p:sp>
        <p:nvSpPr>
          <p:cNvPr id="3" name="Rectangle 1"/>
          <p:cNvSpPr>
            <a:spLocks noChangeArrowheads="1"/>
          </p:cNvSpPr>
          <p:nvPr/>
        </p:nvSpPr>
        <p:spPr bwMode="auto">
          <a:xfrm>
            <a:off x="2397127" y="1387904"/>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t/>
            </a:r>
            <a:br>
              <a:rPr lang="en-US" altLang="en-US" dirty="0"/>
            </a:br>
            <a:endParaRPr lang="en-US" altLang="en-US" dirty="0"/>
          </a:p>
          <a:p>
            <a:pPr defTabSz="914400"/>
            <a:endParaRPr lang="en-US" altLang="en-US" dirty="0"/>
          </a:p>
        </p:txBody>
      </p:sp>
      <p:graphicFrame>
        <p:nvGraphicFramePr>
          <p:cNvPr id="5" name="Table 4"/>
          <p:cNvGraphicFramePr>
            <a:graphicFrameLocks noGrp="1"/>
          </p:cNvGraphicFramePr>
          <p:nvPr>
            <p:extLst/>
          </p:nvPr>
        </p:nvGraphicFramePr>
        <p:xfrm>
          <a:off x="910426" y="1572829"/>
          <a:ext cx="7323151" cy="4494016"/>
        </p:xfrm>
        <a:graphic>
          <a:graphicData uri="http://schemas.openxmlformats.org/drawingml/2006/table">
            <a:tbl>
              <a:tblPr firstRow="1" bandRow="1">
                <a:tableStyleId>{5C22544A-7EE6-4342-B048-85BDC9FD1C3A}</a:tableStyleId>
              </a:tblPr>
              <a:tblGrid>
                <a:gridCol w="2190804">
                  <a:extLst>
                    <a:ext uri="{9D8B030D-6E8A-4147-A177-3AD203B41FA5}">
                      <a16:colId xmlns:a16="http://schemas.microsoft.com/office/drawing/2014/main" val="3851786386"/>
                    </a:ext>
                  </a:extLst>
                </a:gridCol>
                <a:gridCol w="5132347">
                  <a:extLst>
                    <a:ext uri="{9D8B030D-6E8A-4147-A177-3AD203B41FA5}">
                      <a16:colId xmlns:a16="http://schemas.microsoft.com/office/drawing/2014/main" val="4088558416"/>
                    </a:ext>
                  </a:extLst>
                </a:gridCol>
              </a:tblGrid>
              <a:tr h="434721">
                <a:tc gridSpan="2">
                  <a:txBody>
                    <a:bodyPr/>
                    <a:lstStyle/>
                    <a:p>
                      <a:pPr algn="ctr"/>
                      <a:r>
                        <a:rPr lang="en-US" sz="2000" dirty="0" smtClean="0">
                          <a:solidFill>
                            <a:schemeClr val="tx1"/>
                          </a:solidFill>
                        </a:rPr>
                        <a:t>Recruit,</a:t>
                      </a:r>
                      <a:r>
                        <a:rPr lang="en-US" sz="2000" baseline="0" dirty="0" smtClean="0">
                          <a:solidFill>
                            <a:schemeClr val="tx1"/>
                          </a:solidFill>
                        </a:rPr>
                        <a:t> Develop, and Retain a Highly Qualified Instructional Staff</a:t>
                      </a:r>
                      <a:endParaRPr lang="en-US" sz="2000" dirty="0">
                        <a:solidFill>
                          <a:schemeClr val="tx1"/>
                        </a:solidFill>
                      </a:endParaRPr>
                    </a:p>
                  </a:txBody>
                  <a:tcPr anchor="ctr">
                    <a:solidFill>
                      <a:srgbClr val="92D050"/>
                    </a:solidFill>
                  </a:tcPr>
                </a:tc>
                <a:tc hMerge="1">
                  <a:txBody>
                    <a:bodyPr/>
                    <a:lstStyle/>
                    <a:p>
                      <a:endParaRPr lang="en-US" dirty="0"/>
                    </a:p>
                  </a:txBody>
                  <a:tcPr/>
                </a:tc>
                <a:extLst>
                  <a:ext uri="{0D108BD9-81ED-4DB2-BD59-A6C34878D82A}">
                    <a16:rowId xmlns:a16="http://schemas.microsoft.com/office/drawing/2014/main" val="2533669048"/>
                  </a:ext>
                </a:extLst>
              </a:tr>
              <a:tr h="653981">
                <a:tc>
                  <a:txBody>
                    <a:bodyPr/>
                    <a:lstStyle/>
                    <a:p>
                      <a:pPr algn="ctr"/>
                      <a:r>
                        <a:rPr lang="en-US" sz="2000" b="1" dirty="0" smtClean="0"/>
                        <a:t>Priority Area</a:t>
                      </a:r>
                      <a:endParaRPr lang="en-US" sz="2000" b="1" dirty="0"/>
                    </a:p>
                  </a:txBody>
                  <a:tcPr anchor="ctr">
                    <a:solidFill>
                      <a:schemeClr val="accent3">
                        <a:lumMod val="60000"/>
                        <a:lumOff val="40000"/>
                      </a:schemeClr>
                    </a:solidFill>
                  </a:tcPr>
                </a:tc>
                <a:tc>
                  <a:txBody>
                    <a:bodyPr/>
                    <a:lstStyle/>
                    <a:p>
                      <a:pPr algn="ctr"/>
                      <a:r>
                        <a:rPr lang="en-US" sz="2000" b="1" dirty="0" smtClean="0"/>
                        <a:t>Recommendations</a:t>
                      </a:r>
                      <a:endParaRPr lang="en-US" sz="2000" b="1" dirty="0"/>
                    </a:p>
                  </a:txBody>
                  <a:tcPr anchor="ctr">
                    <a:solidFill>
                      <a:schemeClr val="accent3">
                        <a:lumMod val="60000"/>
                        <a:lumOff val="40000"/>
                      </a:schemeClr>
                    </a:solidFill>
                  </a:tcPr>
                </a:tc>
                <a:extLst>
                  <a:ext uri="{0D108BD9-81ED-4DB2-BD59-A6C34878D82A}">
                    <a16:rowId xmlns:a16="http://schemas.microsoft.com/office/drawing/2014/main" val="3025019971"/>
                  </a:ext>
                </a:extLst>
              </a:tr>
              <a:tr h="3405314">
                <a:tc>
                  <a:txBody>
                    <a:bodyPr/>
                    <a:lstStyle/>
                    <a:p>
                      <a:pPr algn="ctr" rtl="0" fontAlgn="ctr">
                        <a:spcBef>
                          <a:spcPts val="0"/>
                        </a:spcBef>
                        <a:spcAft>
                          <a:spcPts val="0"/>
                        </a:spcAft>
                      </a:pPr>
                      <a:r>
                        <a:rPr lang="en-US" sz="2400" b="1" i="0" u="none" strike="noStrike" dirty="0">
                          <a:solidFill>
                            <a:srgbClr val="000000"/>
                          </a:solidFill>
                          <a:effectLst/>
                          <a:latin typeface="+mn-lt"/>
                        </a:rPr>
                        <a:t>Hiring, Recruitment, and Retention </a:t>
                      </a:r>
                      <a:endParaRPr lang="en-US" sz="2400" dirty="0">
                        <a:effectLst/>
                        <a:latin typeface="+mn-lt"/>
                      </a:endParaRPr>
                    </a:p>
                  </a:txBody>
                  <a:tcPr marL="63500" marR="63500" marT="63500" marB="63500" anchor="ctr">
                    <a:solidFill>
                      <a:schemeClr val="accent3">
                        <a:lumMod val="20000"/>
                        <a:lumOff val="80000"/>
                      </a:schemeClr>
                    </a:solidFill>
                  </a:tcPr>
                </a:tc>
                <a:tc>
                  <a:txBody>
                    <a:bodyPr/>
                    <a:lstStyle/>
                    <a:p>
                      <a:pPr marL="285750" indent="-285750" rtl="0" fontAlgn="base">
                        <a:spcBef>
                          <a:spcPts val="200"/>
                        </a:spcBef>
                        <a:spcAft>
                          <a:spcPts val="200"/>
                        </a:spcAft>
                        <a:buFont typeface="Arial" panose="020B0604020202020204" pitchFamily="34" charset="0"/>
                        <a:buChar char="•"/>
                      </a:pPr>
                      <a:r>
                        <a:rPr lang="en-US" sz="2400" b="0" i="0" u="none" strike="noStrike" dirty="0">
                          <a:solidFill>
                            <a:srgbClr val="000000"/>
                          </a:solidFill>
                          <a:effectLst/>
                          <a:latin typeface="+mn-lt"/>
                        </a:rPr>
                        <a:t>Shift the district’s start date earlier in August in order to maximize competitive advantage in the hiring landscape (this also benefits students academically in multiple ways, and in work)</a:t>
                      </a:r>
                    </a:p>
                    <a:p>
                      <a:pPr marL="285750" indent="-285750" rtl="0" fontAlgn="base">
                        <a:spcBef>
                          <a:spcPts val="200"/>
                        </a:spcBef>
                        <a:spcAft>
                          <a:spcPts val="200"/>
                        </a:spcAft>
                        <a:buFont typeface="Arial" panose="020B0604020202020204" pitchFamily="34" charset="0"/>
                        <a:buChar char="•"/>
                      </a:pPr>
                      <a:r>
                        <a:rPr lang="en-US" sz="2400" b="0" i="0" u="none" strike="noStrike" dirty="0">
                          <a:solidFill>
                            <a:srgbClr val="000000"/>
                          </a:solidFill>
                          <a:effectLst/>
                          <a:latin typeface="+mn-lt"/>
                        </a:rPr>
                        <a:t>Incentivize teachers to go to target schools</a:t>
                      </a:r>
                    </a:p>
                  </a:txBody>
                  <a:tcPr marL="63500" marR="63500" marT="63500" marB="63500">
                    <a:solidFill>
                      <a:schemeClr val="accent3">
                        <a:lumMod val="20000"/>
                        <a:lumOff val="80000"/>
                      </a:schemeClr>
                    </a:solidFill>
                  </a:tcPr>
                </a:tc>
                <a:extLst>
                  <a:ext uri="{0D108BD9-81ED-4DB2-BD59-A6C34878D82A}">
                    <a16:rowId xmlns:a16="http://schemas.microsoft.com/office/drawing/2014/main" val="1453930607"/>
                  </a:ext>
                </a:extLst>
              </a:tr>
            </a:tbl>
          </a:graphicData>
        </a:graphic>
      </p:graphicFrame>
    </p:spTree>
    <p:extLst>
      <p:ext uri="{BB962C8B-B14F-4D97-AF65-F5344CB8AC3E}">
        <p14:creationId xmlns:p14="http://schemas.microsoft.com/office/powerpoint/2010/main" val="4278020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Existing Strategic Plan (2016-2021) and LCAP Goals</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6</a:t>
            </a:fld>
            <a:endParaRPr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387" y="1332606"/>
            <a:ext cx="691515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680" y="2934327"/>
            <a:ext cx="1212710" cy="1180060"/>
          </a:xfrm>
          <a:prstGeom prst="rect">
            <a:avLst/>
          </a:prstGeom>
        </p:spPr>
      </p:pic>
    </p:spTree>
    <p:extLst>
      <p:ext uri="{BB962C8B-B14F-4D97-AF65-F5344CB8AC3E}">
        <p14:creationId xmlns:p14="http://schemas.microsoft.com/office/powerpoint/2010/main" val="1839394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2" y="23778"/>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60</a:t>
            </a:fld>
            <a:endParaRPr dirty="0"/>
          </a:p>
        </p:txBody>
      </p:sp>
      <p:sp>
        <p:nvSpPr>
          <p:cNvPr id="3" name="Rectangle 1"/>
          <p:cNvSpPr>
            <a:spLocks noChangeArrowheads="1"/>
          </p:cNvSpPr>
          <p:nvPr/>
        </p:nvSpPr>
        <p:spPr bwMode="auto">
          <a:xfrm>
            <a:off x="2397127" y="1387904"/>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t/>
            </a:r>
            <a:br>
              <a:rPr lang="en-US" altLang="en-US" dirty="0"/>
            </a:br>
            <a:endParaRPr lang="en-US" altLang="en-US" dirty="0"/>
          </a:p>
          <a:p>
            <a:pPr defTabSz="914400"/>
            <a:endParaRPr lang="en-US" altLang="en-US" dirty="0"/>
          </a:p>
        </p:txBody>
      </p:sp>
      <p:graphicFrame>
        <p:nvGraphicFramePr>
          <p:cNvPr id="5" name="Table 4"/>
          <p:cNvGraphicFramePr>
            <a:graphicFrameLocks noGrp="1"/>
          </p:cNvGraphicFramePr>
          <p:nvPr>
            <p:extLst/>
          </p:nvPr>
        </p:nvGraphicFramePr>
        <p:xfrm>
          <a:off x="193963" y="969424"/>
          <a:ext cx="8733906" cy="5713173"/>
        </p:xfrm>
        <a:graphic>
          <a:graphicData uri="http://schemas.openxmlformats.org/drawingml/2006/table">
            <a:tbl>
              <a:tblPr firstRow="1" bandRow="1">
                <a:tableStyleId>{5C22544A-7EE6-4342-B048-85BDC9FD1C3A}</a:tableStyleId>
              </a:tblPr>
              <a:tblGrid>
                <a:gridCol w="2406114">
                  <a:extLst>
                    <a:ext uri="{9D8B030D-6E8A-4147-A177-3AD203B41FA5}">
                      <a16:colId xmlns:a16="http://schemas.microsoft.com/office/drawing/2014/main" val="3851786386"/>
                    </a:ext>
                  </a:extLst>
                </a:gridCol>
                <a:gridCol w="6327792">
                  <a:extLst>
                    <a:ext uri="{9D8B030D-6E8A-4147-A177-3AD203B41FA5}">
                      <a16:colId xmlns:a16="http://schemas.microsoft.com/office/drawing/2014/main" val="4088558416"/>
                    </a:ext>
                  </a:extLst>
                </a:gridCol>
              </a:tblGrid>
              <a:tr h="376991">
                <a:tc gridSpan="2">
                  <a:txBody>
                    <a:bodyPr/>
                    <a:lstStyle/>
                    <a:p>
                      <a:pPr algn="ctr"/>
                      <a:r>
                        <a:rPr lang="en-US" sz="2000" dirty="0" smtClean="0">
                          <a:solidFill>
                            <a:schemeClr val="tx1"/>
                          </a:solidFill>
                        </a:rPr>
                        <a:t>Recruit,</a:t>
                      </a:r>
                      <a:r>
                        <a:rPr lang="en-US" sz="2000" baseline="0" dirty="0" smtClean="0">
                          <a:solidFill>
                            <a:schemeClr val="tx1"/>
                          </a:solidFill>
                        </a:rPr>
                        <a:t> Develop, and Retain a Highly Qualified Instructional Staff</a:t>
                      </a:r>
                      <a:endParaRPr lang="en-US" sz="2000" dirty="0">
                        <a:solidFill>
                          <a:schemeClr val="tx1"/>
                        </a:solidFill>
                      </a:endParaRPr>
                    </a:p>
                  </a:txBody>
                  <a:tcPr anchor="ctr">
                    <a:solidFill>
                      <a:srgbClr val="92D050"/>
                    </a:solidFill>
                  </a:tcPr>
                </a:tc>
                <a:tc hMerge="1">
                  <a:txBody>
                    <a:bodyPr/>
                    <a:lstStyle/>
                    <a:p>
                      <a:endParaRPr lang="en-US" dirty="0"/>
                    </a:p>
                  </a:txBody>
                  <a:tcPr/>
                </a:tc>
                <a:extLst>
                  <a:ext uri="{0D108BD9-81ED-4DB2-BD59-A6C34878D82A}">
                    <a16:rowId xmlns:a16="http://schemas.microsoft.com/office/drawing/2014/main" val="2533669048"/>
                  </a:ext>
                </a:extLst>
              </a:tr>
              <a:tr h="567133">
                <a:tc>
                  <a:txBody>
                    <a:bodyPr/>
                    <a:lstStyle/>
                    <a:p>
                      <a:pPr algn="ctr"/>
                      <a:r>
                        <a:rPr lang="en-US" sz="2000" b="1" dirty="0" smtClean="0"/>
                        <a:t>Priority Area</a:t>
                      </a:r>
                      <a:endParaRPr lang="en-US" sz="2000" b="1" dirty="0"/>
                    </a:p>
                  </a:txBody>
                  <a:tcPr anchor="ctr">
                    <a:solidFill>
                      <a:schemeClr val="accent3">
                        <a:lumMod val="60000"/>
                        <a:lumOff val="40000"/>
                      </a:schemeClr>
                    </a:solidFill>
                  </a:tcPr>
                </a:tc>
                <a:tc>
                  <a:txBody>
                    <a:bodyPr/>
                    <a:lstStyle/>
                    <a:p>
                      <a:pPr algn="ctr"/>
                      <a:r>
                        <a:rPr lang="en-US" sz="2000" b="1" dirty="0" smtClean="0"/>
                        <a:t>Recommendations</a:t>
                      </a:r>
                      <a:endParaRPr lang="en-US" sz="2000" b="1" dirty="0"/>
                    </a:p>
                  </a:txBody>
                  <a:tcPr anchor="ctr">
                    <a:solidFill>
                      <a:schemeClr val="accent3">
                        <a:lumMod val="60000"/>
                        <a:lumOff val="40000"/>
                      </a:schemeClr>
                    </a:solidFill>
                  </a:tcPr>
                </a:tc>
                <a:extLst>
                  <a:ext uri="{0D108BD9-81ED-4DB2-BD59-A6C34878D82A}">
                    <a16:rowId xmlns:a16="http://schemas.microsoft.com/office/drawing/2014/main" val="3025019971"/>
                  </a:ext>
                </a:extLst>
              </a:tr>
              <a:tr h="4519059">
                <a:tc>
                  <a:txBody>
                    <a:bodyPr/>
                    <a:lstStyle/>
                    <a:p>
                      <a:pPr lvl="0" rtl="0" fontAlgn="ctr">
                        <a:spcBef>
                          <a:spcPts val="0"/>
                        </a:spcBef>
                        <a:spcAft>
                          <a:spcPts val="0"/>
                        </a:spcAft>
                      </a:pPr>
                      <a:r>
                        <a:rPr lang="en-US" sz="2400" b="1" i="0" u="none" strike="noStrike" dirty="0">
                          <a:solidFill>
                            <a:srgbClr val="000000"/>
                          </a:solidFill>
                          <a:effectLst/>
                          <a:latin typeface="+mn-lt"/>
                        </a:rPr>
                        <a:t>Professional Development and Training</a:t>
                      </a:r>
                      <a:endParaRPr lang="en-US" sz="2400" dirty="0">
                        <a:effectLst/>
                        <a:latin typeface="+mn-lt"/>
                      </a:endParaRPr>
                    </a:p>
                    <a:p>
                      <a:pPr marL="0" lvl="0" indent="0" rtl="0" fontAlgn="base">
                        <a:spcBef>
                          <a:spcPts val="300"/>
                        </a:spcBef>
                        <a:spcAft>
                          <a:spcPts val="300"/>
                        </a:spcAft>
                        <a:buFont typeface="Arial" panose="020B0604020202020204" pitchFamily="34" charset="0"/>
                        <a:buNone/>
                      </a:pPr>
                      <a:r>
                        <a:rPr lang="en-US" sz="1800" b="0" i="0" u="none" strike="noStrike" dirty="0" smtClean="0">
                          <a:solidFill>
                            <a:srgbClr val="000000"/>
                          </a:solidFill>
                          <a:effectLst/>
                          <a:latin typeface="+mn-lt"/>
                        </a:rPr>
                        <a:t>-Mandatory </a:t>
                      </a:r>
                      <a:r>
                        <a:rPr lang="en-US" sz="1800" b="0" i="0" u="none" strike="noStrike" dirty="0">
                          <a:solidFill>
                            <a:srgbClr val="000000"/>
                          </a:solidFill>
                          <a:effectLst/>
                          <a:latin typeface="+mn-lt"/>
                        </a:rPr>
                        <a:t>training with clear identification of which staff are required to complete</a:t>
                      </a:r>
                    </a:p>
                    <a:p>
                      <a:pPr marL="0" lvl="0" indent="0" rtl="0" fontAlgn="base">
                        <a:spcBef>
                          <a:spcPts val="300"/>
                        </a:spcBef>
                        <a:spcAft>
                          <a:spcPts val="300"/>
                        </a:spcAft>
                        <a:buFont typeface="Arial" panose="020B0604020202020204" pitchFamily="34" charset="0"/>
                        <a:buNone/>
                      </a:pPr>
                      <a:r>
                        <a:rPr lang="en-US" sz="1800" b="0" i="0" u="none" strike="noStrike" dirty="0" smtClean="0">
                          <a:solidFill>
                            <a:srgbClr val="000000"/>
                          </a:solidFill>
                          <a:effectLst/>
                          <a:latin typeface="+mn-lt"/>
                        </a:rPr>
                        <a:t>-Unification </a:t>
                      </a:r>
                      <a:r>
                        <a:rPr lang="en-US" sz="1800" b="0" i="0" u="none" strike="noStrike" dirty="0">
                          <a:solidFill>
                            <a:srgbClr val="000000"/>
                          </a:solidFill>
                          <a:effectLst/>
                          <a:latin typeface="+mn-lt"/>
                        </a:rPr>
                        <a:t>of </a:t>
                      </a:r>
                      <a:r>
                        <a:rPr lang="en-US" sz="1800" b="0" i="0" u="none" strike="noStrike" dirty="0">
                          <a:solidFill>
                            <a:schemeClr val="tx1"/>
                          </a:solidFill>
                          <a:effectLst/>
                          <a:latin typeface="+mn-lt"/>
                        </a:rPr>
                        <a:t>components (Ex: MTSS, inclusive </a:t>
                      </a:r>
                      <a:r>
                        <a:rPr lang="en-US" sz="1800" b="0" i="0" u="none" strike="noStrike" dirty="0" smtClean="0">
                          <a:solidFill>
                            <a:schemeClr val="tx1"/>
                          </a:solidFill>
                          <a:effectLst/>
                          <a:latin typeface="+mn-lt"/>
                        </a:rPr>
                        <a:t>practices)</a:t>
                      </a:r>
                      <a:endParaRPr lang="en-US" sz="1800" b="0" i="0" u="none" strike="noStrike" dirty="0">
                        <a:solidFill>
                          <a:schemeClr val="tx1"/>
                        </a:solidFill>
                        <a:effectLst/>
                        <a:latin typeface="+mn-lt"/>
                      </a:endParaRPr>
                    </a:p>
                    <a:p>
                      <a:pPr marL="0" lvl="0" indent="0" rtl="0" fontAlgn="base">
                        <a:spcBef>
                          <a:spcPts val="300"/>
                        </a:spcBef>
                        <a:spcAft>
                          <a:spcPts val="300"/>
                        </a:spcAft>
                        <a:buFont typeface="Arial" panose="020B0604020202020204" pitchFamily="34" charset="0"/>
                        <a:buNone/>
                      </a:pPr>
                      <a:r>
                        <a:rPr lang="en-US" sz="1800" b="0" i="0" u="none" strike="noStrike" dirty="0" smtClean="0">
                          <a:solidFill>
                            <a:schemeClr val="tx1"/>
                          </a:solidFill>
                          <a:effectLst/>
                          <a:latin typeface="+mn-lt"/>
                        </a:rPr>
                        <a:t>-Effectiveness</a:t>
                      </a:r>
                      <a:r>
                        <a:rPr lang="en-US" sz="1800" b="0" i="0" u="none" strike="noStrike" baseline="0" dirty="0" smtClean="0">
                          <a:solidFill>
                            <a:schemeClr val="tx1"/>
                          </a:solidFill>
                          <a:effectLst/>
                          <a:latin typeface="+mn-lt"/>
                        </a:rPr>
                        <a:t> m</a:t>
                      </a:r>
                      <a:r>
                        <a:rPr lang="en-US" sz="1800" b="0" i="0" u="none" strike="noStrike" dirty="0" smtClean="0">
                          <a:solidFill>
                            <a:schemeClr val="tx1"/>
                          </a:solidFill>
                          <a:effectLst/>
                          <a:latin typeface="+mn-lt"/>
                        </a:rPr>
                        <a:t>easured </a:t>
                      </a:r>
                      <a:r>
                        <a:rPr lang="en-US" sz="1800" b="0" i="0" u="none" strike="noStrike" dirty="0">
                          <a:solidFill>
                            <a:schemeClr val="tx1"/>
                          </a:solidFill>
                          <a:effectLst/>
                          <a:latin typeface="+mn-lt"/>
                        </a:rPr>
                        <a:t>by continuous </a:t>
                      </a:r>
                      <a:r>
                        <a:rPr lang="en-US" sz="1800" b="0" i="0" u="none" strike="noStrike" dirty="0">
                          <a:solidFill>
                            <a:srgbClr val="000000"/>
                          </a:solidFill>
                          <a:effectLst/>
                          <a:latin typeface="+mn-lt"/>
                        </a:rPr>
                        <a:t>improvement science</a:t>
                      </a:r>
                    </a:p>
                  </a:txBody>
                  <a:tcPr marL="63500" marR="63500" marT="63500" marB="63500" anchor="ctr">
                    <a:solidFill>
                      <a:schemeClr val="accent3">
                        <a:lumMod val="20000"/>
                        <a:lumOff val="80000"/>
                      </a:schemeClr>
                    </a:solidFill>
                  </a:tcPr>
                </a:tc>
                <a:tc>
                  <a:txBody>
                    <a:bodyPr/>
                    <a:lstStyle/>
                    <a:p>
                      <a:pPr marL="285750" indent="-285750" rtl="0" fontAlgn="t">
                        <a:spcBef>
                          <a:spcPts val="200"/>
                        </a:spcBef>
                        <a:spcAft>
                          <a:spcPts val="200"/>
                        </a:spcAft>
                        <a:buFont typeface="Arial" panose="020B0604020202020204" pitchFamily="34" charset="0"/>
                        <a:buChar char="•"/>
                      </a:pPr>
                      <a:r>
                        <a:rPr lang="en-US" sz="2000" b="0" i="0" u="none" strike="noStrike" dirty="0">
                          <a:solidFill>
                            <a:srgbClr val="000000"/>
                          </a:solidFill>
                          <a:effectLst/>
                          <a:latin typeface="+mn-lt"/>
                        </a:rPr>
                        <a:t>Increased Instructional Coaching (number of math and literacy) to reduce site case-loads.  More equitable assignment of coaches to school sites</a:t>
                      </a:r>
                      <a:endParaRPr lang="en-US" sz="2000" dirty="0">
                        <a:effectLst/>
                        <a:latin typeface="+mn-lt"/>
                      </a:endParaRPr>
                    </a:p>
                    <a:p>
                      <a:pPr rtl="0" fontAlgn="t">
                        <a:spcBef>
                          <a:spcPts val="200"/>
                        </a:spcBef>
                        <a:spcAft>
                          <a:spcPts val="200"/>
                        </a:spcAft>
                      </a:pPr>
                      <a:r>
                        <a:rPr lang="en-US" sz="2000" b="0" i="0" u="none" strike="noStrike" dirty="0" smtClean="0">
                          <a:solidFill>
                            <a:srgbClr val="000000"/>
                          </a:solidFill>
                          <a:effectLst/>
                          <a:latin typeface="+mn-lt"/>
                        </a:rPr>
                        <a:t>Specific </a:t>
                      </a:r>
                      <a:r>
                        <a:rPr lang="en-US" sz="2000" b="0" i="0" u="none" strike="noStrike" dirty="0">
                          <a:solidFill>
                            <a:srgbClr val="000000"/>
                          </a:solidFill>
                          <a:effectLst/>
                          <a:latin typeface="+mn-lt"/>
                        </a:rPr>
                        <a:t>professional development needs include:</a:t>
                      </a:r>
                      <a:endParaRPr lang="en-US" sz="2000" dirty="0">
                        <a:effectLst/>
                        <a:latin typeface="+mn-lt"/>
                      </a:endParaRPr>
                    </a:p>
                    <a:p>
                      <a:pPr marL="285750" indent="-285750" rtl="0" fontAlgn="base">
                        <a:spcBef>
                          <a:spcPts val="200"/>
                        </a:spcBef>
                        <a:spcAft>
                          <a:spcPts val="200"/>
                        </a:spcAft>
                        <a:buFont typeface="Arial" panose="020B0604020202020204" pitchFamily="34" charset="0"/>
                        <a:buChar char="•"/>
                      </a:pPr>
                      <a:r>
                        <a:rPr lang="en-US" sz="2000" b="0" i="0" u="none" strike="noStrike" dirty="0">
                          <a:solidFill>
                            <a:srgbClr val="000000"/>
                          </a:solidFill>
                          <a:effectLst/>
                          <a:latin typeface="+mn-lt"/>
                        </a:rPr>
                        <a:t>Alignment of instruction to Scope and Sequence</a:t>
                      </a:r>
                    </a:p>
                    <a:p>
                      <a:pPr marL="285750" indent="-285750" rtl="0" fontAlgn="base">
                        <a:spcBef>
                          <a:spcPts val="200"/>
                        </a:spcBef>
                        <a:spcAft>
                          <a:spcPts val="200"/>
                        </a:spcAft>
                        <a:buFont typeface="Arial" panose="020B0604020202020204" pitchFamily="34" charset="0"/>
                        <a:buChar char="•"/>
                      </a:pPr>
                      <a:r>
                        <a:rPr lang="en-US" sz="2000" b="0" i="0" u="none" strike="noStrike" dirty="0">
                          <a:solidFill>
                            <a:srgbClr val="000000"/>
                          </a:solidFill>
                          <a:effectLst/>
                          <a:latin typeface="+mn-lt"/>
                        </a:rPr>
                        <a:t>Training for all staff to improve supports for students with disabilities</a:t>
                      </a:r>
                    </a:p>
                    <a:p>
                      <a:pPr marL="285750" indent="-285750" rtl="0" fontAlgn="base">
                        <a:spcBef>
                          <a:spcPts val="200"/>
                        </a:spcBef>
                        <a:spcAft>
                          <a:spcPts val="200"/>
                        </a:spcAft>
                        <a:buFont typeface="Arial" panose="020B0604020202020204" pitchFamily="34" charset="0"/>
                        <a:buChar char="•"/>
                      </a:pPr>
                      <a:r>
                        <a:rPr lang="en-US" sz="2000" b="0" i="0" u="none" strike="noStrike" dirty="0" smtClean="0">
                          <a:solidFill>
                            <a:srgbClr val="000000"/>
                          </a:solidFill>
                          <a:effectLst/>
                          <a:latin typeface="+mn-lt"/>
                        </a:rPr>
                        <a:t>Social</a:t>
                      </a:r>
                      <a:r>
                        <a:rPr lang="en-US" sz="2000" b="0" i="0" u="none" strike="noStrike" baseline="0" dirty="0" smtClean="0">
                          <a:solidFill>
                            <a:srgbClr val="000000"/>
                          </a:solidFill>
                          <a:effectLst/>
                          <a:latin typeface="+mn-lt"/>
                        </a:rPr>
                        <a:t> Emotional Learning (S</a:t>
                      </a:r>
                      <a:r>
                        <a:rPr lang="en-US" sz="2000" b="0" i="0" u="none" strike="noStrike" dirty="0" smtClean="0">
                          <a:solidFill>
                            <a:srgbClr val="000000"/>
                          </a:solidFill>
                          <a:effectLst/>
                          <a:latin typeface="+mn-lt"/>
                        </a:rPr>
                        <a:t>EL), </a:t>
                      </a:r>
                      <a:r>
                        <a:rPr lang="en-US" sz="2000" b="0" i="0" u="none" strike="noStrike" dirty="0">
                          <a:solidFill>
                            <a:srgbClr val="000000"/>
                          </a:solidFill>
                          <a:effectLst/>
                          <a:latin typeface="+mn-lt"/>
                        </a:rPr>
                        <a:t>Trauma-informed practices, mental health, and Adverse Childhood Experiences (ACES)</a:t>
                      </a:r>
                    </a:p>
                    <a:p>
                      <a:pPr marL="285750" indent="-285750" rtl="0" fontAlgn="base">
                        <a:spcBef>
                          <a:spcPts val="200"/>
                        </a:spcBef>
                        <a:spcAft>
                          <a:spcPts val="200"/>
                        </a:spcAft>
                        <a:buFont typeface="Arial" panose="020B0604020202020204" pitchFamily="34" charset="0"/>
                        <a:buChar char="•"/>
                      </a:pPr>
                      <a:r>
                        <a:rPr lang="en-US" sz="2000" b="0" i="0" u="none" strike="noStrike" dirty="0">
                          <a:solidFill>
                            <a:srgbClr val="000000"/>
                          </a:solidFill>
                          <a:effectLst/>
                          <a:latin typeface="+mn-lt"/>
                        </a:rPr>
                        <a:t>Implicit Bias, Anti-bias, Anti-racism, and gender issues</a:t>
                      </a:r>
                    </a:p>
                    <a:p>
                      <a:pPr marL="285750" indent="-285750" rtl="0" fontAlgn="base">
                        <a:spcBef>
                          <a:spcPts val="200"/>
                        </a:spcBef>
                        <a:spcAft>
                          <a:spcPts val="200"/>
                        </a:spcAft>
                        <a:buFont typeface="Arial" panose="020B0604020202020204" pitchFamily="34" charset="0"/>
                        <a:buChar char="•"/>
                      </a:pPr>
                      <a:r>
                        <a:rPr lang="en-US" sz="2000" b="0" i="0" u="none" strike="noStrike" dirty="0">
                          <a:solidFill>
                            <a:srgbClr val="000000"/>
                          </a:solidFill>
                          <a:effectLst/>
                          <a:latin typeface="+mn-lt"/>
                        </a:rPr>
                        <a:t>Restorative practices, restorative justice, and anti-bullying</a:t>
                      </a:r>
                    </a:p>
                    <a:p>
                      <a:pPr marL="285750" indent="-285750" rtl="0" fontAlgn="base">
                        <a:spcBef>
                          <a:spcPts val="200"/>
                        </a:spcBef>
                        <a:spcAft>
                          <a:spcPts val="200"/>
                        </a:spcAft>
                        <a:buFont typeface="Arial" panose="020B0604020202020204" pitchFamily="34" charset="0"/>
                        <a:buChar char="•"/>
                      </a:pPr>
                      <a:r>
                        <a:rPr lang="en-US" sz="2000" b="0" i="0" u="none" strike="noStrike" dirty="0">
                          <a:solidFill>
                            <a:srgbClr val="000000"/>
                          </a:solidFill>
                          <a:effectLst/>
                          <a:latin typeface="+mn-lt"/>
                        </a:rPr>
                        <a:t>Training for instructional aides</a:t>
                      </a:r>
                    </a:p>
                  </a:txBody>
                  <a:tcPr marL="63500" marR="63500" marT="63500" marB="63500">
                    <a:solidFill>
                      <a:schemeClr val="accent3">
                        <a:lumMod val="20000"/>
                        <a:lumOff val="80000"/>
                      </a:schemeClr>
                    </a:solidFill>
                  </a:tcPr>
                </a:tc>
                <a:extLst>
                  <a:ext uri="{0D108BD9-81ED-4DB2-BD59-A6C34878D82A}">
                    <a16:rowId xmlns:a16="http://schemas.microsoft.com/office/drawing/2014/main" val="1803711680"/>
                  </a:ext>
                </a:extLst>
              </a:tr>
            </a:tbl>
          </a:graphicData>
        </a:graphic>
      </p:graphicFrame>
    </p:spTree>
    <p:extLst>
      <p:ext uri="{BB962C8B-B14F-4D97-AF65-F5344CB8AC3E}">
        <p14:creationId xmlns:p14="http://schemas.microsoft.com/office/powerpoint/2010/main" val="27964951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2" y="23778"/>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61</a:t>
            </a:fld>
            <a:endParaRPr dirty="0"/>
          </a:p>
        </p:txBody>
      </p:sp>
      <p:sp>
        <p:nvSpPr>
          <p:cNvPr id="3" name="Rectangle 1"/>
          <p:cNvSpPr>
            <a:spLocks noChangeArrowheads="1"/>
          </p:cNvSpPr>
          <p:nvPr/>
        </p:nvSpPr>
        <p:spPr bwMode="auto">
          <a:xfrm>
            <a:off x="2397127" y="1387904"/>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t/>
            </a:r>
            <a:br>
              <a:rPr lang="en-US" altLang="en-US" dirty="0"/>
            </a:br>
            <a:endParaRPr lang="en-US" altLang="en-US" dirty="0"/>
          </a:p>
          <a:p>
            <a:pPr defTabSz="914400"/>
            <a:endParaRPr lang="en-US" altLang="en-US" dirty="0"/>
          </a:p>
        </p:txBody>
      </p:sp>
      <p:graphicFrame>
        <p:nvGraphicFramePr>
          <p:cNvPr id="5" name="Table 4"/>
          <p:cNvGraphicFramePr>
            <a:graphicFrameLocks noGrp="1"/>
          </p:cNvGraphicFramePr>
          <p:nvPr>
            <p:extLst/>
          </p:nvPr>
        </p:nvGraphicFramePr>
        <p:xfrm>
          <a:off x="981987" y="1785526"/>
          <a:ext cx="7180029" cy="4668520"/>
        </p:xfrm>
        <a:graphic>
          <a:graphicData uri="http://schemas.openxmlformats.org/drawingml/2006/table">
            <a:tbl>
              <a:tblPr firstRow="1" bandRow="1">
                <a:tableStyleId>{5C22544A-7EE6-4342-B048-85BDC9FD1C3A}</a:tableStyleId>
              </a:tblPr>
              <a:tblGrid>
                <a:gridCol w="1442028">
                  <a:extLst>
                    <a:ext uri="{9D8B030D-6E8A-4147-A177-3AD203B41FA5}">
                      <a16:colId xmlns:a16="http://schemas.microsoft.com/office/drawing/2014/main" val="3851786386"/>
                    </a:ext>
                  </a:extLst>
                </a:gridCol>
                <a:gridCol w="5738001">
                  <a:extLst>
                    <a:ext uri="{9D8B030D-6E8A-4147-A177-3AD203B41FA5}">
                      <a16:colId xmlns:a16="http://schemas.microsoft.com/office/drawing/2014/main" val="4088558416"/>
                    </a:ext>
                  </a:extLst>
                </a:gridCol>
              </a:tblGrid>
              <a:tr h="394934">
                <a:tc gridSpan="2">
                  <a:txBody>
                    <a:bodyPr/>
                    <a:lstStyle/>
                    <a:p>
                      <a:pPr algn="ctr"/>
                      <a:r>
                        <a:rPr lang="en-US" sz="2000" dirty="0" smtClean="0">
                          <a:solidFill>
                            <a:schemeClr val="tx1"/>
                          </a:solidFill>
                        </a:rPr>
                        <a:t>Empower and Engage Families</a:t>
                      </a:r>
                      <a:endParaRPr lang="en-US" sz="2000" dirty="0">
                        <a:solidFill>
                          <a:schemeClr val="tx1"/>
                        </a:solidFill>
                      </a:endParaRPr>
                    </a:p>
                  </a:txBody>
                  <a:tcPr anchor="ctr">
                    <a:solidFill>
                      <a:srgbClr val="92D050"/>
                    </a:solidFill>
                  </a:tcPr>
                </a:tc>
                <a:tc hMerge="1">
                  <a:txBody>
                    <a:bodyPr/>
                    <a:lstStyle/>
                    <a:p>
                      <a:endParaRPr lang="en-US" dirty="0"/>
                    </a:p>
                  </a:txBody>
                  <a:tcPr/>
                </a:tc>
                <a:extLst>
                  <a:ext uri="{0D108BD9-81ED-4DB2-BD59-A6C34878D82A}">
                    <a16:rowId xmlns:a16="http://schemas.microsoft.com/office/drawing/2014/main" val="2533669048"/>
                  </a:ext>
                </a:extLst>
              </a:tr>
              <a:tr h="596091">
                <a:tc>
                  <a:txBody>
                    <a:bodyPr/>
                    <a:lstStyle/>
                    <a:p>
                      <a:pPr algn="ctr"/>
                      <a:r>
                        <a:rPr lang="en-US" sz="2000" b="1" dirty="0" smtClean="0"/>
                        <a:t>Priority Area</a:t>
                      </a:r>
                      <a:endParaRPr lang="en-US" sz="2000" b="1" dirty="0"/>
                    </a:p>
                  </a:txBody>
                  <a:tcPr anchor="ctr">
                    <a:solidFill>
                      <a:schemeClr val="accent3">
                        <a:lumMod val="60000"/>
                        <a:lumOff val="40000"/>
                      </a:schemeClr>
                    </a:solidFill>
                  </a:tcPr>
                </a:tc>
                <a:tc>
                  <a:txBody>
                    <a:bodyPr/>
                    <a:lstStyle/>
                    <a:p>
                      <a:pPr algn="ctr"/>
                      <a:r>
                        <a:rPr lang="en-US" sz="2000" b="1" dirty="0" smtClean="0"/>
                        <a:t>Recommendations</a:t>
                      </a:r>
                      <a:endParaRPr lang="en-US" sz="2000" b="1" dirty="0"/>
                    </a:p>
                  </a:txBody>
                  <a:tcPr anchor="ctr">
                    <a:solidFill>
                      <a:schemeClr val="accent3">
                        <a:lumMod val="60000"/>
                        <a:lumOff val="40000"/>
                      </a:schemeClr>
                    </a:solidFill>
                  </a:tcPr>
                </a:tc>
                <a:extLst>
                  <a:ext uri="{0D108BD9-81ED-4DB2-BD59-A6C34878D82A}">
                    <a16:rowId xmlns:a16="http://schemas.microsoft.com/office/drawing/2014/main" val="3025019971"/>
                  </a:ext>
                </a:extLst>
              </a:tr>
              <a:tr h="1282123">
                <a:tc>
                  <a:txBody>
                    <a:bodyPr/>
                    <a:lstStyle/>
                    <a:p>
                      <a:pPr algn="ctr" rtl="0" fontAlgn="ctr">
                        <a:spcBef>
                          <a:spcPts val="0"/>
                        </a:spcBef>
                        <a:spcAft>
                          <a:spcPts val="0"/>
                        </a:spcAft>
                      </a:pPr>
                      <a:r>
                        <a:rPr lang="en-US" sz="2400" b="1" i="0" u="none" strike="noStrike" dirty="0">
                          <a:solidFill>
                            <a:srgbClr val="000000"/>
                          </a:solidFill>
                          <a:effectLst/>
                          <a:latin typeface="+mn-lt"/>
                        </a:rPr>
                        <a:t>Capacity Building</a:t>
                      </a:r>
                      <a:endParaRPr lang="en-US" sz="2400" dirty="0">
                        <a:effectLst/>
                        <a:latin typeface="+mn-lt"/>
                      </a:endParaRPr>
                    </a:p>
                  </a:txBody>
                  <a:tcPr marL="63500" marR="63500" marT="63500" marB="63500" anchor="ctr">
                    <a:solidFill>
                      <a:schemeClr val="accent3">
                        <a:lumMod val="20000"/>
                        <a:lumOff val="80000"/>
                      </a:schemeClr>
                    </a:solidFill>
                  </a:tcPr>
                </a:tc>
                <a:tc>
                  <a:txBody>
                    <a:bodyPr/>
                    <a:lstStyle/>
                    <a:p>
                      <a:pPr marL="285750" indent="-285750" rtl="0" fontAlgn="base">
                        <a:spcBef>
                          <a:spcPts val="300"/>
                        </a:spcBef>
                        <a:spcAft>
                          <a:spcPts val="300"/>
                        </a:spcAft>
                        <a:buFont typeface="Arial" panose="020B0604020202020204" pitchFamily="34" charset="0"/>
                        <a:buChar char="•"/>
                      </a:pPr>
                      <a:r>
                        <a:rPr lang="en-US" sz="2400" b="0" i="0" u="none" strike="noStrike" dirty="0">
                          <a:solidFill>
                            <a:srgbClr val="000000"/>
                          </a:solidFill>
                          <a:effectLst/>
                          <a:latin typeface="+mn-lt"/>
                        </a:rPr>
                        <a:t>Resources and capacity building opportunities for parents/guardians to support learning at home, including how </a:t>
                      </a:r>
                      <a:r>
                        <a:rPr lang="en-US" sz="2400" b="0" i="0" u="none" strike="noStrike" dirty="0">
                          <a:solidFill>
                            <a:schemeClr val="tx1"/>
                          </a:solidFill>
                          <a:effectLst/>
                          <a:latin typeface="+mn-lt"/>
                        </a:rPr>
                        <a:t>to access/use </a:t>
                      </a:r>
                      <a:r>
                        <a:rPr lang="en-US" sz="2400" b="0" i="0" u="none" strike="noStrike" dirty="0" smtClean="0">
                          <a:solidFill>
                            <a:schemeClr val="tx1"/>
                          </a:solidFill>
                          <a:effectLst/>
                          <a:latin typeface="+mn-lt"/>
                        </a:rPr>
                        <a:t>technology</a:t>
                      </a:r>
                    </a:p>
                    <a:p>
                      <a:pPr marL="285750" indent="-285750" rtl="0" fontAlgn="base">
                        <a:spcBef>
                          <a:spcPts val="300"/>
                        </a:spcBef>
                        <a:spcAft>
                          <a:spcPts val="300"/>
                        </a:spcAft>
                        <a:buFont typeface="Arial" panose="020B0604020202020204" pitchFamily="34" charset="0"/>
                        <a:buChar char="•"/>
                      </a:pPr>
                      <a:r>
                        <a:rPr lang="en-US" sz="2400" b="0" i="0" u="none" strike="noStrike" dirty="0" smtClean="0">
                          <a:solidFill>
                            <a:schemeClr val="tx1"/>
                          </a:solidFill>
                          <a:effectLst/>
                          <a:latin typeface="+mn-lt"/>
                        </a:rPr>
                        <a:t>Inclusion</a:t>
                      </a:r>
                      <a:r>
                        <a:rPr lang="en-US" sz="2400" b="0" i="0" u="none" strike="noStrike" baseline="0" dirty="0" smtClean="0">
                          <a:solidFill>
                            <a:schemeClr val="tx1"/>
                          </a:solidFill>
                          <a:effectLst/>
                          <a:latin typeface="+mn-lt"/>
                        </a:rPr>
                        <a:t> of parents in site and district decision making</a:t>
                      </a:r>
                      <a:endParaRPr lang="en-US" sz="2400" b="0" i="0" u="none" strike="noStrike" dirty="0">
                        <a:solidFill>
                          <a:schemeClr val="tx1"/>
                        </a:solidFill>
                        <a:effectLst/>
                        <a:latin typeface="+mn-lt"/>
                      </a:endParaRPr>
                    </a:p>
                    <a:p>
                      <a:pPr marL="285750" indent="-285750" rtl="0" fontAlgn="base">
                        <a:spcBef>
                          <a:spcPts val="300"/>
                        </a:spcBef>
                        <a:spcAft>
                          <a:spcPts val="300"/>
                        </a:spcAft>
                        <a:buFont typeface="Arial" panose="020B0604020202020204" pitchFamily="34" charset="0"/>
                        <a:buChar char="•"/>
                      </a:pPr>
                      <a:r>
                        <a:rPr lang="en-US" sz="2400" b="0" i="0" u="none" strike="noStrike" dirty="0">
                          <a:solidFill>
                            <a:schemeClr val="tx1"/>
                          </a:solidFill>
                          <a:effectLst/>
                          <a:latin typeface="+mn-lt"/>
                        </a:rPr>
                        <a:t>Effective staff support and translation services for all stakeholder groups (</a:t>
                      </a:r>
                      <a:r>
                        <a:rPr lang="en-US" sz="2400" b="0" i="0" u="none" strike="noStrike" dirty="0">
                          <a:solidFill>
                            <a:srgbClr val="000000"/>
                          </a:solidFill>
                          <a:effectLst/>
                          <a:latin typeface="+mn-lt"/>
                        </a:rPr>
                        <a:t>DELAC, AAAB, CAC)</a:t>
                      </a:r>
                    </a:p>
                  </a:txBody>
                  <a:tcPr marL="63500" marR="63500" marT="63500" marB="63500">
                    <a:solidFill>
                      <a:schemeClr val="accent3">
                        <a:lumMod val="20000"/>
                        <a:lumOff val="80000"/>
                      </a:schemeClr>
                    </a:solidFill>
                  </a:tcPr>
                </a:tc>
                <a:extLst>
                  <a:ext uri="{0D108BD9-81ED-4DB2-BD59-A6C34878D82A}">
                    <a16:rowId xmlns:a16="http://schemas.microsoft.com/office/drawing/2014/main" val="1453930607"/>
                  </a:ext>
                </a:extLst>
              </a:tr>
            </a:tbl>
          </a:graphicData>
        </a:graphic>
      </p:graphicFrame>
    </p:spTree>
    <p:extLst>
      <p:ext uri="{BB962C8B-B14F-4D97-AF65-F5344CB8AC3E}">
        <p14:creationId xmlns:p14="http://schemas.microsoft.com/office/powerpoint/2010/main" val="3190022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2" y="23778"/>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62</a:t>
            </a:fld>
            <a:endParaRPr dirty="0"/>
          </a:p>
        </p:txBody>
      </p:sp>
      <p:sp>
        <p:nvSpPr>
          <p:cNvPr id="3" name="Rectangle 1"/>
          <p:cNvSpPr>
            <a:spLocks noChangeArrowheads="1"/>
          </p:cNvSpPr>
          <p:nvPr/>
        </p:nvSpPr>
        <p:spPr bwMode="auto">
          <a:xfrm>
            <a:off x="2397127" y="1387904"/>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t/>
            </a:r>
            <a:br>
              <a:rPr lang="en-US" altLang="en-US" dirty="0"/>
            </a:br>
            <a:endParaRPr lang="en-US" altLang="en-US" dirty="0"/>
          </a:p>
          <a:p>
            <a:pPr defTabSz="914400"/>
            <a:endParaRPr lang="en-US" altLang="en-US" dirty="0"/>
          </a:p>
        </p:txBody>
      </p:sp>
      <p:graphicFrame>
        <p:nvGraphicFramePr>
          <p:cNvPr id="5" name="Table 4"/>
          <p:cNvGraphicFramePr>
            <a:graphicFrameLocks noGrp="1"/>
          </p:cNvGraphicFramePr>
          <p:nvPr>
            <p:extLst/>
          </p:nvPr>
        </p:nvGraphicFramePr>
        <p:xfrm>
          <a:off x="691763" y="1421314"/>
          <a:ext cx="7760474" cy="4776931"/>
        </p:xfrm>
        <a:graphic>
          <a:graphicData uri="http://schemas.openxmlformats.org/drawingml/2006/table">
            <a:tbl>
              <a:tblPr firstRow="1" bandRow="1">
                <a:tableStyleId>{5C22544A-7EE6-4342-B048-85BDC9FD1C3A}</a:tableStyleId>
              </a:tblPr>
              <a:tblGrid>
                <a:gridCol w="2155243">
                  <a:extLst>
                    <a:ext uri="{9D8B030D-6E8A-4147-A177-3AD203B41FA5}">
                      <a16:colId xmlns:a16="http://schemas.microsoft.com/office/drawing/2014/main" val="3851786386"/>
                    </a:ext>
                  </a:extLst>
                </a:gridCol>
                <a:gridCol w="5605231">
                  <a:extLst>
                    <a:ext uri="{9D8B030D-6E8A-4147-A177-3AD203B41FA5}">
                      <a16:colId xmlns:a16="http://schemas.microsoft.com/office/drawing/2014/main" val="4088558416"/>
                    </a:ext>
                  </a:extLst>
                </a:gridCol>
              </a:tblGrid>
              <a:tr h="394934">
                <a:tc gridSpan="2">
                  <a:txBody>
                    <a:bodyPr/>
                    <a:lstStyle/>
                    <a:p>
                      <a:pPr algn="ctr"/>
                      <a:r>
                        <a:rPr lang="en-US" sz="2000" dirty="0" smtClean="0">
                          <a:solidFill>
                            <a:schemeClr val="tx1"/>
                          </a:solidFill>
                        </a:rPr>
                        <a:t>Empower and Engage Families</a:t>
                      </a:r>
                      <a:endParaRPr lang="en-US" sz="2000" dirty="0">
                        <a:solidFill>
                          <a:schemeClr val="tx1"/>
                        </a:solidFill>
                      </a:endParaRPr>
                    </a:p>
                  </a:txBody>
                  <a:tcPr anchor="ctr">
                    <a:solidFill>
                      <a:srgbClr val="92D050"/>
                    </a:solidFill>
                  </a:tcPr>
                </a:tc>
                <a:tc hMerge="1">
                  <a:txBody>
                    <a:bodyPr/>
                    <a:lstStyle/>
                    <a:p>
                      <a:endParaRPr lang="en-US" dirty="0"/>
                    </a:p>
                  </a:txBody>
                  <a:tcPr/>
                </a:tc>
                <a:extLst>
                  <a:ext uri="{0D108BD9-81ED-4DB2-BD59-A6C34878D82A}">
                    <a16:rowId xmlns:a16="http://schemas.microsoft.com/office/drawing/2014/main" val="2533669048"/>
                  </a:ext>
                </a:extLst>
              </a:tr>
              <a:tr h="596091">
                <a:tc>
                  <a:txBody>
                    <a:bodyPr/>
                    <a:lstStyle/>
                    <a:p>
                      <a:pPr algn="ctr"/>
                      <a:r>
                        <a:rPr lang="en-US" sz="2000" b="1" dirty="0" smtClean="0"/>
                        <a:t>Priority Area</a:t>
                      </a:r>
                      <a:endParaRPr lang="en-US" sz="2000" b="1" dirty="0"/>
                    </a:p>
                  </a:txBody>
                  <a:tcPr anchor="ctr">
                    <a:solidFill>
                      <a:schemeClr val="accent3">
                        <a:lumMod val="60000"/>
                        <a:lumOff val="40000"/>
                      </a:schemeClr>
                    </a:solidFill>
                  </a:tcPr>
                </a:tc>
                <a:tc>
                  <a:txBody>
                    <a:bodyPr/>
                    <a:lstStyle/>
                    <a:p>
                      <a:pPr algn="ctr"/>
                      <a:r>
                        <a:rPr lang="en-US" sz="2000" b="1" dirty="0" smtClean="0"/>
                        <a:t>Recommendations</a:t>
                      </a:r>
                      <a:endParaRPr lang="en-US" sz="2000" b="1" dirty="0"/>
                    </a:p>
                  </a:txBody>
                  <a:tcPr anchor="ctr">
                    <a:solidFill>
                      <a:schemeClr val="accent3">
                        <a:lumMod val="60000"/>
                        <a:lumOff val="40000"/>
                      </a:schemeClr>
                    </a:solidFill>
                  </a:tcPr>
                </a:tc>
                <a:extLst>
                  <a:ext uri="{0D108BD9-81ED-4DB2-BD59-A6C34878D82A}">
                    <a16:rowId xmlns:a16="http://schemas.microsoft.com/office/drawing/2014/main" val="3025019971"/>
                  </a:ext>
                </a:extLst>
              </a:tr>
              <a:tr h="1282123">
                <a:tc>
                  <a:txBody>
                    <a:bodyPr/>
                    <a:lstStyle/>
                    <a:p>
                      <a:pPr algn="ctr" rtl="0" fontAlgn="ctr">
                        <a:spcBef>
                          <a:spcPts val="0"/>
                        </a:spcBef>
                        <a:spcAft>
                          <a:spcPts val="0"/>
                        </a:spcAft>
                      </a:pPr>
                      <a:r>
                        <a:rPr lang="en-US" sz="2400" b="1" i="0" u="none" strike="noStrike" dirty="0">
                          <a:solidFill>
                            <a:srgbClr val="000000"/>
                          </a:solidFill>
                          <a:effectLst/>
                          <a:latin typeface="+mn-lt"/>
                        </a:rPr>
                        <a:t>Communication</a:t>
                      </a:r>
                      <a:endParaRPr lang="en-US" sz="2400" dirty="0">
                        <a:effectLst/>
                        <a:latin typeface="+mn-lt"/>
                      </a:endParaRPr>
                    </a:p>
                  </a:txBody>
                  <a:tcPr marL="63500" marR="63500" marT="63500" marB="63500" anchor="ctr">
                    <a:solidFill>
                      <a:schemeClr val="accent3">
                        <a:lumMod val="20000"/>
                        <a:lumOff val="80000"/>
                      </a:schemeClr>
                    </a:solidFill>
                  </a:tcPr>
                </a:tc>
                <a:tc>
                  <a:txBody>
                    <a:bodyPr/>
                    <a:lstStyle/>
                    <a:p>
                      <a:pPr marL="285750" indent="-285750" rtl="0" fontAlgn="base">
                        <a:spcBef>
                          <a:spcPts val="300"/>
                        </a:spcBef>
                        <a:spcAft>
                          <a:spcPts val="300"/>
                        </a:spcAft>
                        <a:buFont typeface="Arial" panose="020B0604020202020204" pitchFamily="34" charset="0"/>
                        <a:buChar char="•"/>
                      </a:pPr>
                      <a:r>
                        <a:rPr lang="en-US" sz="2000" b="0" i="0" u="none" strike="noStrike" dirty="0">
                          <a:solidFill>
                            <a:srgbClr val="000000"/>
                          </a:solidFill>
                          <a:effectLst/>
                          <a:latin typeface="+mn-lt"/>
                        </a:rPr>
                        <a:t>Regular communication between home and school</a:t>
                      </a:r>
                    </a:p>
                    <a:p>
                      <a:pPr marL="285750" indent="-285750" rtl="0" fontAlgn="base">
                        <a:spcBef>
                          <a:spcPts val="300"/>
                        </a:spcBef>
                        <a:spcAft>
                          <a:spcPts val="300"/>
                        </a:spcAft>
                        <a:buFont typeface="Arial" panose="020B0604020202020204" pitchFamily="34" charset="0"/>
                        <a:buChar char="•"/>
                      </a:pPr>
                      <a:r>
                        <a:rPr lang="en-US" sz="2000" b="0" i="0" u="none" strike="noStrike" dirty="0">
                          <a:solidFill>
                            <a:schemeClr val="tx1"/>
                          </a:solidFill>
                          <a:effectLst/>
                          <a:latin typeface="+mn-lt"/>
                        </a:rPr>
                        <a:t>Increased translation/interpretation </a:t>
                      </a:r>
                      <a:r>
                        <a:rPr lang="en-US" sz="2000" b="0" i="0" u="none" strike="noStrike" dirty="0" smtClean="0">
                          <a:solidFill>
                            <a:schemeClr val="tx1"/>
                          </a:solidFill>
                          <a:effectLst/>
                          <a:latin typeface="+mn-lt"/>
                        </a:rPr>
                        <a:t>capacity for all parents</a:t>
                      </a:r>
                      <a:endParaRPr lang="en-US" sz="2000" b="0" i="0" u="none" strike="noStrike" dirty="0">
                        <a:solidFill>
                          <a:schemeClr val="tx1"/>
                        </a:solidFill>
                        <a:effectLst/>
                        <a:latin typeface="+mn-lt"/>
                      </a:endParaRPr>
                    </a:p>
                    <a:p>
                      <a:pPr marL="285750" indent="-285750" rtl="0" fontAlgn="base">
                        <a:spcBef>
                          <a:spcPts val="300"/>
                        </a:spcBef>
                        <a:spcAft>
                          <a:spcPts val="300"/>
                        </a:spcAft>
                        <a:buFont typeface="Arial" panose="020B0604020202020204" pitchFamily="34" charset="0"/>
                        <a:buChar char="•"/>
                      </a:pPr>
                      <a:r>
                        <a:rPr lang="en-US" sz="2000" b="0" i="0" u="none" strike="noStrike" dirty="0">
                          <a:solidFill>
                            <a:schemeClr val="tx1"/>
                          </a:solidFill>
                          <a:effectLst/>
                          <a:latin typeface="+mn-lt"/>
                        </a:rPr>
                        <a:t>Designated staff</a:t>
                      </a:r>
                      <a:r>
                        <a:rPr lang="en-US" sz="2000" b="0" i="0" u="none" strike="noStrike" dirty="0">
                          <a:solidFill>
                            <a:srgbClr val="000000"/>
                          </a:solidFill>
                          <a:effectLst/>
                          <a:latin typeface="+mn-lt"/>
                        </a:rPr>
                        <a:t> who are points of contact for specific student needs and/or student groups (ex; SWD, EL)</a:t>
                      </a:r>
                    </a:p>
                    <a:p>
                      <a:pPr marL="285750" indent="-285750" rtl="0" fontAlgn="base">
                        <a:spcBef>
                          <a:spcPts val="300"/>
                        </a:spcBef>
                        <a:spcAft>
                          <a:spcPts val="300"/>
                        </a:spcAft>
                        <a:buFont typeface="Arial" panose="020B0604020202020204" pitchFamily="34" charset="0"/>
                        <a:buChar char="•"/>
                      </a:pPr>
                      <a:r>
                        <a:rPr lang="en-US" sz="2000" b="0" i="0" u="none" strike="noStrike" dirty="0">
                          <a:solidFill>
                            <a:srgbClr val="000000"/>
                          </a:solidFill>
                          <a:effectLst/>
                          <a:latin typeface="+mn-lt"/>
                        </a:rPr>
                        <a:t>Genuine relationship building (More than just email &amp; robocalls)</a:t>
                      </a:r>
                    </a:p>
                    <a:p>
                      <a:pPr marL="285750" indent="-285750" rtl="0" fontAlgn="base">
                        <a:spcBef>
                          <a:spcPts val="300"/>
                        </a:spcBef>
                        <a:spcAft>
                          <a:spcPts val="300"/>
                        </a:spcAft>
                        <a:buFont typeface="Arial" panose="020B0604020202020204" pitchFamily="34" charset="0"/>
                        <a:buChar char="•"/>
                      </a:pPr>
                      <a:r>
                        <a:rPr lang="en-US" sz="2000" b="0" i="0" u="none" strike="noStrike" dirty="0">
                          <a:solidFill>
                            <a:srgbClr val="000000"/>
                          </a:solidFill>
                          <a:effectLst/>
                          <a:latin typeface="+mn-lt"/>
                        </a:rPr>
                        <a:t>Building effective survey practices and communication practices based on data</a:t>
                      </a:r>
                    </a:p>
                  </a:txBody>
                  <a:tcPr marL="63500" marR="63500" marT="63500" marB="63500">
                    <a:solidFill>
                      <a:schemeClr val="accent3">
                        <a:lumMod val="20000"/>
                        <a:lumOff val="80000"/>
                      </a:schemeClr>
                    </a:solidFill>
                  </a:tcPr>
                </a:tc>
                <a:extLst>
                  <a:ext uri="{0D108BD9-81ED-4DB2-BD59-A6C34878D82A}">
                    <a16:rowId xmlns:a16="http://schemas.microsoft.com/office/drawing/2014/main" val="1803711680"/>
                  </a:ext>
                </a:extLst>
              </a:tr>
            </a:tbl>
          </a:graphicData>
        </a:graphic>
      </p:graphicFrame>
    </p:spTree>
    <p:extLst>
      <p:ext uri="{BB962C8B-B14F-4D97-AF65-F5344CB8AC3E}">
        <p14:creationId xmlns:p14="http://schemas.microsoft.com/office/powerpoint/2010/main" val="3151218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2" y="23778"/>
            <a:ext cx="3520441" cy="832105"/>
          </a:xfrm>
          <a:prstGeom prst="rect">
            <a:avLst/>
          </a:prstGeom>
          <a:noFill/>
          <a:ln>
            <a:noFill/>
          </a:ln>
        </p:spPr>
      </p:pic>
      <p:cxnSp>
        <p:nvCxnSpPr>
          <p:cNvPr id="302" name="Google Shape;302;p16"/>
          <p:cNvCxnSpPr/>
          <p:nvPr/>
        </p:nvCxnSpPr>
        <p:spPr>
          <a:xfrm>
            <a:off x="0" y="855881"/>
            <a:ext cx="9144000" cy="9526"/>
          </a:xfrm>
          <a:prstGeom prst="straightConnector1">
            <a:avLst/>
          </a:prstGeom>
          <a:noFill/>
          <a:ln w="63500" cap="flat" cmpd="sng">
            <a:solidFill>
              <a:srgbClr val="339933"/>
            </a:solidFill>
            <a:prstDash val="solid"/>
            <a:round/>
            <a:headEnd type="none" w="sm" len="sm"/>
            <a:tailEnd type="none" w="sm" len="sm"/>
          </a:ln>
        </p:spPr>
      </p:cxn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0" y="-2449"/>
            <a:ext cx="4391891" cy="809794"/>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63</a:t>
            </a:fld>
            <a:endParaRPr dirty="0"/>
          </a:p>
        </p:txBody>
      </p:sp>
      <p:sp>
        <p:nvSpPr>
          <p:cNvPr id="3" name="Rectangle 1"/>
          <p:cNvSpPr>
            <a:spLocks noChangeArrowheads="1"/>
          </p:cNvSpPr>
          <p:nvPr/>
        </p:nvSpPr>
        <p:spPr bwMode="auto">
          <a:xfrm>
            <a:off x="2397127" y="1387904"/>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t/>
            </a:r>
            <a:br>
              <a:rPr lang="en-US" altLang="en-US" dirty="0"/>
            </a:br>
            <a:endParaRPr lang="en-US" altLang="en-US" dirty="0"/>
          </a:p>
          <a:p>
            <a:pPr defTabSz="914400"/>
            <a:endParaRPr lang="en-US" altLang="en-US" dirty="0"/>
          </a:p>
        </p:txBody>
      </p:sp>
      <p:graphicFrame>
        <p:nvGraphicFramePr>
          <p:cNvPr id="5" name="Table 4"/>
          <p:cNvGraphicFramePr>
            <a:graphicFrameLocks noGrp="1"/>
          </p:cNvGraphicFramePr>
          <p:nvPr>
            <p:extLst/>
          </p:nvPr>
        </p:nvGraphicFramePr>
        <p:xfrm>
          <a:off x="580447" y="1365653"/>
          <a:ext cx="7784327" cy="4645660"/>
        </p:xfrm>
        <a:graphic>
          <a:graphicData uri="http://schemas.openxmlformats.org/drawingml/2006/table">
            <a:tbl>
              <a:tblPr firstRow="1" bandRow="1">
                <a:tableStyleId>{5C22544A-7EE6-4342-B048-85BDC9FD1C3A}</a:tableStyleId>
              </a:tblPr>
              <a:tblGrid>
                <a:gridCol w="7784327">
                  <a:extLst>
                    <a:ext uri="{9D8B030D-6E8A-4147-A177-3AD203B41FA5}">
                      <a16:colId xmlns:a16="http://schemas.microsoft.com/office/drawing/2014/main" val="3851786386"/>
                    </a:ext>
                  </a:extLst>
                </a:gridCol>
              </a:tblGrid>
              <a:tr h="394934">
                <a:tc>
                  <a:txBody>
                    <a:bodyPr/>
                    <a:lstStyle/>
                    <a:p>
                      <a:pPr algn="ctr"/>
                      <a:r>
                        <a:rPr lang="en-US" sz="2000" dirty="0" smtClean="0">
                          <a:solidFill>
                            <a:schemeClr val="tx1"/>
                          </a:solidFill>
                        </a:rPr>
                        <a:t>Plan</a:t>
                      </a:r>
                      <a:r>
                        <a:rPr lang="en-US" sz="2000" baseline="0" dirty="0" smtClean="0">
                          <a:solidFill>
                            <a:schemeClr val="tx1"/>
                          </a:solidFill>
                        </a:rPr>
                        <a:t> Development and Evaluation</a:t>
                      </a:r>
                      <a:endParaRPr lang="en-US" sz="2000" dirty="0">
                        <a:solidFill>
                          <a:schemeClr val="tx1"/>
                        </a:solidFill>
                      </a:endParaRPr>
                    </a:p>
                  </a:txBody>
                  <a:tcPr anchor="ctr">
                    <a:solidFill>
                      <a:srgbClr val="92D050"/>
                    </a:solidFill>
                  </a:tcPr>
                </a:tc>
                <a:extLst>
                  <a:ext uri="{0D108BD9-81ED-4DB2-BD59-A6C34878D82A}">
                    <a16:rowId xmlns:a16="http://schemas.microsoft.com/office/drawing/2014/main" val="2533669048"/>
                  </a:ext>
                </a:extLst>
              </a:tr>
              <a:tr h="1282123">
                <a:tc>
                  <a:txBody>
                    <a:bodyPr/>
                    <a:lstStyle/>
                    <a:p>
                      <a:pPr marL="285750" indent="-285750" rtl="0" fontAlgn="base">
                        <a:spcBef>
                          <a:spcPts val="300"/>
                        </a:spcBef>
                        <a:spcAft>
                          <a:spcPts val="300"/>
                        </a:spcAft>
                        <a:buFont typeface="Arial" panose="020B0604020202020204" pitchFamily="34" charset="0"/>
                        <a:buChar char="•"/>
                      </a:pPr>
                      <a:r>
                        <a:rPr lang="en-US" sz="2000" b="0" i="0" u="none" strike="noStrike" kern="1200" dirty="0" smtClean="0">
                          <a:solidFill>
                            <a:schemeClr val="dk1"/>
                          </a:solidFill>
                          <a:effectLst/>
                          <a:latin typeface="+mn-lt"/>
                          <a:ea typeface="+mn-ea"/>
                          <a:cs typeface="+mn-cs"/>
                        </a:rPr>
                        <a:t>Use of targeted funding to specifically support students with the highest needs</a:t>
                      </a:r>
                    </a:p>
                    <a:p>
                      <a:pPr marL="285750" indent="-285750" rtl="0" fontAlgn="base">
                        <a:spcBef>
                          <a:spcPts val="300"/>
                        </a:spcBef>
                        <a:spcAft>
                          <a:spcPts val="300"/>
                        </a:spcAft>
                        <a:buFont typeface="Arial" panose="020B0604020202020204" pitchFamily="34" charset="0"/>
                        <a:buChar char="•"/>
                      </a:pPr>
                      <a:r>
                        <a:rPr lang="en-US" sz="2000" b="0" i="0" u="none" strike="noStrike" kern="1200" dirty="0" smtClean="0">
                          <a:solidFill>
                            <a:schemeClr val="dk1"/>
                          </a:solidFill>
                          <a:effectLst/>
                          <a:latin typeface="+mn-lt"/>
                          <a:ea typeface="+mn-ea"/>
                          <a:cs typeface="+mn-cs"/>
                        </a:rPr>
                        <a:t>Aligned metrics and target outcomes to evaluate effectiveness of actions </a:t>
                      </a:r>
                    </a:p>
                    <a:p>
                      <a:pPr marL="285750" indent="-285750" rtl="0">
                        <a:spcBef>
                          <a:spcPts val="300"/>
                        </a:spcBef>
                        <a:spcAft>
                          <a:spcPts val="300"/>
                        </a:spcAft>
                        <a:buFont typeface="Arial" panose="020B0604020202020204" pitchFamily="34" charset="0"/>
                        <a:buChar char="•"/>
                      </a:pPr>
                      <a:r>
                        <a:rPr lang="en-US" sz="2000" b="0" i="0" u="none" strike="noStrike" kern="1200" dirty="0" smtClean="0">
                          <a:solidFill>
                            <a:schemeClr val="dk1"/>
                          </a:solidFill>
                          <a:effectLst/>
                          <a:latin typeface="+mn-lt"/>
                          <a:ea typeface="+mn-ea"/>
                          <a:cs typeface="+mn-cs"/>
                        </a:rPr>
                        <a:t>(Example: Reflection/Report to assess use of Collaboration Time)</a:t>
                      </a:r>
                      <a:endParaRPr lang="en-US" sz="2000" b="0" dirty="0" smtClean="0">
                        <a:effectLst/>
                      </a:endParaRPr>
                    </a:p>
                    <a:p>
                      <a:pPr marL="285750" indent="-285750" rtl="0" fontAlgn="base">
                        <a:spcBef>
                          <a:spcPts val="300"/>
                        </a:spcBef>
                        <a:spcAft>
                          <a:spcPts val="300"/>
                        </a:spcAft>
                        <a:buFont typeface="Arial" panose="020B0604020202020204" pitchFamily="34" charset="0"/>
                        <a:buChar char="•"/>
                      </a:pPr>
                      <a:r>
                        <a:rPr lang="en-US" sz="2000" b="0" i="0" u="none" strike="noStrike" kern="1200" dirty="0" smtClean="0">
                          <a:solidFill>
                            <a:schemeClr val="dk1"/>
                          </a:solidFill>
                          <a:effectLst/>
                          <a:latin typeface="+mn-lt"/>
                          <a:ea typeface="+mn-ea"/>
                          <a:cs typeface="+mn-cs"/>
                        </a:rPr>
                        <a:t>Increase amount of total budget represented in the LCAP</a:t>
                      </a:r>
                    </a:p>
                    <a:p>
                      <a:pPr marL="285750" indent="-285750" rtl="0" fontAlgn="base">
                        <a:spcBef>
                          <a:spcPts val="300"/>
                        </a:spcBef>
                        <a:spcAft>
                          <a:spcPts val="300"/>
                        </a:spcAft>
                        <a:buFont typeface="Arial" panose="020B0604020202020204" pitchFamily="34" charset="0"/>
                        <a:buChar char="•"/>
                      </a:pPr>
                      <a:r>
                        <a:rPr lang="en-US" sz="2000" b="0" i="0" u="none" strike="noStrike" kern="1200" dirty="0" smtClean="0">
                          <a:solidFill>
                            <a:schemeClr val="dk1"/>
                          </a:solidFill>
                          <a:effectLst/>
                          <a:latin typeface="+mn-lt"/>
                          <a:ea typeface="+mn-ea"/>
                          <a:cs typeface="+mn-cs"/>
                        </a:rPr>
                        <a:t>Provide full picture of funding for identified LCAP actions (Show all funds included actions)</a:t>
                      </a:r>
                    </a:p>
                    <a:p>
                      <a:pPr marL="285750" indent="-285750" rtl="0" fontAlgn="base">
                        <a:spcBef>
                          <a:spcPts val="300"/>
                        </a:spcBef>
                        <a:spcAft>
                          <a:spcPts val="300"/>
                        </a:spcAft>
                        <a:buFont typeface="Arial" panose="020B0604020202020204" pitchFamily="34" charset="0"/>
                        <a:buChar char="•"/>
                      </a:pPr>
                      <a:r>
                        <a:rPr lang="en-US" sz="2000" b="0" i="0" u="none" strike="noStrike" kern="1200" dirty="0" smtClean="0">
                          <a:solidFill>
                            <a:schemeClr val="dk1"/>
                          </a:solidFill>
                          <a:effectLst/>
                          <a:latin typeface="+mn-lt"/>
                          <a:ea typeface="+mn-ea"/>
                          <a:cs typeface="+mn-cs"/>
                        </a:rPr>
                        <a:t>Increase the level of detail in descriptions of actions </a:t>
                      </a:r>
                    </a:p>
                    <a:p>
                      <a:pPr marL="285750" indent="-285750" rtl="0" fontAlgn="base">
                        <a:spcBef>
                          <a:spcPts val="300"/>
                        </a:spcBef>
                        <a:spcAft>
                          <a:spcPts val="300"/>
                        </a:spcAft>
                        <a:buFont typeface="Arial" panose="020B0604020202020204" pitchFamily="34" charset="0"/>
                        <a:buChar char="•"/>
                      </a:pPr>
                      <a:r>
                        <a:rPr lang="en-US" sz="2000" b="0" i="0" u="none" strike="noStrike" kern="1200" dirty="0" smtClean="0">
                          <a:solidFill>
                            <a:schemeClr val="dk1"/>
                          </a:solidFill>
                          <a:effectLst/>
                          <a:latin typeface="+mn-lt"/>
                          <a:ea typeface="+mn-ea"/>
                          <a:cs typeface="+mn-cs"/>
                        </a:rPr>
                        <a:t>Increased alignment to site planning (SPSAs) and district support to achieve site goals</a:t>
                      </a:r>
                    </a:p>
                    <a:p>
                      <a:pPr algn="l" rtl="0" fontAlgn="ctr">
                        <a:spcBef>
                          <a:spcPts val="0"/>
                        </a:spcBef>
                        <a:spcAft>
                          <a:spcPts val="0"/>
                        </a:spcAft>
                      </a:pPr>
                      <a:endParaRPr lang="en-US" sz="1800" dirty="0">
                        <a:effectLst/>
                        <a:latin typeface="+mn-lt"/>
                      </a:endParaRPr>
                    </a:p>
                  </a:txBody>
                  <a:tcPr marL="63500" marR="63500" marT="63500" marB="63500" anchor="ctr">
                    <a:solidFill>
                      <a:schemeClr val="accent3">
                        <a:lumMod val="20000"/>
                        <a:lumOff val="80000"/>
                      </a:schemeClr>
                    </a:solidFill>
                  </a:tcPr>
                </a:tc>
                <a:extLst>
                  <a:ext uri="{0D108BD9-81ED-4DB2-BD59-A6C34878D82A}">
                    <a16:rowId xmlns:a16="http://schemas.microsoft.com/office/drawing/2014/main" val="1453930607"/>
                  </a:ext>
                </a:extLst>
              </a:tr>
            </a:tbl>
          </a:graphicData>
        </a:graphic>
      </p:graphicFrame>
    </p:spTree>
    <p:extLst>
      <p:ext uri="{BB962C8B-B14F-4D97-AF65-F5344CB8AC3E}">
        <p14:creationId xmlns:p14="http://schemas.microsoft.com/office/powerpoint/2010/main" val="36932299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4"/>
          <p:cNvSpPr txBox="1">
            <a:spLocks noGrp="1"/>
          </p:cNvSpPr>
          <p:nvPr>
            <p:ph type="ctrTitle"/>
          </p:nvPr>
        </p:nvSpPr>
        <p:spPr>
          <a:xfrm>
            <a:off x="685800" y="3205316"/>
            <a:ext cx="7833000" cy="1565559"/>
          </a:xfrm>
          <a:prstGeom prst="rect">
            <a:avLst/>
          </a:prstGeom>
        </p:spPr>
        <p:txBody>
          <a:bodyPr spcFirstLastPara="1" vert="horz" wrap="square" lIns="91425" tIns="91425" rIns="91425" bIns="91425" rtlCol="0" anchor="b" anchorCtr="0">
            <a:noAutofit/>
          </a:bodyPr>
          <a:lstStyle/>
          <a:p>
            <a:pPr algn="l"/>
            <a:r>
              <a:rPr lang="en" dirty="0">
                <a:solidFill>
                  <a:srgbClr val="00B0F0"/>
                </a:solidFill>
              </a:rPr>
              <a:t>SCUSD SAC</a:t>
            </a:r>
            <a:endParaRPr dirty="0">
              <a:solidFill>
                <a:srgbClr val="00B0F0"/>
              </a:solidFill>
            </a:endParaRPr>
          </a:p>
          <a:p>
            <a:pPr algn="l"/>
            <a:r>
              <a:rPr lang="en" dirty="0">
                <a:solidFill>
                  <a:schemeClr val="bg1"/>
                </a:solidFill>
              </a:rPr>
              <a:t>Policy Recommendations</a:t>
            </a:r>
            <a:endParaRPr dirty="0">
              <a:solidFill>
                <a:schemeClr val="bg1"/>
              </a:solidFill>
            </a:endParaRPr>
          </a:p>
        </p:txBody>
      </p:sp>
      <p:grpSp>
        <p:nvGrpSpPr>
          <p:cNvPr id="118" name="Google Shape;118;p14"/>
          <p:cNvGrpSpPr/>
          <p:nvPr/>
        </p:nvGrpSpPr>
        <p:grpSpPr>
          <a:xfrm>
            <a:off x="799465" y="1701434"/>
            <a:ext cx="1091782" cy="1159791"/>
            <a:chOff x="3968275" y="4980625"/>
            <a:chExt cx="379975" cy="452425"/>
          </a:xfrm>
        </p:grpSpPr>
        <p:sp>
          <p:nvSpPr>
            <p:cNvPr id="119" name="Google Shape;119;p14"/>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solidFill>
              <a:srgbClr val="18637B"/>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20" name="Google Shape;120;p14"/>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solidFill>
              <a:srgbClr val="18637B"/>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21" name="Google Shape;121;p14"/>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solidFill>
              <a:srgbClr val="18637B"/>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dirty="0"/>
            </a:p>
          </p:txBody>
        </p:sp>
      </p:grpSp>
    </p:spTree>
    <p:extLst>
      <p:ext uri="{BB962C8B-B14F-4D97-AF65-F5344CB8AC3E}">
        <p14:creationId xmlns:p14="http://schemas.microsoft.com/office/powerpoint/2010/main" val="2699764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5"/>
          <p:cNvSpPr txBox="1">
            <a:spLocks noGrp="1"/>
          </p:cNvSpPr>
          <p:nvPr>
            <p:ph type="title"/>
          </p:nvPr>
        </p:nvSpPr>
        <p:spPr>
          <a:xfrm>
            <a:off x="1146025" y="873625"/>
            <a:ext cx="3208800" cy="1028700"/>
          </a:xfrm>
          <a:prstGeom prst="rect">
            <a:avLst/>
          </a:prstGeom>
        </p:spPr>
        <p:txBody>
          <a:bodyPr spcFirstLastPara="1" vert="horz" wrap="square" lIns="91425" tIns="91425" rIns="91425" bIns="91425" rtlCol="0" anchor="ctr" anchorCtr="0">
            <a:noAutofit/>
          </a:bodyPr>
          <a:lstStyle/>
          <a:p>
            <a:pPr algn="l"/>
            <a:r>
              <a:rPr lang="en" sz="3600" dirty="0">
                <a:solidFill>
                  <a:schemeClr val="bg1"/>
                </a:solidFill>
              </a:rPr>
              <a:t>Priority Area: Mental Health</a:t>
            </a:r>
            <a:endParaRPr sz="3600" dirty="0">
              <a:solidFill>
                <a:schemeClr val="bg1"/>
              </a:solidFill>
            </a:endParaRPr>
          </a:p>
        </p:txBody>
      </p:sp>
      <p:graphicFrame>
        <p:nvGraphicFramePr>
          <p:cNvPr id="127" name="Google Shape;127;p15"/>
          <p:cNvGraphicFramePr/>
          <p:nvPr>
            <p:extLst/>
          </p:nvPr>
        </p:nvGraphicFramePr>
        <p:xfrm>
          <a:off x="572876" y="2292459"/>
          <a:ext cx="8251634" cy="4297650"/>
        </p:xfrm>
        <a:graphic>
          <a:graphicData uri="http://schemas.openxmlformats.org/drawingml/2006/table">
            <a:tbl>
              <a:tblPr>
                <a:noFill/>
              </a:tblPr>
              <a:tblGrid>
                <a:gridCol w="3668618">
                  <a:extLst>
                    <a:ext uri="{9D8B030D-6E8A-4147-A177-3AD203B41FA5}">
                      <a16:colId xmlns:a16="http://schemas.microsoft.com/office/drawing/2014/main" val="20000"/>
                    </a:ext>
                  </a:extLst>
                </a:gridCol>
                <a:gridCol w="4583016">
                  <a:extLst>
                    <a:ext uri="{9D8B030D-6E8A-4147-A177-3AD203B41FA5}">
                      <a16:colId xmlns:a16="http://schemas.microsoft.com/office/drawing/2014/main" val="20001"/>
                    </a:ext>
                  </a:extLst>
                </a:gridCol>
              </a:tblGrid>
              <a:tr h="2896100">
                <a:tc>
                  <a:txBody>
                    <a:bodyPr/>
                    <a:lstStyle/>
                    <a:p>
                      <a:pPr marL="0" lvl="0" indent="0" algn="l" rtl="0">
                        <a:lnSpc>
                          <a:spcPct val="150000"/>
                        </a:lnSpc>
                        <a:spcBef>
                          <a:spcPts val="0"/>
                        </a:spcBef>
                        <a:spcAft>
                          <a:spcPts val="0"/>
                        </a:spcAft>
                        <a:buNone/>
                      </a:pPr>
                      <a:r>
                        <a:rPr lang="en" b="1" dirty="0">
                          <a:latin typeface="Roboto"/>
                          <a:ea typeface="Roboto"/>
                          <a:cs typeface="Roboto"/>
                          <a:sym typeface="Roboto"/>
                        </a:rPr>
                        <a:t>Context</a:t>
                      </a:r>
                      <a:endParaRPr b="1"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Lack of mental health (MH) counseling services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Lack of flexibility surrounding assignments, due dates, and assessments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&lt;10 min. counseling meetings</a:t>
                      </a:r>
                      <a:endParaRPr dirty="0">
                        <a:latin typeface="Roboto"/>
                        <a:ea typeface="Roboto"/>
                        <a:cs typeface="Roboto"/>
                        <a:sym typeface="Roboto"/>
                      </a:endParaRPr>
                    </a:p>
                  </a:txBody>
                  <a:tcPr marL="91425" marR="91425" marT="91425" marB="91425"/>
                </a:tc>
                <a:tc>
                  <a:txBody>
                    <a:bodyPr/>
                    <a:lstStyle/>
                    <a:p>
                      <a:pPr marL="0" lvl="0" indent="0" algn="l" rtl="0">
                        <a:lnSpc>
                          <a:spcPct val="150000"/>
                        </a:lnSpc>
                        <a:spcBef>
                          <a:spcPts val="0"/>
                        </a:spcBef>
                        <a:spcAft>
                          <a:spcPts val="0"/>
                        </a:spcAft>
                        <a:buNone/>
                      </a:pPr>
                      <a:r>
                        <a:rPr lang="en" b="1" dirty="0">
                          <a:latin typeface="Roboto"/>
                          <a:ea typeface="Roboto"/>
                          <a:cs typeface="Roboto"/>
                          <a:sym typeface="Roboto"/>
                        </a:rPr>
                        <a:t>Recommendations</a:t>
                      </a:r>
                      <a:endParaRPr b="1"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Annual </a:t>
                      </a:r>
                      <a:r>
                        <a:rPr lang="en" dirty="0" smtClean="0">
                          <a:latin typeface="Roboto"/>
                          <a:ea typeface="Roboto"/>
                          <a:cs typeface="Roboto"/>
                          <a:sym typeface="Roboto"/>
                        </a:rPr>
                        <a:t>Mental Health </a:t>
                      </a:r>
                      <a:r>
                        <a:rPr lang="en" dirty="0">
                          <a:latin typeface="Roboto"/>
                          <a:ea typeface="Roboto"/>
                          <a:cs typeface="Roboto"/>
                          <a:sym typeface="Roboto"/>
                        </a:rPr>
                        <a:t>checks; tiered support</a:t>
                      </a:r>
                      <a:endParaRPr dirty="0">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Regional equity</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Increased student support centers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Mental health trainings for teachers and students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Alternative behavioral intervention programs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Resources for students with 504/IEP</a:t>
                      </a:r>
                      <a:endParaRPr dirty="0">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52582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5"/>
          <p:cNvSpPr txBox="1">
            <a:spLocks noGrp="1"/>
          </p:cNvSpPr>
          <p:nvPr>
            <p:ph type="title"/>
          </p:nvPr>
        </p:nvSpPr>
        <p:spPr>
          <a:xfrm>
            <a:off x="1013552" y="873625"/>
            <a:ext cx="3514381" cy="1028700"/>
          </a:xfrm>
          <a:prstGeom prst="rect">
            <a:avLst/>
          </a:prstGeom>
        </p:spPr>
        <p:txBody>
          <a:bodyPr spcFirstLastPara="1" vert="horz" wrap="square" lIns="91425" tIns="91425" rIns="91425" bIns="91425" rtlCol="0" anchor="ctr" anchorCtr="0">
            <a:noAutofit/>
          </a:bodyPr>
          <a:lstStyle/>
          <a:p>
            <a:pPr algn="l"/>
            <a:r>
              <a:rPr lang="en" sz="3600" dirty="0" smtClean="0">
                <a:solidFill>
                  <a:schemeClr val="bg1"/>
                </a:solidFill>
              </a:rPr>
              <a:t>Policy Outcomes: </a:t>
            </a:r>
            <a:r>
              <a:rPr lang="en" sz="3600" dirty="0">
                <a:solidFill>
                  <a:schemeClr val="bg1"/>
                </a:solidFill>
              </a:rPr>
              <a:t>Mental Health</a:t>
            </a:r>
            <a:endParaRPr sz="3600" dirty="0">
              <a:solidFill>
                <a:schemeClr val="bg1"/>
              </a:solidFill>
            </a:endParaRPr>
          </a:p>
        </p:txBody>
      </p:sp>
      <p:sp>
        <p:nvSpPr>
          <p:cNvPr id="4" name="Google Shape;133;p16"/>
          <p:cNvSpPr/>
          <p:nvPr/>
        </p:nvSpPr>
        <p:spPr>
          <a:xfrm>
            <a:off x="1053050" y="3147500"/>
            <a:ext cx="2731800" cy="2010900"/>
          </a:xfrm>
          <a:prstGeom prst="homePlate">
            <a:avLst>
              <a:gd name="adj" fmla="val 30129"/>
            </a:avLst>
          </a:prstGeom>
          <a:solidFill>
            <a:srgbClr val="94BF6E"/>
          </a:solidFill>
          <a:ln>
            <a:noFill/>
          </a:ln>
        </p:spPr>
        <p:txBody>
          <a:bodyPr spcFirstLastPara="1" wrap="square" lIns="91425" tIns="91425" rIns="91425" bIns="91425" anchor="ctr" anchorCtr="0">
            <a:noAutofit/>
          </a:bodyPr>
          <a:lstStyle/>
          <a:p>
            <a:pPr algn="ctr"/>
            <a:r>
              <a:rPr lang="en" b="1" dirty="0">
                <a:solidFill>
                  <a:srgbClr val="FFFFFF"/>
                </a:solidFill>
                <a:latin typeface="Roboto"/>
                <a:ea typeface="Roboto"/>
                <a:cs typeface="Roboto"/>
                <a:sym typeface="Roboto"/>
              </a:rPr>
              <a:t>Reduced </a:t>
            </a:r>
            <a:r>
              <a:rPr lang="en" b="1" dirty="0" smtClean="0">
                <a:solidFill>
                  <a:srgbClr val="FFFFFF"/>
                </a:solidFill>
                <a:latin typeface="Roboto"/>
                <a:ea typeface="Roboto"/>
                <a:cs typeface="Roboto"/>
                <a:sym typeface="Roboto"/>
              </a:rPr>
              <a:t>Mental Health </a:t>
            </a:r>
            <a:r>
              <a:rPr lang="en" b="1" dirty="0">
                <a:solidFill>
                  <a:srgbClr val="FFFFFF"/>
                </a:solidFill>
                <a:latin typeface="Roboto"/>
                <a:ea typeface="Roboto"/>
                <a:cs typeface="Roboto"/>
                <a:sym typeface="Roboto"/>
              </a:rPr>
              <a:t>stigma</a:t>
            </a:r>
            <a:endParaRPr b="1" dirty="0">
              <a:solidFill>
                <a:srgbClr val="FFFFFF"/>
              </a:solidFill>
              <a:latin typeface="Roboto"/>
              <a:ea typeface="Roboto"/>
              <a:cs typeface="Roboto"/>
              <a:sym typeface="Roboto"/>
            </a:endParaRPr>
          </a:p>
        </p:txBody>
      </p:sp>
      <p:sp>
        <p:nvSpPr>
          <p:cNvPr id="5" name="Google Shape;134;p16"/>
          <p:cNvSpPr/>
          <p:nvPr/>
        </p:nvSpPr>
        <p:spPr>
          <a:xfrm>
            <a:off x="3262563" y="3147500"/>
            <a:ext cx="2784000" cy="2010900"/>
          </a:xfrm>
          <a:prstGeom prst="chevron">
            <a:avLst>
              <a:gd name="adj" fmla="val 29853"/>
            </a:avLst>
          </a:prstGeom>
          <a:solidFill>
            <a:srgbClr val="3B8D61"/>
          </a:solidFill>
          <a:ln>
            <a:noFill/>
          </a:ln>
        </p:spPr>
        <p:txBody>
          <a:bodyPr spcFirstLastPara="1" wrap="square" lIns="91425" tIns="91425" rIns="91425" bIns="91425" anchor="ctr" anchorCtr="0">
            <a:noAutofit/>
          </a:bodyPr>
          <a:lstStyle/>
          <a:p>
            <a:pPr algn="ctr"/>
            <a:r>
              <a:rPr lang="en" b="1" dirty="0">
                <a:solidFill>
                  <a:srgbClr val="FFFFFF"/>
                </a:solidFill>
                <a:latin typeface="Roboto"/>
                <a:ea typeface="Roboto"/>
                <a:cs typeface="Roboto"/>
                <a:sym typeface="Roboto"/>
              </a:rPr>
              <a:t>Reduced </a:t>
            </a:r>
            <a:r>
              <a:rPr lang="en" b="1" dirty="0" smtClean="0">
                <a:solidFill>
                  <a:srgbClr val="FFFFFF"/>
                </a:solidFill>
                <a:latin typeface="Roboto"/>
                <a:ea typeface="Roboto"/>
                <a:cs typeface="Roboto"/>
                <a:sym typeface="Roboto"/>
              </a:rPr>
              <a:t>Mental Health </a:t>
            </a:r>
            <a:r>
              <a:rPr lang="en" b="1" dirty="0">
                <a:solidFill>
                  <a:srgbClr val="FFFFFF"/>
                </a:solidFill>
                <a:latin typeface="Roboto"/>
                <a:ea typeface="Roboto"/>
                <a:cs typeface="Roboto"/>
                <a:sym typeface="Roboto"/>
              </a:rPr>
              <a:t>crisis</a:t>
            </a:r>
            <a:endParaRPr b="1" dirty="0">
              <a:solidFill>
                <a:srgbClr val="FFFFFF"/>
              </a:solidFill>
              <a:latin typeface="Roboto"/>
              <a:ea typeface="Roboto"/>
              <a:cs typeface="Roboto"/>
              <a:sym typeface="Roboto"/>
            </a:endParaRPr>
          </a:p>
        </p:txBody>
      </p:sp>
      <p:sp>
        <p:nvSpPr>
          <p:cNvPr id="6" name="Google Shape;135;p16"/>
          <p:cNvSpPr/>
          <p:nvPr/>
        </p:nvSpPr>
        <p:spPr>
          <a:xfrm>
            <a:off x="5524609" y="3147500"/>
            <a:ext cx="2784000" cy="2010900"/>
          </a:xfrm>
          <a:prstGeom prst="chevron">
            <a:avLst>
              <a:gd name="adj" fmla="val 29853"/>
            </a:avLst>
          </a:prstGeom>
          <a:solidFill>
            <a:srgbClr val="165751"/>
          </a:solidFill>
          <a:ln>
            <a:noFill/>
          </a:ln>
        </p:spPr>
        <p:txBody>
          <a:bodyPr spcFirstLastPara="1" wrap="square" lIns="91425" tIns="91425" rIns="91425" bIns="91425" anchor="ctr" anchorCtr="0">
            <a:noAutofit/>
          </a:bodyPr>
          <a:lstStyle/>
          <a:p>
            <a:pPr algn="ctr"/>
            <a:r>
              <a:rPr lang="en" b="1" dirty="0">
                <a:solidFill>
                  <a:srgbClr val="FFFFFF"/>
                </a:solidFill>
                <a:latin typeface="Roboto"/>
                <a:ea typeface="Roboto"/>
                <a:cs typeface="Roboto"/>
                <a:sym typeface="Roboto"/>
              </a:rPr>
              <a:t>Increased student productivity</a:t>
            </a:r>
            <a:endParaRPr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8713162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1057889" y="873625"/>
            <a:ext cx="3425975" cy="1028700"/>
          </a:xfrm>
          <a:prstGeom prst="rect">
            <a:avLst/>
          </a:prstGeom>
        </p:spPr>
        <p:txBody>
          <a:bodyPr spcFirstLastPara="1" vert="horz" wrap="square" lIns="91425" tIns="91425" rIns="91425" bIns="91425" rtlCol="0" anchor="ctr" anchorCtr="0">
            <a:noAutofit/>
          </a:bodyPr>
          <a:lstStyle/>
          <a:p>
            <a:pPr algn="l"/>
            <a:r>
              <a:rPr lang="en" sz="3200" dirty="0">
                <a:solidFill>
                  <a:schemeClr val="bg1"/>
                </a:solidFill>
              </a:rPr>
              <a:t>Priority Area: Career Preparation</a:t>
            </a:r>
            <a:endParaRPr sz="3200" dirty="0">
              <a:solidFill>
                <a:schemeClr val="bg1"/>
              </a:solidFill>
            </a:endParaRPr>
          </a:p>
        </p:txBody>
      </p:sp>
      <p:graphicFrame>
        <p:nvGraphicFramePr>
          <p:cNvPr id="142" name="Google Shape;142;p17"/>
          <p:cNvGraphicFramePr/>
          <p:nvPr>
            <p:extLst/>
          </p:nvPr>
        </p:nvGraphicFramePr>
        <p:xfrm>
          <a:off x="344047" y="2160257"/>
          <a:ext cx="8656734" cy="4297650"/>
        </p:xfrm>
        <a:graphic>
          <a:graphicData uri="http://schemas.openxmlformats.org/drawingml/2006/table">
            <a:tbl>
              <a:tblPr>
                <a:noFill/>
              </a:tblPr>
              <a:tblGrid>
                <a:gridCol w="3346604">
                  <a:extLst>
                    <a:ext uri="{9D8B030D-6E8A-4147-A177-3AD203B41FA5}">
                      <a16:colId xmlns:a16="http://schemas.microsoft.com/office/drawing/2014/main" val="20000"/>
                    </a:ext>
                  </a:extLst>
                </a:gridCol>
                <a:gridCol w="5310130">
                  <a:extLst>
                    <a:ext uri="{9D8B030D-6E8A-4147-A177-3AD203B41FA5}">
                      <a16:colId xmlns:a16="http://schemas.microsoft.com/office/drawing/2014/main" val="20001"/>
                    </a:ext>
                  </a:extLst>
                </a:gridCol>
              </a:tblGrid>
              <a:tr h="2896100">
                <a:tc>
                  <a:txBody>
                    <a:bodyPr/>
                    <a:lstStyle/>
                    <a:p>
                      <a:pPr marL="0" lvl="0" indent="0" algn="l" rtl="0">
                        <a:lnSpc>
                          <a:spcPct val="150000"/>
                        </a:lnSpc>
                        <a:spcBef>
                          <a:spcPts val="0"/>
                        </a:spcBef>
                        <a:spcAft>
                          <a:spcPts val="0"/>
                        </a:spcAft>
                        <a:buNone/>
                      </a:pPr>
                      <a:r>
                        <a:rPr lang="en" b="1" dirty="0">
                          <a:latin typeface="Roboto"/>
                          <a:ea typeface="Roboto"/>
                          <a:cs typeface="Roboto"/>
                          <a:sym typeface="Roboto"/>
                        </a:rPr>
                        <a:t>Context</a:t>
                      </a:r>
                      <a:endParaRPr b="1"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Not all students want/have means to pursue college</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Stigma surrounding trade occupations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Inequity in career </a:t>
                      </a:r>
                      <a:r>
                        <a:rPr lang="en" dirty="0" smtClean="0">
                          <a:latin typeface="Roboto"/>
                          <a:ea typeface="Roboto"/>
                          <a:cs typeface="Roboto"/>
                          <a:sym typeface="Roboto"/>
                        </a:rPr>
                        <a:t>preparation </a:t>
                      </a:r>
                      <a:r>
                        <a:rPr lang="en" dirty="0">
                          <a:latin typeface="Roboto"/>
                          <a:ea typeface="Roboto"/>
                          <a:cs typeface="Roboto"/>
                          <a:sym typeface="Roboto"/>
                        </a:rPr>
                        <a:t>throughout the district</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High demand but low supply for trade jobs</a:t>
                      </a:r>
                      <a:endParaRPr dirty="0">
                        <a:latin typeface="Roboto"/>
                        <a:ea typeface="Roboto"/>
                        <a:cs typeface="Roboto"/>
                        <a:sym typeface="Roboto"/>
                      </a:endParaRPr>
                    </a:p>
                  </a:txBody>
                  <a:tcPr marL="91425" marR="91425" marT="91425" marB="91425"/>
                </a:tc>
                <a:tc>
                  <a:txBody>
                    <a:bodyPr/>
                    <a:lstStyle/>
                    <a:p>
                      <a:pPr marL="0" lvl="0" indent="0" algn="l" rtl="0">
                        <a:lnSpc>
                          <a:spcPct val="150000"/>
                        </a:lnSpc>
                        <a:spcBef>
                          <a:spcPts val="0"/>
                        </a:spcBef>
                        <a:spcAft>
                          <a:spcPts val="0"/>
                        </a:spcAft>
                        <a:buNone/>
                      </a:pPr>
                      <a:r>
                        <a:rPr lang="en" b="1" dirty="0">
                          <a:latin typeface="Roboto"/>
                          <a:ea typeface="Roboto"/>
                          <a:cs typeface="Roboto"/>
                          <a:sym typeface="Roboto"/>
                        </a:rPr>
                        <a:t>Recommendations</a:t>
                      </a:r>
                      <a:endParaRPr sz="1100" b="1"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Expand Rosemont’s </a:t>
                      </a:r>
                      <a:r>
                        <a:rPr lang="en" dirty="0" smtClean="0">
                          <a:latin typeface="Roboto"/>
                          <a:ea typeface="Roboto"/>
                          <a:cs typeface="Roboto"/>
                          <a:sym typeface="Roboto"/>
                        </a:rPr>
                        <a:t>Engineering, Construction, and Design (ECD) </a:t>
                      </a:r>
                      <a:r>
                        <a:rPr lang="en" dirty="0">
                          <a:latin typeface="Roboto"/>
                          <a:ea typeface="Roboto"/>
                          <a:cs typeface="Roboto"/>
                          <a:sym typeface="Roboto"/>
                        </a:rPr>
                        <a:t>program</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Expand </a:t>
                      </a:r>
                      <a:r>
                        <a:rPr lang="en" dirty="0" smtClean="0">
                          <a:latin typeface="Roboto"/>
                          <a:ea typeface="Roboto"/>
                          <a:cs typeface="Roboto"/>
                          <a:sym typeface="Roboto"/>
                        </a:rPr>
                        <a:t>School of Engineering and Sciences</a:t>
                      </a:r>
                      <a:r>
                        <a:rPr lang="en" baseline="0" dirty="0" smtClean="0">
                          <a:latin typeface="Roboto"/>
                          <a:ea typeface="Roboto"/>
                          <a:cs typeface="Roboto"/>
                          <a:sym typeface="Roboto"/>
                        </a:rPr>
                        <a:t> (S</a:t>
                      </a:r>
                      <a:r>
                        <a:rPr lang="en" dirty="0" smtClean="0">
                          <a:latin typeface="Roboto"/>
                          <a:ea typeface="Roboto"/>
                          <a:cs typeface="Roboto"/>
                          <a:sym typeface="Roboto"/>
                        </a:rPr>
                        <a:t>ES)’s </a:t>
                      </a:r>
                      <a:r>
                        <a:rPr lang="en" dirty="0">
                          <a:latin typeface="Roboto"/>
                          <a:ea typeface="Roboto"/>
                          <a:cs typeface="Roboto"/>
                          <a:sym typeface="Roboto"/>
                        </a:rPr>
                        <a:t>career </a:t>
                      </a:r>
                      <a:r>
                        <a:rPr lang="en" dirty="0" smtClean="0">
                          <a:latin typeface="Roboto"/>
                          <a:ea typeface="Roboto"/>
                          <a:cs typeface="Roboto"/>
                          <a:sym typeface="Roboto"/>
                        </a:rPr>
                        <a:t>preparation</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Expand </a:t>
                      </a:r>
                      <a:r>
                        <a:rPr lang="en-US" dirty="0" smtClean="0">
                          <a:latin typeface="Roboto"/>
                          <a:ea typeface="Roboto"/>
                          <a:cs typeface="Roboto"/>
                          <a:sym typeface="Roboto"/>
                        </a:rPr>
                        <a:t>the post-secondary</a:t>
                      </a:r>
                      <a:r>
                        <a:rPr lang="en-US" baseline="0" dirty="0" smtClean="0">
                          <a:latin typeface="Roboto"/>
                          <a:ea typeface="Roboto"/>
                          <a:cs typeface="Roboto"/>
                          <a:sym typeface="Roboto"/>
                        </a:rPr>
                        <a:t> options available to students</a:t>
                      </a:r>
                      <a:endParaRPr dirty="0" smtClean="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smtClean="0">
                          <a:latin typeface="Roboto"/>
                          <a:ea typeface="Roboto"/>
                          <a:cs typeface="Roboto"/>
                          <a:sym typeface="Roboto"/>
                        </a:rPr>
                        <a:t>Provide </a:t>
                      </a:r>
                      <a:r>
                        <a:rPr lang="en" dirty="0">
                          <a:latin typeface="Roboto"/>
                          <a:ea typeface="Roboto"/>
                          <a:cs typeface="Roboto"/>
                          <a:sym typeface="Roboto"/>
                        </a:rPr>
                        <a:t>students with information regarding trades jobs, training programs, etc.</a:t>
                      </a:r>
                      <a:endParaRPr dirty="0">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55413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1057889" y="873625"/>
            <a:ext cx="3425975" cy="1028700"/>
          </a:xfrm>
          <a:prstGeom prst="rect">
            <a:avLst/>
          </a:prstGeom>
        </p:spPr>
        <p:txBody>
          <a:bodyPr spcFirstLastPara="1" vert="horz" wrap="square" lIns="91425" tIns="91425" rIns="91425" bIns="91425" rtlCol="0" anchor="ctr" anchorCtr="0">
            <a:noAutofit/>
          </a:bodyPr>
          <a:lstStyle/>
          <a:p>
            <a:pPr algn="l"/>
            <a:r>
              <a:rPr lang="en" sz="3200" dirty="0" smtClean="0">
                <a:solidFill>
                  <a:schemeClr val="bg1"/>
                </a:solidFill>
              </a:rPr>
              <a:t>Policy Outcomes: </a:t>
            </a:r>
            <a:r>
              <a:rPr lang="en" sz="3200" dirty="0">
                <a:solidFill>
                  <a:schemeClr val="bg1"/>
                </a:solidFill>
              </a:rPr>
              <a:t>Career Preparation</a:t>
            </a:r>
            <a:endParaRPr sz="3200" dirty="0">
              <a:solidFill>
                <a:schemeClr val="bg1"/>
              </a:solidFill>
            </a:endParaRPr>
          </a:p>
        </p:txBody>
      </p:sp>
      <p:sp>
        <p:nvSpPr>
          <p:cNvPr id="4" name="Google Shape;148;p18"/>
          <p:cNvSpPr/>
          <p:nvPr/>
        </p:nvSpPr>
        <p:spPr>
          <a:xfrm>
            <a:off x="909830" y="3147500"/>
            <a:ext cx="3216408" cy="2010900"/>
          </a:xfrm>
          <a:prstGeom prst="homePlate">
            <a:avLst>
              <a:gd name="adj" fmla="val 30129"/>
            </a:avLst>
          </a:prstGeom>
          <a:solidFill>
            <a:srgbClr val="94BF6E"/>
          </a:solidFill>
          <a:ln>
            <a:noFill/>
          </a:ln>
        </p:spPr>
        <p:txBody>
          <a:bodyPr spcFirstLastPara="1" wrap="square" lIns="91425" tIns="91425" rIns="91425" bIns="91425" anchor="ctr" anchorCtr="0">
            <a:noAutofit/>
          </a:bodyPr>
          <a:lstStyle/>
          <a:p>
            <a:pPr algn="ctr"/>
            <a:r>
              <a:rPr lang="en" b="1">
                <a:solidFill>
                  <a:srgbClr val="FFFFFF"/>
                </a:solidFill>
                <a:latin typeface="Roboto"/>
                <a:ea typeface="Roboto"/>
                <a:cs typeface="Roboto"/>
                <a:sym typeface="Roboto"/>
              </a:rPr>
              <a:t>Normalize changing mindsets regarding career path</a:t>
            </a:r>
            <a:endParaRPr b="1" dirty="0">
              <a:solidFill>
                <a:srgbClr val="FFFFFF"/>
              </a:solidFill>
              <a:latin typeface="Roboto"/>
              <a:ea typeface="Roboto"/>
              <a:cs typeface="Roboto"/>
              <a:sym typeface="Roboto"/>
            </a:endParaRPr>
          </a:p>
        </p:txBody>
      </p:sp>
      <p:sp>
        <p:nvSpPr>
          <p:cNvPr id="5" name="Google Shape;149;p18"/>
          <p:cNvSpPr/>
          <p:nvPr/>
        </p:nvSpPr>
        <p:spPr>
          <a:xfrm>
            <a:off x="3262563" y="3147500"/>
            <a:ext cx="3277868" cy="2010900"/>
          </a:xfrm>
          <a:prstGeom prst="chevron">
            <a:avLst>
              <a:gd name="adj" fmla="val 29853"/>
            </a:avLst>
          </a:prstGeom>
          <a:solidFill>
            <a:srgbClr val="3B8D61"/>
          </a:solidFill>
          <a:ln>
            <a:noFill/>
          </a:ln>
        </p:spPr>
        <p:txBody>
          <a:bodyPr spcFirstLastPara="1" wrap="square" lIns="91425" tIns="91425" rIns="91425" bIns="91425" anchor="ctr" anchorCtr="0">
            <a:noAutofit/>
          </a:bodyPr>
          <a:lstStyle/>
          <a:p>
            <a:pPr algn="ctr"/>
            <a:r>
              <a:rPr lang="en" b="1">
                <a:solidFill>
                  <a:schemeClr val="lt1"/>
                </a:solidFill>
                <a:latin typeface="Roboto"/>
                <a:ea typeface="Roboto"/>
                <a:cs typeface="Roboto"/>
                <a:sym typeface="Roboto"/>
              </a:rPr>
              <a:t>More students informed about trade programs</a:t>
            </a:r>
            <a:endParaRPr b="1" dirty="0">
              <a:solidFill>
                <a:srgbClr val="FFFFFF"/>
              </a:solidFill>
              <a:latin typeface="Roboto"/>
              <a:ea typeface="Roboto"/>
              <a:cs typeface="Roboto"/>
              <a:sym typeface="Roboto"/>
            </a:endParaRPr>
          </a:p>
        </p:txBody>
      </p:sp>
      <p:sp>
        <p:nvSpPr>
          <p:cNvPr id="6" name="Google Shape;150;p18"/>
          <p:cNvSpPr/>
          <p:nvPr/>
        </p:nvSpPr>
        <p:spPr>
          <a:xfrm>
            <a:off x="5524609" y="3147500"/>
            <a:ext cx="3277868" cy="2010900"/>
          </a:xfrm>
          <a:prstGeom prst="chevron">
            <a:avLst>
              <a:gd name="adj" fmla="val 29853"/>
            </a:avLst>
          </a:prstGeom>
          <a:solidFill>
            <a:srgbClr val="165751"/>
          </a:solidFill>
          <a:ln>
            <a:noFill/>
          </a:ln>
        </p:spPr>
        <p:txBody>
          <a:bodyPr spcFirstLastPara="1" wrap="square" lIns="91425" tIns="91425" rIns="91425" bIns="91425" anchor="ctr" anchorCtr="0">
            <a:noAutofit/>
          </a:bodyPr>
          <a:lstStyle/>
          <a:p>
            <a:pPr algn="ctr"/>
            <a:r>
              <a:rPr lang="en" b="1">
                <a:solidFill>
                  <a:srgbClr val="FFFFFF"/>
                </a:solidFill>
                <a:latin typeface="Roboto"/>
                <a:ea typeface="Roboto"/>
                <a:cs typeface="Roboto"/>
                <a:sym typeface="Roboto"/>
              </a:rPr>
              <a:t>More students pursuing trades careers </a:t>
            </a:r>
            <a:endParaRPr b="1" dirty="0">
              <a:solidFill>
                <a:srgbClr val="FFFFFF"/>
              </a:solidFill>
              <a:latin typeface="Roboto"/>
              <a:ea typeface="Roboto"/>
              <a:cs typeface="Roboto"/>
              <a:sym typeface="Roboto"/>
            </a:endParaRPr>
          </a:p>
          <a:p>
            <a:pPr algn="ctr"/>
            <a:r>
              <a:rPr lang="en" b="1" i="1">
                <a:solidFill>
                  <a:srgbClr val="FFFFFF"/>
                </a:solidFill>
                <a:latin typeface="Roboto"/>
                <a:ea typeface="Roboto"/>
                <a:cs typeface="Roboto"/>
                <a:sym typeface="Roboto"/>
              </a:rPr>
              <a:t>→ social mobility</a:t>
            </a:r>
            <a:endParaRPr b="1" i="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794555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1245176" y="873625"/>
            <a:ext cx="3208800" cy="1028700"/>
          </a:xfrm>
          <a:prstGeom prst="rect">
            <a:avLst/>
          </a:prstGeom>
        </p:spPr>
        <p:txBody>
          <a:bodyPr spcFirstLastPara="1" vert="horz" wrap="square" lIns="91425" tIns="91425" rIns="91425" bIns="91425" rtlCol="0" anchor="ctr" anchorCtr="0">
            <a:noAutofit/>
          </a:bodyPr>
          <a:lstStyle/>
          <a:p>
            <a:pPr algn="l"/>
            <a:r>
              <a:rPr lang="en" sz="3600" dirty="0">
                <a:solidFill>
                  <a:schemeClr val="bg1"/>
                </a:solidFill>
              </a:rPr>
              <a:t>Priority Area: Student Voice</a:t>
            </a:r>
            <a:endParaRPr sz="3600" dirty="0">
              <a:solidFill>
                <a:schemeClr val="bg1"/>
              </a:solidFill>
            </a:endParaRPr>
          </a:p>
        </p:txBody>
      </p:sp>
      <p:graphicFrame>
        <p:nvGraphicFramePr>
          <p:cNvPr id="157" name="Google Shape;157;p19"/>
          <p:cNvGraphicFramePr/>
          <p:nvPr>
            <p:extLst/>
          </p:nvPr>
        </p:nvGraphicFramePr>
        <p:xfrm>
          <a:off x="834474" y="2336527"/>
          <a:ext cx="7813766" cy="3886170"/>
        </p:xfrm>
        <a:graphic>
          <a:graphicData uri="http://schemas.openxmlformats.org/drawingml/2006/table">
            <a:tbl>
              <a:tblPr>
                <a:noFill/>
              </a:tblPr>
              <a:tblGrid>
                <a:gridCol w="3906883">
                  <a:extLst>
                    <a:ext uri="{9D8B030D-6E8A-4147-A177-3AD203B41FA5}">
                      <a16:colId xmlns:a16="http://schemas.microsoft.com/office/drawing/2014/main" val="20000"/>
                    </a:ext>
                  </a:extLst>
                </a:gridCol>
                <a:gridCol w="3906883">
                  <a:extLst>
                    <a:ext uri="{9D8B030D-6E8A-4147-A177-3AD203B41FA5}">
                      <a16:colId xmlns:a16="http://schemas.microsoft.com/office/drawing/2014/main" val="20001"/>
                    </a:ext>
                  </a:extLst>
                </a:gridCol>
              </a:tblGrid>
              <a:tr h="2896100">
                <a:tc>
                  <a:txBody>
                    <a:bodyPr/>
                    <a:lstStyle/>
                    <a:p>
                      <a:pPr marL="0" lvl="0" indent="0" algn="l" rtl="0">
                        <a:lnSpc>
                          <a:spcPct val="150000"/>
                        </a:lnSpc>
                        <a:spcBef>
                          <a:spcPts val="0"/>
                        </a:spcBef>
                        <a:spcAft>
                          <a:spcPts val="0"/>
                        </a:spcAft>
                        <a:buNone/>
                      </a:pPr>
                      <a:r>
                        <a:rPr lang="en" b="1">
                          <a:latin typeface="Roboto"/>
                          <a:ea typeface="Roboto"/>
                          <a:cs typeface="Roboto"/>
                          <a:sym typeface="Roboto"/>
                        </a:rPr>
                        <a:t>Context</a:t>
                      </a:r>
                      <a:endParaRPr b="1"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a:latin typeface="Roboto"/>
                          <a:ea typeface="Roboto"/>
                          <a:cs typeface="Roboto"/>
                          <a:sym typeface="Roboto"/>
                        </a:rPr>
                        <a:t>Not all students have access to conversations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a:latin typeface="Roboto"/>
                          <a:ea typeface="Roboto"/>
                          <a:cs typeface="Roboto"/>
                          <a:sym typeface="Roboto"/>
                        </a:rPr>
                        <a:t>Lack of diverse representation in SAC and listening sessions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a:latin typeface="Roboto"/>
                          <a:ea typeface="Roboto"/>
                          <a:cs typeface="Roboto"/>
                          <a:sym typeface="Roboto"/>
                        </a:rPr>
                        <a:t>Student concerns not addressed</a:t>
                      </a:r>
                      <a:endParaRPr dirty="0">
                        <a:latin typeface="Roboto"/>
                        <a:ea typeface="Roboto"/>
                        <a:cs typeface="Roboto"/>
                        <a:sym typeface="Roboto"/>
                      </a:endParaRPr>
                    </a:p>
                  </a:txBody>
                  <a:tcPr marL="91425" marR="91425" marT="91425" marB="91425"/>
                </a:tc>
                <a:tc>
                  <a:txBody>
                    <a:bodyPr/>
                    <a:lstStyle/>
                    <a:p>
                      <a:pPr marL="0" lvl="0" indent="0" algn="l" rtl="0">
                        <a:lnSpc>
                          <a:spcPct val="150000"/>
                        </a:lnSpc>
                        <a:spcBef>
                          <a:spcPts val="0"/>
                        </a:spcBef>
                        <a:spcAft>
                          <a:spcPts val="0"/>
                        </a:spcAft>
                        <a:buNone/>
                      </a:pPr>
                      <a:r>
                        <a:rPr lang="en" b="1" dirty="0">
                          <a:latin typeface="Roboto"/>
                          <a:ea typeface="Roboto"/>
                          <a:cs typeface="Roboto"/>
                          <a:sym typeface="Roboto"/>
                        </a:rPr>
                        <a:t>Recommendations</a:t>
                      </a:r>
                      <a:endParaRPr b="1"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Listening sessions scheduled during school operation hours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Better publicization of opportunities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smtClean="0">
                          <a:latin typeface="Roboto"/>
                          <a:ea typeface="Roboto"/>
                          <a:cs typeface="Roboto"/>
                          <a:sym typeface="Roboto"/>
                        </a:rPr>
                        <a:t>Anti-bias </a:t>
                      </a:r>
                      <a:r>
                        <a:rPr lang="en" dirty="0">
                          <a:latin typeface="Roboto"/>
                          <a:ea typeface="Roboto"/>
                          <a:cs typeface="Roboto"/>
                          <a:sym typeface="Roboto"/>
                        </a:rPr>
                        <a:t>training for staff</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Interpreters for families and students who do not speak fluent English</a:t>
                      </a:r>
                      <a:endParaRPr sz="1700" dirty="0">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4564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Emerging Goal Areas for 2021-22 to 2023-24 LCAP</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7</a:t>
            </a:fld>
            <a:endParaRPr dirty="0"/>
          </a:p>
        </p:txBody>
      </p:sp>
      <p:graphicFrame>
        <p:nvGraphicFramePr>
          <p:cNvPr id="7" name="Table 6"/>
          <p:cNvGraphicFramePr>
            <a:graphicFrameLocks noGrp="1"/>
          </p:cNvGraphicFramePr>
          <p:nvPr>
            <p:extLst>
              <p:ext uri="{D42A27DB-BD31-4B8C-83A1-F6EECF244321}">
                <p14:modId xmlns:p14="http://schemas.microsoft.com/office/powerpoint/2010/main" val="2313845936"/>
              </p:ext>
            </p:extLst>
          </p:nvPr>
        </p:nvGraphicFramePr>
        <p:xfrm>
          <a:off x="1700" y="834824"/>
          <a:ext cx="9142300" cy="5655749"/>
        </p:xfrm>
        <a:graphic>
          <a:graphicData uri="http://schemas.openxmlformats.org/drawingml/2006/table">
            <a:tbl>
              <a:tblPr/>
              <a:tblGrid>
                <a:gridCol w="4061590">
                  <a:extLst>
                    <a:ext uri="{9D8B030D-6E8A-4147-A177-3AD203B41FA5}">
                      <a16:colId xmlns:a16="http://schemas.microsoft.com/office/drawing/2014/main" val="87112880"/>
                    </a:ext>
                  </a:extLst>
                </a:gridCol>
                <a:gridCol w="5080710">
                  <a:extLst>
                    <a:ext uri="{9D8B030D-6E8A-4147-A177-3AD203B41FA5}">
                      <a16:colId xmlns:a16="http://schemas.microsoft.com/office/drawing/2014/main" val="2355866253"/>
                    </a:ext>
                  </a:extLst>
                </a:gridCol>
              </a:tblGrid>
              <a:tr h="515879">
                <a:tc>
                  <a:txBody>
                    <a:bodyPr/>
                    <a:lstStyle/>
                    <a:p>
                      <a:pPr algn="ctr" rtl="0" fontAlgn="t">
                        <a:spcBef>
                          <a:spcPts val="0"/>
                        </a:spcBef>
                        <a:spcAft>
                          <a:spcPts val="0"/>
                        </a:spcAft>
                      </a:pPr>
                      <a:r>
                        <a:rPr lang="en-US" sz="2000" b="1" i="0" u="none" strike="noStrike" dirty="0">
                          <a:solidFill>
                            <a:srgbClr val="000000"/>
                          </a:solidFill>
                          <a:effectLst/>
                          <a:latin typeface="+mn-lt"/>
                        </a:rPr>
                        <a:t>2019-20 LCAP </a:t>
                      </a:r>
                      <a:r>
                        <a:rPr lang="en-US" sz="2000" b="1" i="0" u="none" strike="noStrike" dirty="0" smtClean="0">
                          <a:solidFill>
                            <a:srgbClr val="000000"/>
                          </a:solidFill>
                          <a:effectLst/>
                          <a:latin typeface="+mn-lt"/>
                        </a:rPr>
                        <a:t>Goals</a:t>
                      </a:r>
                      <a:endParaRPr lang="en-US" sz="3200" dirty="0">
                        <a:effectLst/>
                        <a:latin typeface="+mn-lt"/>
                      </a:endParaRPr>
                    </a:p>
                  </a:txBody>
                  <a:tcPr marL="55849" marR="55849" marT="55849" marB="558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2000" b="1" i="0" u="none" strike="noStrike" dirty="0">
                          <a:solidFill>
                            <a:srgbClr val="000000"/>
                          </a:solidFill>
                          <a:effectLst/>
                          <a:latin typeface="+mn-lt"/>
                        </a:rPr>
                        <a:t>Potential 2021-22 Goal Structure</a:t>
                      </a:r>
                      <a:endParaRPr lang="en-US" sz="3200" dirty="0">
                        <a:effectLst/>
                        <a:latin typeface="+mn-lt"/>
                      </a:endParaRPr>
                    </a:p>
                  </a:txBody>
                  <a:tcPr marL="55849" marR="55849" marT="55849" marB="558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67708958"/>
                  </a:ext>
                </a:extLst>
              </a:tr>
              <a:tr h="455776">
                <a:tc rowSpan="4">
                  <a:txBody>
                    <a:bodyPr/>
                    <a:lstStyle/>
                    <a:p>
                      <a:pPr rtl="0" fontAlgn="t">
                        <a:spcBef>
                          <a:spcPts val="0"/>
                        </a:spcBef>
                        <a:spcAft>
                          <a:spcPts val="0"/>
                        </a:spcAft>
                      </a:pPr>
                      <a:r>
                        <a:rPr lang="en-US" sz="1800" b="0" i="0" u="none" strike="noStrike" dirty="0" smtClean="0">
                          <a:solidFill>
                            <a:srgbClr val="000000"/>
                          </a:solidFill>
                          <a:effectLst/>
                          <a:latin typeface="+mn-lt"/>
                        </a:rPr>
                        <a:t>Increase </a:t>
                      </a:r>
                      <a:r>
                        <a:rPr lang="en-US" sz="1800" b="0" i="0" u="none" strike="noStrike" dirty="0">
                          <a:solidFill>
                            <a:srgbClr val="000000"/>
                          </a:solidFill>
                          <a:effectLst/>
                          <a:latin typeface="+mn-lt"/>
                        </a:rPr>
                        <a:t>the percent of students who are on-track to graduate college and career ready</a:t>
                      </a:r>
                      <a:endParaRPr lang="en-US" sz="3600" dirty="0">
                        <a:effectLst/>
                        <a:latin typeface="+mn-lt"/>
                      </a:endParaRPr>
                    </a:p>
                    <a:p>
                      <a:pPr rtl="0" fontAlgn="t">
                        <a:spcBef>
                          <a:spcPts val="0"/>
                        </a:spcBef>
                        <a:spcAft>
                          <a:spcPts val="0"/>
                        </a:spcAft>
                      </a:pPr>
                      <a:endParaRPr lang="en-US" sz="1800" b="0" i="0" u="none" strike="noStrike" dirty="0" smtClean="0">
                        <a:solidFill>
                          <a:srgbClr val="000000"/>
                        </a:solidFill>
                        <a:effectLst/>
                        <a:latin typeface="+mn-lt"/>
                      </a:endParaRPr>
                    </a:p>
                    <a:p>
                      <a:pPr rtl="0" fontAlgn="t">
                        <a:spcBef>
                          <a:spcPts val="0"/>
                        </a:spcBef>
                        <a:spcAft>
                          <a:spcPts val="0"/>
                        </a:spcAft>
                      </a:pPr>
                      <a:r>
                        <a:rPr lang="en-US" sz="1800" b="0" i="0" u="none" strike="noStrike" dirty="0" smtClean="0">
                          <a:solidFill>
                            <a:srgbClr val="000000"/>
                          </a:solidFill>
                          <a:effectLst/>
                          <a:latin typeface="+mn-lt"/>
                        </a:rPr>
                        <a:t>Students </a:t>
                      </a:r>
                      <a:r>
                        <a:rPr lang="en-US" sz="1800" b="0" i="0" u="none" strike="noStrike" dirty="0">
                          <a:solidFill>
                            <a:srgbClr val="000000"/>
                          </a:solidFill>
                          <a:effectLst/>
                          <a:latin typeface="+mn-lt"/>
                        </a:rPr>
                        <a:t>will be engaged with a safe, physically and emotionally healthy learning environment</a:t>
                      </a:r>
                      <a:endParaRPr lang="en-US" sz="3600" dirty="0">
                        <a:effectLst/>
                        <a:latin typeface="+mn-lt"/>
                      </a:endParaRPr>
                    </a:p>
                  </a:txBody>
                  <a:tcPr marL="55849" marR="55849" marT="55849" marB="558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rtl="0" fontAlgn="t">
                        <a:spcBef>
                          <a:spcPts val="0"/>
                        </a:spcBef>
                        <a:spcAft>
                          <a:spcPts val="0"/>
                        </a:spcAft>
                      </a:pPr>
                      <a:r>
                        <a:rPr lang="en-US" sz="1800" b="0" i="0" u="none" strike="noStrike" dirty="0">
                          <a:solidFill>
                            <a:schemeClr val="tx1"/>
                          </a:solidFill>
                          <a:effectLst/>
                          <a:latin typeface="+mn-lt"/>
                        </a:rPr>
                        <a:t>BROAD: College and Career Readiness</a:t>
                      </a:r>
                      <a:endParaRPr lang="en-US" sz="3600" u="none" dirty="0">
                        <a:solidFill>
                          <a:schemeClr val="tx1"/>
                        </a:solidFill>
                        <a:effectLst/>
                        <a:latin typeface="+mn-lt"/>
                      </a:endParaRPr>
                    </a:p>
                  </a:txBody>
                  <a:tcPr marL="55849" marR="55849" marT="55849" marB="558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1793350836"/>
                  </a:ext>
                </a:extLst>
              </a:tr>
              <a:tr h="740244">
                <a:tc vMerge="1">
                  <a:txBody>
                    <a:bodyPr/>
                    <a:lstStyle/>
                    <a:p>
                      <a:endParaRPr lang="en-US"/>
                    </a:p>
                  </a:txBody>
                  <a:tcPr/>
                </a:tc>
                <a:tc>
                  <a:txBody>
                    <a:bodyPr/>
                    <a:lstStyle/>
                    <a:p>
                      <a:pPr rtl="0" fontAlgn="t">
                        <a:spcBef>
                          <a:spcPts val="0"/>
                        </a:spcBef>
                        <a:spcAft>
                          <a:spcPts val="0"/>
                        </a:spcAft>
                      </a:pPr>
                      <a:r>
                        <a:rPr lang="en-US" sz="1800" b="0" i="0" u="none" strike="noStrike" dirty="0">
                          <a:solidFill>
                            <a:schemeClr val="tx1"/>
                          </a:solidFill>
                          <a:effectLst/>
                          <a:latin typeface="+mn-lt"/>
                        </a:rPr>
                        <a:t>BROAD: Foundational Educational Experience with Equitable Opportunities for ALL students </a:t>
                      </a:r>
                      <a:endParaRPr lang="en-US" sz="3600" u="none" dirty="0">
                        <a:solidFill>
                          <a:schemeClr val="tx1"/>
                        </a:solidFill>
                        <a:effectLst/>
                        <a:latin typeface="+mn-lt"/>
                      </a:endParaRPr>
                    </a:p>
                  </a:txBody>
                  <a:tcPr marL="55849" marR="55849" marT="55849" marB="558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55885544"/>
                  </a:ext>
                </a:extLst>
              </a:tr>
              <a:tr h="740244">
                <a:tc vMerge="1">
                  <a:txBody>
                    <a:bodyPr/>
                    <a:lstStyle/>
                    <a:p>
                      <a:endParaRPr lang="en-US"/>
                    </a:p>
                  </a:txBody>
                  <a:tcPr/>
                </a:tc>
                <a:tc>
                  <a:txBody>
                    <a:bodyPr/>
                    <a:lstStyle/>
                    <a:p>
                      <a:pPr rtl="0" fontAlgn="t">
                        <a:spcBef>
                          <a:spcPts val="0"/>
                        </a:spcBef>
                        <a:spcAft>
                          <a:spcPts val="0"/>
                        </a:spcAft>
                      </a:pPr>
                      <a:r>
                        <a:rPr lang="en-US" sz="1800" b="0" i="0" u="none" strike="noStrike" dirty="0">
                          <a:solidFill>
                            <a:schemeClr val="tx1"/>
                          </a:solidFill>
                          <a:effectLst/>
                          <a:latin typeface="+mn-lt"/>
                        </a:rPr>
                        <a:t>BROAD: Integrated Supports - Targeted supports based upon identified student needs </a:t>
                      </a:r>
                      <a:endParaRPr lang="en-US" sz="3600" u="none" dirty="0">
                        <a:solidFill>
                          <a:schemeClr val="tx1"/>
                        </a:solidFill>
                        <a:effectLst/>
                        <a:latin typeface="+mn-lt"/>
                      </a:endParaRPr>
                    </a:p>
                  </a:txBody>
                  <a:tcPr marL="55849" marR="55849" marT="55849" marB="558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57834588"/>
                  </a:ext>
                </a:extLst>
              </a:tr>
              <a:tr h="455776">
                <a:tc vMerge="1">
                  <a:txBody>
                    <a:bodyPr/>
                    <a:lstStyle/>
                    <a:p>
                      <a:endParaRPr lang="en-US"/>
                    </a:p>
                  </a:txBody>
                  <a:tcPr/>
                </a:tc>
                <a:tc>
                  <a:txBody>
                    <a:bodyPr/>
                    <a:lstStyle/>
                    <a:p>
                      <a:pPr rtl="0" fontAlgn="t">
                        <a:spcBef>
                          <a:spcPts val="0"/>
                        </a:spcBef>
                        <a:spcAft>
                          <a:spcPts val="0"/>
                        </a:spcAft>
                      </a:pPr>
                      <a:r>
                        <a:rPr lang="en-US" sz="1800" b="0" i="0" u="none" strike="noStrike" dirty="0">
                          <a:solidFill>
                            <a:schemeClr val="tx1"/>
                          </a:solidFill>
                          <a:effectLst/>
                          <a:latin typeface="+mn-lt"/>
                        </a:rPr>
                        <a:t>BROAD: Culture and Climate - Dismantling Systems</a:t>
                      </a:r>
                      <a:endParaRPr lang="en-US" sz="3600" u="none" dirty="0">
                        <a:solidFill>
                          <a:schemeClr val="tx1"/>
                        </a:solidFill>
                        <a:effectLst/>
                        <a:latin typeface="+mn-lt"/>
                      </a:endParaRPr>
                    </a:p>
                  </a:txBody>
                  <a:tcPr marL="55849" marR="55849" marT="55849" marB="558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28713740"/>
                  </a:ext>
                </a:extLst>
              </a:tr>
              <a:tr h="842749">
                <a:tc>
                  <a:txBody>
                    <a:bodyPr/>
                    <a:lstStyle/>
                    <a:p>
                      <a:pPr rtl="0" fontAlgn="t">
                        <a:spcBef>
                          <a:spcPts val="0"/>
                        </a:spcBef>
                        <a:spcAft>
                          <a:spcPts val="0"/>
                        </a:spcAft>
                      </a:pPr>
                      <a:r>
                        <a:rPr lang="en-US" sz="1400" b="0" i="0" u="none" strike="noStrike" dirty="0">
                          <a:solidFill>
                            <a:srgbClr val="000000"/>
                          </a:solidFill>
                          <a:effectLst/>
                          <a:latin typeface="+mn-lt"/>
                        </a:rPr>
                        <a:t>Parents, families, and community stakeholders will become more fully engaged as partners in the education of students in SCUSD</a:t>
                      </a:r>
                      <a:endParaRPr lang="en-US" sz="2800" dirty="0">
                        <a:effectLst/>
                        <a:latin typeface="+mn-lt"/>
                      </a:endParaRPr>
                    </a:p>
                  </a:txBody>
                  <a:tcPr marL="55849" marR="55849" marT="55849" marB="558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rtl="0" fontAlgn="t">
                        <a:spcBef>
                          <a:spcPts val="0"/>
                        </a:spcBef>
                        <a:spcAft>
                          <a:spcPts val="0"/>
                        </a:spcAft>
                      </a:pPr>
                      <a:r>
                        <a:rPr lang="en-US" sz="1800" b="0" i="0" u="none" strike="noStrike" dirty="0">
                          <a:solidFill>
                            <a:schemeClr val="tx1"/>
                          </a:solidFill>
                          <a:effectLst/>
                          <a:latin typeface="+mn-lt"/>
                        </a:rPr>
                        <a:t>BROAD: Engagement/Empowerment</a:t>
                      </a:r>
                      <a:endParaRPr lang="en-US" sz="3600" u="none" dirty="0">
                        <a:solidFill>
                          <a:schemeClr val="tx1"/>
                        </a:solidFill>
                        <a:effectLst/>
                        <a:latin typeface="+mn-lt"/>
                      </a:endParaRPr>
                    </a:p>
                  </a:txBody>
                  <a:tcPr marL="55849" marR="55849" marT="55849" marB="558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E7ED"/>
                    </a:solidFill>
                  </a:tcPr>
                </a:tc>
                <a:extLst>
                  <a:ext uri="{0D108BD9-81ED-4DB2-BD59-A6C34878D82A}">
                    <a16:rowId xmlns:a16="http://schemas.microsoft.com/office/drawing/2014/main" val="3558879559"/>
                  </a:ext>
                </a:extLst>
              </a:tr>
              <a:tr h="438578">
                <a:tc rowSpan="2">
                  <a:txBody>
                    <a:bodyPr/>
                    <a:lstStyle/>
                    <a:p>
                      <a:pPr fontAlgn="t"/>
                      <a:endParaRPr lang="en-US" sz="1600" dirty="0">
                        <a:effectLst/>
                        <a:latin typeface="+mn-lt"/>
                      </a:endParaRPr>
                    </a:p>
                  </a:txBody>
                  <a:tcPr marL="55849" marR="55849" marT="55849" marB="558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rtl="0" fontAlgn="t">
                        <a:spcBef>
                          <a:spcPts val="0"/>
                        </a:spcBef>
                        <a:spcAft>
                          <a:spcPts val="0"/>
                        </a:spcAft>
                      </a:pPr>
                      <a:r>
                        <a:rPr lang="en-US" sz="1800" b="0" i="0" u="none" strike="noStrike" dirty="0">
                          <a:solidFill>
                            <a:schemeClr val="tx1"/>
                          </a:solidFill>
                          <a:effectLst/>
                          <a:latin typeface="+mn-lt"/>
                        </a:rPr>
                        <a:t>FOCUS: Implementation of </a:t>
                      </a:r>
                      <a:r>
                        <a:rPr lang="en-US" sz="1800" b="0" i="0" u="none" strike="noStrike" dirty="0" smtClean="0">
                          <a:solidFill>
                            <a:schemeClr val="tx1"/>
                          </a:solidFill>
                          <a:effectLst/>
                          <a:latin typeface="+mn-lt"/>
                        </a:rPr>
                        <a:t>MTSS/DBDM</a:t>
                      </a:r>
                      <a:endParaRPr lang="en-US" sz="3600" u="none" dirty="0">
                        <a:solidFill>
                          <a:schemeClr val="tx1"/>
                        </a:solidFill>
                        <a:effectLst/>
                        <a:latin typeface="+mn-lt"/>
                      </a:endParaRPr>
                    </a:p>
                  </a:txBody>
                  <a:tcPr marL="55849" marR="55849" marT="55849" marB="558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extLst>
                  <a:ext uri="{0D108BD9-81ED-4DB2-BD59-A6C34878D82A}">
                    <a16:rowId xmlns:a16="http://schemas.microsoft.com/office/drawing/2014/main" val="2738247287"/>
                  </a:ext>
                </a:extLst>
              </a:tr>
              <a:tr h="514882">
                <a:tc vMerge="1">
                  <a:txBody>
                    <a:bodyPr/>
                    <a:lstStyle/>
                    <a:p>
                      <a:pPr fontAlgn="t"/>
                      <a:endParaRPr lang="en-US" sz="1600" dirty="0">
                        <a:effectLst/>
                        <a:latin typeface="+mn-lt"/>
                      </a:endParaRPr>
                    </a:p>
                  </a:txBody>
                  <a:tcPr marL="55849" marR="55849" marT="55849" marB="558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rtl="0" fontAlgn="t">
                        <a:spcBef>
                          <a:spcPts val="0"/>
                        </a:spcBef>
                        <a:spcAft>
                          <a:spcPts val="0"/>
                        </a:spcAft>
                      </a:pPr>
                      <a:r>
                        <a:rPr lang="en-US" sz="1800" u="none" dirty="0" smtClean="0">
                          <a:solidFill>
                            <a:schemeClr val="tx1"/>
                          </a:solidFill>
                          <a:effectLst/>
                          <a:latin typeface="+mn-lt"/>
                        </a:rPr>
                        <a:t>FOUCS: Development</a:t>
                      </a:r>
                      <a:r>
                        <a:rPr lang="en-US" sz="1800" u="none" baseline="0" dirty="0" smtClean="0">
                          <a:solidFill>
                            <a:schemeClr val="tx1"/>
                          </a:solidFill>
                          <a:effectLst/>
                          <a:latin typeface="+mn-lt"/>
                        </a:rPr>
                        <a:t> of a Graduate Profile</a:t>
                      </a:r>
                      <a:endParaRPr lang="en-US" sz="1800" u="none" dirty="0">
                        <a:solidFill>
                          <a:schemeClr val="tx1"/>
                        </a:solidFill>
                        <a:effectLst/>
                        <a:latin typeface="+mn-lt"/>
                      </a:endParaRPr>
                    </a:p>
                  </a:txBody>
                  <a:tcPr marL="55849" marR="55849" marT="55849" marB="558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extLst>
                  <a:ext uri="{0D108BD9-81ED-4DB2-BD59-A6C34878D82A}">
                    <a16:rowId xmlns:a16="http://schemas.microsoft.com/office/drawing/2014/main" val="782375670"/>
                  </a:ext>
                </a:extLst>
              </a:tr>
              <a:tr h="951621">
                <a:tc>
                  <a:txBody>
                    <a:bodyPr/>
                    <a:lstStyle/>
                    <a:p>
                      <a:pPr rtl="0" fontAlgn="t">
                        <a:spcBef>
                          <a:spcPts val="0"/>
                        </a:spcBef>
                        <a:spcAft>
                          <a:spcPts val="0"/>
                        </a:spcAft>
                      </a:pPr>
                      <a:r>
                        <a:rPr lang="en-US" sz="1400" b="0" i="0" u="none" strike="noStrike" dirty="0">
                          <a:solidFill>
                            <a:srgbClr val="000000"/>
                          </a:solidFill>
                          <a:effectLst/>
                          <a:latin typeface="+mn-lt"/>
                        </a:rPr>
                        <a:t>Maximize the leadership, structure, and processes of the organization to execute our mission as effectively and efficiently as possible.</a:t>
                      </a:r>
                      <a:endParaRPr lang="en-US" sz="2800" dirty="0">
                        <a:effectLst/>
                        <a:latin typeface="+mn-lt"/>
                      </a:endParaRPr>
                    </a:p>
                  </a:txBody>
                  <a:tcPr marL="55849" marR="55849" marT="55849" marB="558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a:txBody>
                    <a:bodyPr/>
                    <a:lstStyle/>
                    <a:p>
                      <a:pPr rtl="0" fontAlgn="t">
                        <a:spcBef>
                          <a:spcPts val="0"/>
                        </a:spcBef>
                        <a:spcAft>
                          <a:spcPts val="0"/>
                        </a:spcAft>
                      </a:pPr>
                      <a:r>
                        <a:rPr lang="en-US" sz="1800" b="0" i="0" u="none" strike="noStrike" dirty="0">
                          <a:solidFill>
                            <a:schemeClr val="tx1"/>
                          </a:solidFill>
                          <a:effectLst/>
                          <a:latin typeface="+mn-lt"/>
                        </a:rPr>
                        <a:t>MAINTENANCE OF PROGRESS: Basic Services and Districtwide Operations/Supports</a:t>
                      </a:r>
                      <a:endParaRPr lang="en-US" sz="3600" u="none" dirty="0">
                        <a:solidFill>
                          <a:schemeClr val="tx1"/>
                        </a:solidFill>
                        <a:effectLst/>
                        <a:latin typeface="+mn-lt"/>
                      </a:endParaRPr>
                    </a:p>
                  </a:txBody>
                  <a:tcPr marL="55849" marR="55849" marT="55849" marB="558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56154500"/>
                  </a:ext>
                </a:extLst>
              </a:tr>
            </a:tbl>
          </a:graphicData>
        </a:graphic>
      </p:graphicFrame>
    </p:spTree>
    <p:extLst>
      <p:ext uri="{BB962C8B-B14F-4D97-AF65-F5344CB8AC3E}">
        <p14:creationId xmlns:p14="http://schemas.microsoft.com/office/powerpoint/2010/main" val="12993845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1245176" y="873625"/>
            <a:ext cx="3208800" cy="1028700"/>
          </a:xfrm>
          <a:prstGeom prst="rect">
            <a:avLst/>
          </a:prstGeom>
        </p:spPr>
        <p:txBody>
          <a:bodyPr spcFirstLastPara="1" vert="horz" wrap="square" lIns="91425" tIns="91425" rIns="91425" bIns="91425" rtlCol="0" anchor="ctr" anchorCtr="0">
            <a:noAutofit/>
          </a:bodyPr>
          <a:lstStyle/>
          <a:p>
            <a:pPr algn="l"/>
            <a:r>
              <a:rPr lang="en" sz="3200" dirty="0" smtClean="0">
                <a:solidFill>
                  <a:schemeClr val="bg1"/>
                </a:solidFill>
              </a:rPr>
              <a:t>Policy Outcomes: </a:t>
            </a:r>
            <a:r>
              <a:rPr lang="en" sz="3200" dirty="0">
                <a:solidFill>
                  <a:schemeClr val="bg1"/>
                </a:solidFill>
              </a:rPr>
              <a:t>Student Voice</a:t>
            </a:r>
            <a:endParaRPr sz="3200" dirty="0">
              <a:solidFill>
                <a:schemeClr val="bg1"/>
              </a:solidFill>
            </a:endParaRPr>
          </a:p>
        </p:txBody>
      </p:sp>
      <p:sp>
        <p:nvSpPr>
          <p:cNvPr id="4" name="Google Shape;163;p20"/>
          <p:cNvSpPr/>
          <p:nvPr/>
        </p:nvSpPr>
        <p:spPr>
          <a:xfrm>
            <a:off x="705079" y="3111125"/>
            <a:ext cx="2897437" cy="2386292"/>
          </a:xfrm>
          <a:prstGeom prst="homePlate">
            <a:avLst>
              <a:gd name="adj" fmla="val 30129"/>
            </a:avLst>
          </a:prstGeom>
          <a:solidFill>
            <a:srgbClr val="94BF6E"/>
          </a:solidFill>
          <a:ln>
            <a:noFill/>
          </a:ln>
        </p:spPr>
        <p:txBody>
          <a:bodyPr spcFirstLastPara="1" wrap="square" lIns="91425" tIns="91425" rIns="91425" bIns="91425" anchor="ctr" anchorCtr="0">
            <a:noAutofit/>
          </a:bodyPr>
          <a:lstStyle/>
          <a:p>
            <a:pPr algn="ctr"/>
            <a:r>
              <a:rPr lang="en" b="1" dirty="0">
                <a:solidFill>
                  <a:srgbClr val="FFFFFF"/>
                </a:solidFill>
                <a:latin typeface="Roboto"/>
                <a:ea typeface="Roboto"/>
                <a:cs typeface="Roboto"/>
                <a:sym typeface="Roboto"/>
              </a:rPr>
              <a:t>More students can share their opinions, needs, wants</a:t>
            </a:r>
            <a:endParaRPr b="1" dirty="0">
              <a:solidFill>
                <a:srgbClr val="FFFFFF"/>
              </a:solidFill>
              <a:latin typeface="Roboto"/>
              <a:ea typeface="Roboto"/>
              <a:cs typeface="Roboto"/>
              <a:sym typeface="Roboto"/>
            </a:endParaRPr>
          </a:p>
        </p:txBody>
      </p:sp>
      <p:sp>
        <p:nvSpPr>
          <p:cNvPr id="5" name="Google Shape;164;p20"/>
          <p:cNvSpPr/>
          <p:nvPr/>
        </p:nvSpPr>
        <p:spPr>
          <a:xfrm>
            <a:off x="2864386" y="3111125"/>
            <a:ext cx="3360144" cy="2386292"/>
          </a:xfrm>
          <a:prstGeom prst="chevron">
            <a:avLst>
              <a:gd name="adj" fmla="val 29853"/>
            </a:avLst>
          </a:prstGeom>
          <a:solidFill>
            <a:srgbClr val="3B8D61"/>
          </a:solidFill>
          <a:ln>
            <a:noFill/>
          </a:ln>
        </p:spPr>
        <p:txBody>
          <a:bodyPr spcFirstLastPara="1" wrap="square" lIns="91425" tIns="91425" rIns="91425" bIns="91425" anchor="ctr" anchorCtr="0">
            <a:noAutofit/>
          </a:bodyPr>
          <a:lstStyle/>
          <a:p>
            <a:pPr algn="ctr"/>
            <a:r>
              <a:rPr lang="en" b="1" dirty="0">
                <a:solidFill>
                  <a:schemeClr val="lt1"/>
                </a:solidFill>
                <a:latin typeface="Roboto"/>
                <a:ea typeface="Roboto"/>
                <a:cs typeface="Roboto"/>
                <a:sym typeface="Roboto"/>
              </a:rPr>
              <a:t>Policies tailored to reflect needs/ wants of all students</a:t>
            </a:r>
            <a:endParaRPr b="1" dirty="0">
              <a:solidFill>
                <a:srgbClr val="FFFFFF"/>
              </a:solidFill>
              <a:latin typeface="Roboto"/>
              <a:ea typeface="Roboto"/>
              <a:cs typeface="Roboto"/>
              <a:sym typeface="Roboto"/>
            </a:endParaRPr>
          </a:p>
        </p:txBody>
      </p:sp>
      <p:sp>
        <p:nvSpPr>
          <p:cNvPr id="6" name="Google Shape;165;p20"/>
          <p:cNvSpPr/>
          <p:nvPr/>
        </p:nvSpPr>
        <p:spPr>
          <a:xfrm>
            <a:off x="5453349" y="3111125"/>
            <a:ext cx="3349127" cy="2386292"/>
          </a:xfrm>
          <a:prstGeom prst="chevron">
            <a:avLst>
              <a:gd name="adj" fmla="val 29853"/>
            </a:avLst>
          </a:prstGeom>
          <a:solidFill>
            <a:srgbClr val="165751"/>
          </a:solidFill>
          <a:ln>
            <a:noFill/>
          </a:ln>
        </p:spPr>
        <p:txBody>
          <a:bodyPr spcFirstLastPara="1" wrap="square" lIns="91425" tIns="91425" rIns="91425" bIns="91425" anchor="ctr" anchorCtr="0">
            <a:noAutofit/>
          </a:bodyPr>
          <a:lstStyle/>
          <a:p>
            <a:pPr algn="ctr"/>
            <a:r>
              <a:rPr lang="en" b="1" dirty="0">
                <a:solidFill>
                  <a:srgbClr val="FFFFFF"/>
                </a:solidFill>
                <a:latin typeface="Roboto"/>
                <a:ea typeface="Roboto"/>
                <a:cs typeface="Roboto"/>
                <a:sym typeface="Roboto"/>
              </a:rPr>
              <a:t>All SCUSD students are supported in their education</a:t>
            </a:r>
            <a:endParaRPr b="1" i="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22253742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1146024" y="782047"/>
            <a:ext cx="3370891" cy="1267090"/>
          </a:xfrm>
          <a:prstGeom prst="rect">
            <a:avLst/>
          </a:prstGeom>
        </p:spPr>
        <p:txBody>
          <a:bodyPr spcFirstLastPara="1" vert="horz" wrap="square" lIns="91425" tIns="91425" rIns="91425" bIns="91425" rtlCol="0" anchor="ctr" anchorCtr="0">
            <a:noAutofit/>
          </a:bodyPr>
          <a:lstStyle/>
          <a:p>
            <a:pPr algn="l">
              <a:buSzPts val="990"/>
            </a:pPr>
            <a:r>
              <a:rPr lang="en" sz="2800" dirty="0">
                <a:solidFill>
                  <a:srgbClr val="FFFFFF"/>
                </a:solidFill>
              </a:rPr>
              <a:t>Priority Area: Lasting Effects of Distance Learning</a:t>
            </a:r>
            <a:endParaRPr sz="2800" dirty="0">
              <a:solidFill>
                <a:srgbClr val="FFFFFF"/>
              </a:solidFill>
            </a:endParaRPr>
          </a:p>
        </p:txBody>
      </p:sp>
      <p:graphicFrame>
        <p:nvGraphicFramePr>
          <p:cNvPr id="172" name="Google Shape;172;p21"/>
          <p:cNvGraphicFramePr/>
          <p:nvPr>
            <p:extLst/>
          </p:nvPr>
        </p:nvGraphicFramePr>
        <p:xfrm>
          <a:off x="555893" y="2248392"/>
          <a:ext cx="8301668" cy="4297650"/>
        </p:xfrm>
        <a:graphic>
          <a:graphicData uri="http://schemas.openxmlformats.org/drawingml/2006/table">
            <a:tbl>
              <a:tblPr>
                <a:noFill/>
              </a:tblPr>
              <a:tblGrid>
                <a:gridCol w="4150834">
                  <a:extLst>
                    <a:ext uri="{9D8B030D-6E8A-4147-A177-3AD203B41FA5}">
                      <a16:colId xmlns:a16="http://schemas.microsoft.com/office/drawing/2014/main" val="20000"/>
                    </a:ext>
                  </a:extLst>
                </a:gridCol>
                <a:gridCol w="4150834">
                  <a:extLst>
                    <a:ext uri="{9D8B030D-6E8A-4147-A177-3AD203B41FA5}">
                      <a16:colId xmlns:a16="http://schemas.microsoft.com/office/drawing/2014/main" val="20001"/>
                    </a:ext>
                  </a:extLst>
                </a:gridCol>
              </a:tblGrid>
              <a:tr h="2896100">
                <a:tc>
                  <a:txBody>
                    <a:bodyPr/>
                    <a:lstStyle/>
                    <a:p>
                      <a:pPr marL="0" lvl="0" indent="0" algn="l" rtl="0">
                        <a:lnSpc>
                          <a:spcPct val="150000"/>
                        </a:lnSpc>
                        <a:spcBef>
                          <a:spcPts val="0"/>
                        </a:spcBef>
                        <a:spcAft>
                          <a:spcPts val="0"/>
                        </a:spcAft>
                        <a:buNone/>
                      </a:pPr>
                      <a:r>
                        <a:rPr lang="en" b="1" dirty="0">
                          <a:latin typeface="Roboto"/>
                          <a:ea typeface="Roboto"/>
                          <a:cs typeface="Roboto"/>
                          <a:sym typeface="Roboto"/>
                        </a:rPr>
                        <a:t>Context</a:t>
                      </a:r>
                      <a:endParaRPr b="1"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Young students, </a:t>
                      </a:r>
                      <a:r>
                        <a:rPr lang="en" dirty="0" smtClean="0">
                          <a:latin typeface="Roboto"/>
                          <a:ea typeface="Roboto"/>
                          <a:cs typeface="Roboto"/>
                          <a:sym typeface="Roboto"/>
                        </a:rPr>
                        <a:t>English</a:t>
                      </a:r>
                      <a:r>
                        <a:rPr lang="en" baseline="0" dirty="0" smtClean="0">
                          <a:latin typeface="Roboto"/>
                          <a:ea typeface="Roboto"/>
                          <a:cs typeface="Roboto"/>
                          <a:sym typeface="Roboto"/>
                        </a:rPr>
                        <a:t> Language </a:t>
                      </a:r>
                      <a:r>
                        <a:rPr lang="en" dirty="0" smtClean="0">
                          <a:latin typeface="Roboto"/>
                          <a:ea typeface="Roboto"/>
                          <a:cs typeface="Roboto"/>
                          <a:sym typeface="Roboto"/>
                        </a:rPr>
                        <a:t>Learners, </a:t>
                      </a:r>
                      <a:r>
                        <a:rPr lang="en" dirty="0">
                          <a:latin typeface="Roboto"/>
                          <a:ea typeface="Roboto"/>
                          <a:cs typeface="Roboto"/>
                          <a:sym typeface="Roboto"/>
                        </a:rPr>
                        <a:t>others struggling over Zoom</a:t>
                      </a:r>
                      <a:endParaRPr dirty="0">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Focus, connection</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smtClean="0">
                          <a:latin typeface="Roboto"/>
                          <a:ea typeface="Roboto"/>
                          <a:cs typeface="Roboto"/>
                          <a:sym typeface="Roboto"/>
                        </a:rPr>
                        <a:t>Resource/technology </a:t>
                      </a:r>
                      <a:r>
                        <a:rPr lang="en" dirty="0">
                          <a:latin typeface="Roboto"/>
                          <a:ea typeface="Roboto"/>
                          <a:cs typeface="Roboto"/>
                          <a:sym typeface="Roboto"/>
                        </a:rPr>
                        <a:t>inequity</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smtClean="0">
                          <a:latin typeface="Roboto"/>
                          <a:ea typeface="Roboto"/>
                          <a:cs typeface="Roboto"/>
                          <a:sym typeface="Roboto"/>
                        </a:rPr>
                        <a:t>Mental</a:t>
                      </a:r>
                      <a:r>
                        <a:rPr lang="en" baseline="0" dirty="0" smtClean="0">
                          <a:latin typeface="Roboto"/>
                          <a:ea typeface="Roboto"/>
                          <a:cs typeface="Roboto"/>
                          <a:sym typeface="Roboto"/>
                        </a:rPr>
                        <a:t> Health</a:t>
                      </a:r>
                      <a:r>
                        <a:rPr lang="en" dirty="0" smtClean="0">
                          <a:latin typeface="Roboto"/>
                          <a:ea typeface="Roboto"/>
                          <a:cs typeface="Roboto"/>
                          <a:sym typeface="Roboto"/>
                        </a:rPr>
                        <a:t> </a:t>
                      </a:r>
                      <a:r>
                        <a:rPr lang="en" dirty="0">
                          <a:latin typeface="Roboto"/>
                          <a:ea typeface="Roboto"/>
                          <a:cs typeface="Roboto"/>
                          <a:sym typeface="Roboto"/>
                        </a:rPr>
                        <a:t>challenges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Ineffective college preparation </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504s and IEPs have not been renewed</a:t>
                      </a:r>
                      <a:endParaRPr dirty="0">
                        <a:latin typeface="Roboto"/>
                        <a:ea typeface="Roboto"/>
                        <a:cs typeface="Roboto"/>
                        <a:sym typeface="Roboto"/>
                      </a:endParaRPr>
                    </a:p>
                  </a:txBody>
                  <a:tcPr marL="91425" marR="91425" marT="91425" marB="91425"/>
                </a:tc>
                <a:tc>
                  <a:txBody>
                    <a:bodyPr/>
                    <a:lstStyle/>
                    <a:p>
                      <a:pPr marL="0" lvl="0" indent="0" algn="l" rtl="0">
                        <a:lnSpc>
                          <a:spcPct val="150000"/>
                        </a:lnSpc>
                        <a:spcBef>
                          <a:spcPts val="0"/>
                        </a:spcBef>
                        <a:spcAft>
                          <a:spcPts val="0"/>
                        </a:spcAft>
                        <a:buNone/>
                      </a:pPr>
                      <a:r>
                        <a:rPr lang="en" b="1" dirty="0">
                          <a:latin typeface="Roboto"/>
                          <a:ea typeface="Roboto"/>
                          <a:cs typeface="Roboto"/>
                          <a:sym typeface="Roboto"/>
                        </a:rPr>
                        <a:t>Recommendations</a:t>
                      </a:r>
                      <a:endParaRPr b="1"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Bolster tutoring programs </a:t>
                      </a:r>
                      <a:endParaRPr dirty="0">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Regional equity</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Increase student support programs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Flexibility for completing assignments</a:t>
                      </a:r>
                      <a:endParaRPr dirty="0">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dirty="0">
                          <a:latin typeface="Roboto"/>
                          <a:ea typeface="Roboto"/>
                          <a:cs typeface="Roboto"/>
                          <a:sym typeface="Roboto"/>
                        </a:rPr>
                        <a:t>Reject normalcy, embrace creative solutions</a:t>
                      </a:r>
                      <a:endParaRPr dirty="0">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80444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1146024" y="782047"/>
            <a:ext cx="3370891" cy="1267090"/>
          </a:xfrm>
          <a:prstGeom prst="rect">
            <a:avLst/>
          </a:prstGeom>
        </p:spPr>
        <p:txBody>
          <a:bodyPr spcFirstLastPara="1" vert="horz" wrap="square" lIns="91425" tIns="91425" rIns="91425" bIns="91425" rtlCol="0" anchor="ctr" anchorCtr="0">
            <a:noAutofit/>
          </a:bodyPr>
          <a:lstStyle/>
          <a:p>
            <a:pPr algn="l">
              <a:buSzPts val="990"/>
            </a:pPr>
            <a:r>
              <a:rPr lang="en" sz="2800" dirty="0" smtClean="0">
                <a:solidFill>
                  <a:srgbClr val="FFFFFF"/>
                </a:solidFill>
              </a:rPr>
              <a:t>Policy Outcomes: </a:t>
            </a:r>
            <a:r>
              <a:rPr lang="en" sz="2800" dirty="0">
                <a:solidFill>
                  <a:srgbClr val="FFFFFF"/>
                </a:solidFill>
              </a:rPr>
              <a:t>Lasting Effects of Distance Learning</a:t>
            </a:r>
            <a:endParaRPr sz="2800" dirty="0">
              <a:solidFill>
                <a:srgbClr val="FFFFFF"/>
              </a:solidFill>
            </a:endParaRPr>
          </a:p>
        </p:txBody>
      </p:sp>
      <p:sp>
        <p:nvSpPr>
          <p:cNvPr id="4" name="Google Shape;178;p22"/>
          <p:cNvSpPr/>
          <p:nvPr/>
        </p:nvSpPr>
        <p:spPr>
          <a:xfrm>
            <a:off x="1013552" y="3147500"/>
            <a:ext cx="2655065" cy="2010900"/>
          </a:xfrm>
          <a:prstGeom prst="homePlate">
            <a:avLst>
              <a:gd name="adj" fmla="val 30129"/>
            </a:avLst>
          </a:prstGeom>
          <a:solidFill>
            <a:srgbClr val="94BF6E"/>
          </a:solidFill>
          <a:ln>
            <a:noFill/>
          </a:ln>
        </p:spPr>
        <p:txBody>
          <a:bodyPr spcFirstLastPara="1" wrap="square" lIns="91425" tIns="91425" rIns="91425" bIns="91425" anchor="ctr" anchorCtr="0">
            <a:noAutofit/>
          </a:bodyPr>
          <a:lstStyle/>
          <a:p>
            <a:pPr algn="ctr"/>
            <a:r>
              <a:rPr lang="en" b="1" dirty="0">
                <a:solidFill>
                  <a:srgbClr val="FFFFFF"/>
                </a:solidFill>
                <a:latin typeface="Roboto"/>
                <a:ea typeface="Roboto"/>
                <a:cs typeface="Roboto"/>
                <a:sym typeface="Roboto"/>
              </a:rPr>
              <a:t>Reduced learning losses</a:t>
            </a:r>
            <a:endParaRPr b="1" dirty="0">
              <a:solidFill>
                <a:srgbClr val="FFFFFF"/>
              </a:solidFill>
              <a:latin typeface="Roboto"/>
              <a:ea typeface="Roboto"/>
              <a:cs typeface="Roboto"/>
              <a:sym typeface="Roboto"/>
            </a:endParaRPr>
          </a:p>
        </p:txBody>
      </p:sp>
      <p:sp>
        <p:nvSpPr>
          <p:cNvPr id="5" name="Google Shape;179;p22"/>
          <p:cNvSpPr/>
          <p:nvPr/>
        </p:nvSpPr>
        <p:spPr>
          <a:xfrm>
            <a:off x="3029640" y="3147500"/>
            <a:ext cx="2952520" cy="2010900"/>
          </a:xfrm>
          <a:prstGeom prst="chevron">
            <a:avLst>
              <a:gd name="adj" fmla="val 29853"/>
            </a:avLst>
          </a:prstGeom>
          <a:solidFill>
            <a:srgbClr val="3B8D61"/>
          </a:solidFill>
          <a:ln>
            <a:noFill/>
          </a:ln>
        </p:spPr>
        <p:txBody>
          <a:bodyPr spcFirstLastPara="1" wrap="square" lIns="91425" tIns="91425" rIns="91425" bIns="91425" anchor="ctr" anchorCtr="0">
            <a:noAutofit/>
          </a:bodyPr>
          <a:lstStyle/>
          <a:p>
            <a:pPr algn="ctr"/>
            <a:r>
              <a:rPr lang="en" b="1">
                <a:solidFill>
                  <a:schemeClr val="lt1"/>
                </a:solidFill>
                <a:latin typeface="Roboto"/>
                <a:ea typeface="Roboto"/>
                <a:cs typeface="Roboto"/>
                <a:sym typeface="Roboto"/>
              </a:rPr>
              <a:t>Improved educational outcomes</a:t>
            </a:r>
            <a:endParaRPr b="1" dirty="0">
              <a:solidFill>
                <a:srgbClr val="FFFFFF"/>
              </a:solidFill>
              <a:latin typeface="Roboto"/>
              <a:ea typeface="Roboto"/>
              <a:cs typeface="Roboto"/>
              <a:sym typeface="Roboto"/>
            </a:endParaRPr>
          </a:p>
        </p:txBody>
      </p:sp>
      <p:sp>
        <p:nvSpPr>
          <p:cNvPr id="6" name="Google Shape;180;p22"/>
          <p:cNvSpPr/>
          <p:nvPr/>
        </p:nvSpPr>
        <p:spPr>
          <a:xfrm>
            <a:off x="5332164" y="3147500"/>
            <a:ext cx="3163732" cy="2010900"/>
          </a:xfrm>
          <a:prstGeom prst="chevron">
            <a:avLst>
              <a:gd name="adj" fmla="val 29853"/>
            </a:avLst>
          </a:prstGeom>
          <a:solidFill>
            <a:srgbClr val="165751"/>
          </a:solidFill>
          <a:ln>
            <a:noFill/>
          </a:ln>
        </p:spPr>
        <p:txBody>
          <a:bodyPr spcFirstLastPara="1" wrap="square" lIns="91425" tIns="91425" rIns="91425" bIns="91425" anchor="ctr" anchorCtr="0">
            <a:noAutofit/>
          </a:bodyPr>
          <a:lstStyle/>
          <a:p>
            <a:pPr algn="ctr"/>
            <a:r>
              <a:rPr lang="en" b="1" dirty="0">
                <a:solidFill>
                  <a:srgbClr val="FFFFFF"/>
                </a:solidFill>
                <a:latin typeface="Roboto"/>
                <a:ea typeface="Roboto"/>
                <a:cs typeface="Roboto"/>
                <a:sym typeface="Roboto"/>
              </a:rPr>
              <a:t>Improved </a:t>
            </a:r>
            <a:r>
              <a:rPr lang="en" b="1" dirty="0" smtClean="0">
                <a:solidFill>
                  <a:srgbClr val="FFFFFF"/>
                </a:solidFill>
                <a:latin typeface="Roboto"/>
                <a:ea typeface="Roboto"/>
                <a:cs typeface="Roboto"/>
                <a:sym typeface="Roboto"/>
              </a:rPr>
              <a:t>Mental Health: </a:t>
            </a:r>
            <a:r>
              <a:rPr lang="en" b="1" dirty="0">
                <a:solidFill>
                  <a:srgbClr val="FFFFFF"/>
                </a:solidFill>
                <a:latin typeface="Roboto"/>
                <a:ea typeface="Roboto"/>
                <a:cs typeface="Roboto"/>
                <a:sym typeface="Roboto"/>
              </a:rPr>
              <a:t>academic growth</a:t>
            </a:r>
            <a:endParaRPr b="1" i="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3709734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92D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a:t> </a:t>
            </a:r>
            <a:endParaRPr sz="3200" b="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73</a:t>
            </a:fld>
            <a:endParaRPr dirty="0"/>
          </a:p>
        </p:txBody>
      </p:sp>
      <p:sp>
        <p:nvSpPr>
          <p:cNvPr id="2" name="Rectangle 1"/>
          <p:cNvSpPr/>
          <p:nvPr/>
        </p:nvSpPr>
        <p:spPr>
          <a:xfrm>
            <a:off x="197708" y="1614690"/>
            <a:ext cx="8723870" cy="1862048"/>
          </a:xfrm>
          <a:prstGeom prst="rect">
            <a:avLst/>
          </a:prstGeom>
        </p:spPr>
        <p:txBody>
          <a:bodyPr wrap="square">
            <a:spAutoFit/>
          </a:bodyPr>
          <a:lstStyle/>
          <a:p>
            <a:pPr algn="ctr">
              <a:buClr>
                <a:schemeClr val="dk1"/>
              </a:buClr>
              <a:buSzPct val="100000"/>
            </a:pPr>
            <a:r>
              <a:rPr lang="en-US" sz="11500" dirty="0" smtClean="0"/>
              <a:t>Appendix</a:t>
            </a:r>
            <a:endParaRPr lang="en-US" sz="11500" dirty="0"/>
          </a:p>
        </p:txBody>
      </p:sp>
    </p:spTree>
    <p:extLst>
      <p:ext uri="{BB962C8B-B14F-4D97-AF65-F5344CB8AC3E}">
        <p14:creationId xmlns:p14="http://schemas.microsoft.com/office/powerpoint/2010/main" val="14547029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599063"/>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3"/>
            <a:ext cx="9144000" cy="599060"/>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1: Graduates completing UC/CSU Requirements</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74</a:t>
            </a:fld>
            <a:endParaRPr dirty="0"/>
          </a:p>
        </p:txBody>
      </p:sp>
      <p:sp>
        <p:nvSpPr>
          <p:cNvPr id="7" name="Google Shape;304;p16"/>
          <p:cNvSpPr txBox="1">
            <a:spLocks/>
          </p:cNvSpPr>
          <p:nvPr/>
        </p:nvSpPr>
        <p:spPr>
          <a:xfrm>
            <a:off x="142673" y="690880"/>
            <a:ext cx="8858654" cy="933333"/>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graduating cohort who met UC/CSU Requirements (2017-18 to 2019-20)</a:t>
            </a:r>
          </a:p>
          <a:p>
            <a:pPr marL="0" indent="0" algn="ctr">
              <a:spcBef>
                <a:spcPts val="0"/>
              </a:spcBef>
              <a:buClr>
                <a:schemeClr val="dk1"/>
              </a:buClr>
              <a:buSzPct val="100000"/>
              <a:buFont typeface="Arial"/>
              <a:buNone/>
            </a:pPr>
            <a:r>
              <a:rPr lang="en-US" sz="2000" dirty="0" smtClean="0"/>
              <a:t>Source: CDE Dataquest, Does not include charter school data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8" name="Table 7"/>
          <p:cNvGraphicFramePr>
            <a:graphicFrameLocks noGrp="1"/>
          </p:cNvGraphicFramePr>
          <p:nvPr>
            <p:extLst/>
          </p:nvPr>
        </p:nvGraphicFramePr>
        <p:xfrm>
          <a:off x="160636" y="1614690"/>
          <a:ext cx="8858656" cy="5228088"/>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a:solidFill>
                            <a:srgbClr val="000000"/>
                          </a:solidFill>
                          <a:effectLst/>
                          <a:latin typeface="+mn-lt"/>
                        </a:rPr>
                        <a:t>51.1</a:t>
                      </a:r>
                    </a:p>
                  </a:txBody>
                  <a:tcPr marL="19050" marR="19050" marT="12700" marB="12700" anchor="b"/>
                </a:tc>
                <a:tc>
                  <a:txBody>
                    <a:bodyPr/>
                    <a:lstStyle/>
                    <a:p>
                      <a:pPr algn="ctr" rtl="0" fontAlgn="b"/>
                      <a:r>
                        <a:rPr lang="en-US" sz="1800" b="1" dirty="0">
                          <a:solidFill>
                            <a:srgbClr val="000000"/>
                          </a:solidFill>
                          <a:effectLst/>
                          <a:latin typeface="+mn-lt"/>
                        </a:rPr>
                        <a:t>50.7</a:t>
                      </a:r>
                    </a:p>
                  </a:txBody>
                  <a:tcPr marL="19050" marR="19050" marT="12700" marB="12700" anchor="b"/>
                </a:tc>
                <a:tc>
                  <a:txBody>
                    <a:bodyPr/>
                    <a:lstStyle/>
                    <a:p>
                      <a:pPr algn="ctr" rtl="0" fontAlgn="b"/>
                      <a:r>
                        <a:rPr lang="en-US" sz="1800" b="1" dirty="0">
                          <a:solidFill>
                            <a:srgbClr val="000000"/>
                          </a:solidFill>
                          <a:effectLst/>
                          <a:latin typeface="+mn-lt"/>
                        </a:rPr>
                        <a:t>54</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 (EL)</a:t>
                      </a:r>
                      <a:endParaRPr lang="en-US" sz="1600" b="1" dirty="0"/>
                    </a:p>
                  </a:txBody>
                  <a:tcPr/>
                </a:tc>
                <a:tc>
                  <a:txBody>
                    <a:bodyPr/>
                    <a:lstStyle/>
                    <a:p>
                      <a:pPr algn="ctr" rtl="0" fontAlgn="b"/>
                      <a:r>
                        <a:rPr lang="en-US" sz="1800" b="1" dirty="0">
                          <a:solidFill>
                            <a:srgbClr val="000000"/>
                          </a:solidFill>
                          <a:effectLst/>
                          <a:latin typeface="+mn-lt"/>
                        </a:rPr>
                        <a:t>35.5</a:t>
                      </a:r>
                    </a:p>
                  </a:txBody>
                  <a:tcPr marL="19050" marR="19050" marT="12700" marB="12700" anchor="b"/>
                </a:tc>
                <a:tc>
                  <a:txBody>
                    <a:bodyPr/>
                    <a:lstStyle/>
                    <a:p>
                      <a:pPr algn="ctr" rtl="0" fontAlgn="b"/>
                      <a:r>
                        <a:rPr lang="en-US" sz="1800" b="1" dirty="0">
                          <a:solidFill>
                            <a:srgbClr val="000000"/>
                          </a:solidFill>
                          <a:effectLst/>
                          <a:latin typeface="+mn-lt"/>
                        </a:rPr>
                        <a:t>35.9</a:t>
                      </a:r>
                    </a:p>
                  </a:txBody>
                  <a:tcPr marL="19050" marR="19050" marT="12700" marB="12700" anchor="b"/>
                </a:tc>
                <a:tc>
                  <a:txBody>
                    <a:bodyPr/>
                    <a:lstStyle/>
                    <a:p>
                      <a:pPr algn="ctr" rtl="0" fontAlgn="b"/>
                      <a:r>
                        <a:rPr lang="en-US" sz="1800" b="1" dirty="0">
                          <a:solidFill>
                            <a:srgbClr val="000000"/>
                          </a:solidFill>
                          <a:effectLst/>
                          <a:latin typeface="+mn-lt"/>
                        </a:rPr>
                        <a:t>37.7</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 (FY)</a:t>
                      </a:r>
                      <a:endParaRPr lang="en-US" sz="1600" b="1" dirty="0"/>
                    </a:p>
                  </a:txBody>
                  <a:tcPr/>
                </a:tc>
                <a:tc>
                  <a:txBody>
                    <a:bodyPr/>
                    <a:lstStyle/>
                    <a:p>
                      <a:pPr algn="ctr" rtl="0" fontAlgn="b"/>
                      <a:r>
                        <a:rPr lang="en-US" sz="1800" b="1" dirty="0">
                          <a:solidFill>
                            <a:srgbClr val="000000"/>
                          </a:solidFill>
                          <a:effectLst/>
                          <a:latin typeface="+mn-lt"/>
                        </a:rPr>
                        <a:t>20</a:t>
                      </a:r>
                    </a:p>
                  </a:txBody>
                  <a:tcPr marL="19050" marR="19050" marT="12700" marB="12700" anchor="b"/>
                </a:tc>
                <a:tc>
                  <a:txBody>
                    <a:bodyPr/>
                    <a:lstStyle/>
                    <a:p>
                      <a:pPr algn="ctr" rtl="0" fontAlgn="b"/>
                      <a:r>
                        <a:rPr lang="en-US" sz="1800" b="1" dirty="0">
                          <a:solidFill>
                            <a:srgbClr val="000000"/>
                          </a:solidFill>
                          <a:effectLst/>
                          <a:latin typeface="+mn-lt"/>
                        </a:rPr>
                        <a:t>29.4</a:t>
                      </a:r>
                    </a:p>
                  </a:txBody>
                  <a:tcPr marL="19050" marR="19050" marT="12700" marB="12700" anchor="b"/>
                </a:tc>
                <a:tc>
                  <a:txBody>
                    <a:bodyPr/>
                    <a:lstStyle/>
                    <a:p>
                      <a:pPr algn="ctr" rtl="0" fontAlgn="b"/>
                      <a:r>
                        <a:rPr lang="en-US" sz="1800" b="1" dirty="0">
                          <a:solidFill>
                            <a:srgbClr val="000000"/>
                          </a:solidFill>
                          <a:effectLst/>
                          <a:latin typeface="+mn-lt"/>
                        </a:rPr>
                        <a:t>38.5</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 (HY)</a:t>
                      </a:r>
                      <a:endParaRPr lang="en-US" sz="1600" b="1" dirty="0"/>
                    </a:p>
                  </a:txBody>
                  <a:tcPr/>
                </a:tc>
                <a:tc>
                  <a:txBody>
                    <a:bodyPr/>
                    <a:lstStyle/>
                    <a:p>
                      <a:pPr algn="ctr" rtl="0" fontAlgn="b"/>
                      <a:r>
                        <a:rPr lang="en-US" sz="1800" b="1" dirty="0">
                          <a:solidFill>
                            <a:srgbClr val="000000"/>
                          </a:solidFill>
                          <a:effectLst/>
                          <a:latin typeface="+mn-lt"/>
                        </a:rPr>
                        <a:t>26.7</a:t>
                      </a:r>
                    </a:p>
                  </a:txBody>
                  <a:tcPr marL="19050" marR="19050" marT="12700" marB="12700" anchor="b"/>
                </a:tc>
                <a:tc>
                  <a:txBody>
                    <a:bodyPr/>
                    <a:lstStyle/>
                    <a:p>
                      <a:pPr algn="ctr" rtl="0" fontAlgn="b"/>
                      <a:r>
                        <a:rPr lang="en-US" sz="1800" b="1" dirty="0">
                          <a:solidFill>
                            <a:srgbClr val="000000"/>
                          </a:solidFill>
                          <a:effectLst/>
                          <a:latin typeface="+mn-lt"/>
                        </a:rPr>
                        <a:t>24.6</a:t>
                      </a:r>
                    </a:p>
                  </a:txBody>
                  <a:tcPr marL="19050" marR="19050" marT="12700" marB="12700" anchor="b"/>
                </a:tc>
                <a:tc>
                  <a:txBody>
                    <a:bodyPr/>
                    <a:lstStyle/>
                    <a:p>
                      <a:pPr algn="ctr" rtl="0" fontAlgn="b"/>
                      <a:r>
                        <a:rPr lang="en-US" sz="1800" b="1" dirty="0">
                          <a:solidFill>
                            <a:srgbClr val="000000"/>
                          </a:solidFill>
                          <a:effectLst/>
                          <a:latin typeface="+mn-lt"/>
                        </a:rPr>
                        <a:t>20.9</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Socioeconomically</a:t>
                      </a:r>
                      <a:r>
                        <a:rPr lang="en-US" sz="1600" b="1" baseline="0" dirty="0" smtClean="0"/>
                        <a:t> Disadvantaged (SED)</a:t>
                      </a:r>
                      <a:endParaRPr lang="en-US" sz="1600" b="1" dirty="0"/>
                    </a:p>
                  </a:txBody>
                  <a:tcPr/>
                </a:tc>
                <a:tc>
                  <a:txBody>
                    <a:bodyPr/>
                    <a:lstStyle/>
                    <a:p>
                      <a:pPr algn="ctr" rtl="0" fontAlgn="b"/>
                      <a:r>
                        <a:rPr lang="en-US" sz="1800" b="1" dirty="0">
                          <a:solidFill>
                            <a:srgbClr val="000000"/>
                          </a:solidFill>
                          <a:effectLst/>
                          <a:latin typeface="+mn-lt"/>
                        </a:rPr>
                        <a:t>46.5</a:t>
                      </a:r>
                    </a:p>
                  </a:txBody>
                  <a:tcPr marL="19050" marR="19050" marT="12700" marB="12700" anchor="b"/>
                </a:tc>
                <a:tc>
                  <a:txBody>
                    <a:bodyPr/>
                    <a:lstStyle/>
                    <a:p>
                      <a:pPr algn="ctr" rtl="0" fontAlgn="b"/>
                      <a:r>
                        <a:rPr lang="en-US" sz="1800" b="1" dirty="0">
                          <a:solidFill>
                            <a:srgbClr val="000000"/>
                          </a:solidFill>
                          <a:effectLst/>
                          <a:latin typeface="+mn-lt"/>
                        </a:rPr>
                        <a:t>46.1</a:t>
                      </a:r>
                    </a:p>
                  </a:txBody>
                  <a:tcPr marL="19050" marR="19050" marT="12700" marB="12700" anchor="b"/>
                </a:tc>
                <a:tc>
                  <a:txBody>
                    <a:bodyPr/>
                    <a:lstStyle/>
                    <a:p>
                      <a:pPr algn="ctr" rtl="0" fontAlgn="b"/>
                      <a:r>
                        <a:rPr lang="en-US" sz="1800" b="1" dirty="0">
                          <a:solidFill>
                            <a:srgbClr val="000000"/>
                          </a:solidFill>
                          <a:effectLst/>
                          <a:latin typeface="+mn-lt"/>
                        </a:rPr>
                        <a:t>50.3</a:t>
                      </a:r>
                    </a:p>
                  </a:txBody>
                  <a:tcPr marL="19050" marR="19050" marT="12700" marB="12700" anchor="b"/>
                </a:tc>
                <a:extLst>
                  <a:ext uri="{0D108BD9-81ED-4DB2-BD59-A6C34878D82A}">
                    <a16:rowId xmlns:a16="http://schemas.microsoft.com/office/drawing/2014/main" val="734175075"/>
                  </a:ext>
                </a:extLst>
              </a:tr>
              <a:tr h="412248">
                <a:tc>
                  <a:txBody>
                    <a:bodyPr/>
                    <a:lstStyle/>
                    <a:p>
                      <a:r>
                        <a:rPr lang="en-US" sz="1600" b="1" dirty="0" smtClean="0"/>
                        <a:t>Students with Disabilities (SWD)</a:t>
                      </a:r>
                      <a:endParaRPr lang="en-US" sz="1600" b="1" dirty="0"/>
                    </a:p>
                  </a:txBody>
                  <a:tcPr/>
                </a:tc>
                <a:tc>
                  <a:txBody>
                    <a:bodyPr/>
                    <a:lstStyle/>
                    <a:p>
                      <a:pPr algn="ctr" rtl="0" fontAlgn="b"/>
                      <a:r>
                        <a:rPr lang="en-US" sz="1800" b="1" dirty="0">
                          <a:solidFill>
                            <a:srgbClr val="000000"/>
                          </a:solidFill>
                          <a:effectLst/>
                          <a:latin typeface="+mn-lt"/>
                        </a:rPr>
                        <a:t>10</a:t>
                      </a:r>
                    </a:p>
                  </a:txBody>
                  <a:tcPr marL="19050" marR="19050" marT="12700" marB="12700" anchor="b"/>
                </a:tc>
                <a:tc>
                  <a:txBody>
                    <a:bodyPr/>
                    <a:lstStyle/>
                    <a:p>
                      <a:pPr algn="ctr" rtl="0" fontAlgn="b"/>
                      <a:r>
                        <a:rPr lang="en-US" sz="1800" b="1" dirty="0">
                          <a:solidFill>
                            <a:srgbClr val="000000"/>
                          </a:solidFill>
                          <a:effectLst/>
                          <a:latin typeface="+mn-lt"/>
                        </a:rPr>
                        <a:t>11.8</a:t>
                      </a:r>
                    </a:p>
                  </a:txBody>
                  <a:tcPr marL="19050" marR="19050" marT="12700" marB="12700" anchor="b"/>
                </a:tc>
                <a:tc>
                  <a:txBody>
                    <a:bodyPr/>
                    <a:lstStyle/>
                    <a:p>
                      <a:pPr algn="ctr" rtl="0" fontAlgn="b"/>
                      <a:r>
                        <a:rPr lang="en-US" sz="1800" b="1" dirty="0">
                          <a:solidFill>
                            <a:srgbClr val="000000"/>
                          </a:solidFill>
                          <a:effectLst/>
                          <a:latin typeface="+mn-lt"/>
                        </a:rPr>
                        <a:t>17.6</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 (AA)</a:t>
                      </a:r>
                      <a:endParaRPr lang="en-US" sz="1600" b="1" dirty="0"/>
                    </a:p>
                  </a:txBody>
                  <a:tcPr/>
                </a:tc>
                <a:tc>
                  <a:txBody>
                    <a:bodyPr/>
                    <a:lstStyle/>
                    <a:p>
                      <a:pPr algn="ctr" rtl="0" fontAlgn="b"/>
                      <a:r>
                        <a:rPr lang="en-US" sz="1800" b="1" dirty="0">
                          <a:solidFill>
                            <a:srgbClr val="000000"/>
                          </a:solidFill>
                          <a:effectLst/>
                          <a:latin typeface="+mn-lt"/>
                        </a:rPr>
                        <a:t>29</a:t>
                      </a:r>
                    </a:p>
                  </a:txBody>
                  <a:tcPr marL="19050" marR="19050" marT="12700" marB="12700" anchor="b"/>
                </a:tc>
                <a:tc>
                  <a:txBody>
                    <a:bodyPr/>
                    <a:lstStyle/>
                    <a:p>
                      <a:pPr algn="ctr" rtl="0" fontAlgn="b"/>
                      <a:r>
                        <a:rPr lang="en-US" sz="1800" b="1" dirty="0">
                          <a:solidFill>
                            <a:srgbClr val="000000"/>
                          </a:solidFill>
                          <a:effectLst/>
                          <a:latin typeface="+mn-lt"/>
                        </a:rPr>
                        <a:t>32.5</a:t>
                      </a:r>
                    </a:p>
                  </a:txBody>
                  <a:tcPr marL="19050" marR="19050" marT="12700" marB="12700" anchor="b"/>
                </a:tc>
                <a:tc>
                  <a:txBody>
                    <a:bodyPr/>
                    <a:lstStyle/>
                    <a:p>
                      <a:pPr algn="ctr" rtl="0" fontAlgn="b"/>
                      <a:r>
                        <a:rPr lang="en-US" sz="1800" b="1" dirty="0">
                          <a:solidFill>
                            <a:srgbClr val="000000"/>
                          </a:solidFill>
                          <a:effectLst/>
                          <a:latin typeface="+mn-lt"/>
                        </a:rPr>
                        <a:t>36.5</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 (AI)</a:t>
                      </a:r>
                      <a:endParaRPr lang="en-US" sz="1600" b="1" dirty="0"/>
                    </a:p>
                  </a:txBody>
                  <a:tcPr/>
                </a:tc>
                <a:tc>
                  <a:txBody>
                    <a:bodyPr/>
                    <a:lstStyle/>
                    <a:p>
                      <a:pPr algn="ctr" rtl="0" fontAlgn="b"/>
                      <a:r>
                        <a:rPr lang="en-US" sz="1800" b="1" dirty="0">
                          <a:solidFill>
                            <a:srgbClr val="000000"/>
                          </a:solidFill>
                          <a:effectLst/>
                          <a:latin typeface="+mn-lt"/>
                        </a:rPr>
                        <a:t>40</a:t>
                      </a:r>
                    </a:p>
                  </a:txBody>
                  <a:tcPr marL="19050" marR="19050" marT="12700" marB="12700" anchor="b"/>
                </a:tc>
                <a:tc>
                  <a:txBody>
                    <a:bodyPr/>
                    <a:lstStyle/>
                    <a:p>
                      <a:pPr algn="ctr" rtl="0" fontAlgn="b"/>
                      <a:r>
                        <a:rPr lang="en-US" sz="1800" b="1" dirty="0">
                          <a:solidFill>
                            <a:srgbClr val="000000"/>
                          </a:solidFill>
                          <a:effectLst/>
                          <a:latin typeface="+mn-lt"/>
                        </a:rPr>
                        <a:t>44.4</a:t>
                      </a:r>
                    </a:p>
                  </a:txBody>
                  <a:tcPr marL="19050" marR="19050" marT="12700" marB="12700" anchor="b"/>
                </a:tc>
                <a:tc>
                  <a:txBody>
                    <a:bodyPr/>
                    <a:lstStyle/>
                    <a:p>
                      <a:pPr algn="ctr" rtl="0" fontAlgn="b"/>
                      <a:r>
                        <a:rPr lang="en-US" sz="1800" b="1" dirty="0">
                          <a:solidFill>
                            <a:srgbClr val="000000"/>
                          </a:solidFill>
                          <a:effectLst/>
                          <a:latin typeface="+mn-lt"/>
                        </a:rPr>
                        <a:t>30</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 (A)</a:t>
                      </a:r>
                      <a:endParaRPr lang="en-US" sz="1600" b="1" dirty="0"/>
                    </a:p>
                  </a:txBody>
                  <a:tcPr/>
                </a:tc>
                <a:tc>
                  <a:txBody>
                    <a:bodyPr/>
                    <a:lstStyle/>
                    <a:p>
                      <a:pPr algn="ctr" rtl="0" fontAlgn="b"/>
                      <a:r>
                        <a:rPr lang="en-US" sz="1800" b="1" dirty="0">
                          <a:solidFill>
                            <a:srgbClr val="000000"/>
                          </a:solidFill>
                          <a:effectLst/>
                          <a:latin typeface="+mn-lt"/>
                        </a:rPr>
                        <a:t>73.8</a:t>
                      </a:r>
                    </a:p>
                  </a:txBody>
                  <a:tcPr marL="19050" marR="19050" marT="12700" marB="12700" anchor="b"/>
                </a:tc>
                <a:tc>
                  <a:txBody>
                    <a:bodyPr/>
                    <a:lstStyle/>
                    <a:p>
                      <a:pPr algn="ctr" rtl="0" fontAlgn="b"/>
                      <a:r>
                        <a:rPr lang="en-US" sz="1800" b="1" dirty="0">
                          <a:solidFill>
                            <a:srgbClr val="000000"/>
                          </a:solidFill>
                          <a:effectLst/>
                          <a:latin typeface="+mn-lt"/>
                        </a:rPr>
                        <a:t>70.4</a:t>
                      </a:r>
                    </a:p>
                  </a:txBody>
                  <a:tcPr marL="19050" marR="19050" marT="12700" marB="12700" anchor="b"/>
                </a:tc>
                <a:tc>
                  <a:txBody>
                    <a:bodyPr/>
                    <a:lstStyle/>
                    <a:p>
                      <a:pPr algn="ctr" rtl="0" fontAlgn="b"/>
                      <a:r>
                        <a:rPr lang="en-US" sz="1800" b="1" dirty="0">
                          <a:solidFill>
                            <a:srgbClr val="000000"/>
                          </a:solidFill>
                          <a:effectLst/>
                          <a:latin typeface="+mn-lt"/>
                        </a:rPr>
                        <a:t>71.4</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 (F)</a:t>
                      </a:r>
                      <a:endParaRPr lang="en-US" sz="1600" b="1" dirty="0"/>
                    </a:p>
                  </a:txBody>
                  <a:tcPr/>
                </a:tc>
                <a:tc>
                  <a:txBody>
                    <a:bodyPr/>
                    <a:lstStyle/>
                    <a:p>
                      <a:pPr algn="ctr" rtl="0" fontAlgn="b"/>
                      <a:r>
                        <a:rPr lang="en-US" sz="1800" b="1" dirty="0">
                          <a:solidFill>
                            <a:srgbClr val="000000"/>
                          </a:solidFill>
                          <a:effectLst/>
                          <a:latin typeface="+mn-lt"/>
                        </a:rPr>
                        <a:t>53.8</a:t>
                      </a:r>
                    </a:p>
                  </a:txBody>
                  <a:tcPr marL="19050" marR="19050" marT="12700" marB="12700" anchor="b"/>
                </a:tc>
                <a:tc>
                  <a:txBody>
                    <a:bodyPr/>
                    <a:lstStyle/>
                    <a:p>
                      <a:pPr algn="ctr" rtl="0" fontAlgn="b"/>
                      <a:r>
                        <a:rPr lang="en-US" sz="1800" b="1" dirty="0">
                          <a:solidFill>
                            <a:srgbClr val="000000"/>
                          </a:solidFill>
                          <a:effectLst/>
                          <a:latin typeface="+mn-lt"/>
                        </a:rPr>
                        <a:t>76.6</a:t>
                      </a:r>
                    </a:p>
                  </a:txBody>
                  <a:tcPr marL="19050" marR="19050" marT="12700" marB="12700" anchor="b"/>
                </a:tc>
                <a:tc>
                  <a:txBody>
                    <a:bodyPr/>
                    <a:lstStyle/>
                    <a:p>
                      <a:pPr algn="ctr" rtl="0" fontAlgn="b"/>
                      <a:r>
                        <a:rPr lang="en-US" sz="1800" b="1" dirty="0">
                          <a:solidFill>
                            <a:srgbClr val="000000"/>
                          </a:solidFill>
                          <a:effectLst/>
                          <a:latin typeface="+mn-lt"/>
                        </a:rPr>
                        <a:t>80</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 (H/L)</a:t>
                      </a:r>
                      <a:endParaRPr lang="en-US" sz="1600" b="1" dirty="0"/>
                    </a:p>
                  </a:txBody>
                  <a:tcPr/>
                </a:tc>
                <a:tc>
                  <a:txBody>
                    <a:bodyPr/>
                    <a:lstStyle/>
                    <a:p>
                      <a:pPr algn="ctr" rtl="0" fontAlgn="b"/>
                      <a:r>
                        <a:rPr lang="en-US" sz="1800" b="1" dirty="0">
                          <a:solidFill>
                            <a:srgbClr val="000000"/>
                          </a:solidFill>
                          <a:effectLst/>
                          <a:latin typeface="+mn-lt"/>
                        </a:rPr>
                        <a:t>42</a:t>
                      </a:r>
                    </a:p>
                  </a:txBody>
                  <a:tcPr marL="19050" marR="19050" marT="12700" marB="12700" anchor="b"/>
                </a:tc>
                <a:tc>
                  <a:txBody>
                    <a:bodyPr/>
                    <a:lstStyle/>
                    <a:p>
                      <a:pPr algn="ctr" rtl="0" fontAlgn="b"/>
                      <a:r>
                        <a:rPr lang="en-US" sz="1800" b="1" dirty="0">
                          <a:solidFill>
                            <a:srgbClr val="000000"/>
                          </a:solidFill>
                          <a:effectLst/>
                          <a:latin typeface="+mn-lt"/>
                        </a:rPr>
                        <a:t>41.9</a:t>
                      </a:r>
                    </a:p>
                  </a:txBody>
                  <a:tcPr marL="19050" marR="19050" marT="12700" marB="12700" anchor="b"/>
                </a:tc>
                <a:tc>
                  <a:txBody>
                    <a:bodyPr/>
                    <a:lstStyle/>
                    <a:p>
                      <a:pPr algn="ctr" rtl="0" fontAlgn="b"/>
                      <a:r>
                        <a:rPr lang="en-US" sz="1800" b="1" dirty="0">
                          <a:solidFill>
                            <a:srgbClr val="000000"/>
                          </a:solidFill>
                          <a:effectLst/>
                          <a:latin typeface="+mn-lt"/>
                        </a:rPr>
                        <a:t>45.5</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 (PI)</a:t>
                      </a:r>
                      <a:endParaRPr lang="en-US" sz="1600" b="1" dirty="0"/>
                    </a:p>
                  </a:txBody>
                  <a:tcPr/>
                </a:tc>
                <a:tc>
                  <a:txBody>
                    <a:bodyPr/>
                    <a:lstStyle/>
                    <a:p>
                      <a:pPr algn="ctr" rtl="0" fontAlgn="b"/>
                      <a:r>
                        <a:rPr lang="en-US" sz="1800" b="1" dirty="0">
                          <a:solidFill>
                            <a:srgbClr val="000000"/>
                          </a:solidFill>
                          <a:effectLst/>
                          <a:latin typeface="+mn-lt"/>
                        </a:rPr>
                        <a:t>32.6</a:t>
                      </a:r>
                    </a:p>
                  </a:txBody>
                  <a:tcPr marL="19050" marR="19050" marT="12700" marB="12700" anchor="b"/>
                </a:tc>
                <a:tc>
                  <a:txBody>
                    <a:bodyPr/>
                    <a:lstStyle/>
                    <a:p>
                      <a:pPr algn="ctr" rtl="0" fontAlgn="b"/>
                      <a:r>
                        <a:rPr lang="en-US" sz="1800" b="1" dirty="0">
                          <a:solidFill>
                            <a:srgbClr val="000000"/>
                          </a:solidFill>
                          <a:effectLst/>
                          <a:latin typeface="+mn-lt"/>
                        </a:rPr>
                        <a:t>24.4</a:t>
                      </a:r>
                    </a:p>
                  </a:txBody>
                  <a:tcPr marL="19050" marR="19050" marT="12700" marB="12700" anchor="b"/>
                </a:tc>
                <a:tc>
                  <a:txBody>
                    <a:bodyPr/>
                    <a:lstStyle/>
                    <a:p>
                      <a:pPr algn="ctr" rtl="0" fontAlgn="b"/>
                      <a:r>
                        <a:rPr lang="en-US" sz="1800" b="1" dirty="0">
                          <a:solidFill>
                            <a:srgbClr val="000000"/>
                          </a:solidFill>
                          <a:effectLst/>
                          <a:latin typeface="+mn-lt"/>
                        </a:rPr>
                        <a:t>47.5</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 (W)</a:t>
                      </a:r>
                      <a:endParaRPr lang="en-US" sz="1600" b="1" dirty="0"/>
                    </a:p>
                  </a:txBody>
                  <a:tcPr/>
                </a:tc>
                <a:tc>
                  <a:txBody>
                    <a:bodyPr/>
                    <a:lstStyle/>
                    <a:p>
                      <a:pPr algn="ctr" rtl="0" fontAlgn="b"/>
                      <a:r>
                        <a:rPr lang="en-US" sz="1800" b="1" dirty="0">
                          <a:solidFill>
                            <a:srgbClr val="000000"/>
                          </a:solidFill>
                          <a:effectLst/>
                          <a:latin typeface="+mn-lt"/>
                        </a:rPr>
                        <a:t>56.6</a:t>
                      </a:r>
                    </a:p>
                  </a:txBody>
                  <a:tcPr marL="19050" marR="19050" marT="12700" marB="12700" anchor="b"/>
                </a:tc>
                <a:tc>
                  <a:txBody>
                    <a:bodyPr/>
                    <a:lstStyle/>
                    <a:p>
                      <a:pPr algn="ctr" rtl="0" fontAlgn="b"/>
                      <a:r>
                        <a:rPr lang="en-US" sz="1800" b="1" dirty="0">
                          <a:solidFill>
                            <a:srgbClr val="000000"/>
                          </a:solidFill>
                          <a:effectLst/>
                          <a:latin typeface="+mn-lt"/>
                        </a:rPr>
                        <a:t>54.6</a:t>
                      </a:r>
                    </a:p>
                  </a:txBody>
                  <a:tcPr marL="19050" marR="19050" marT="12700" marB="12700" anchor="b"/>
                </a:tc>
                <a:tc>
                  <a:txBody>
                    <a:bodyPr/>
                    <a:lstStyle/>
                    <a:p>
                      <a:pPr algn="ctr" rtl="0" fontAlgn="b"/>
                      <a:r>
                        <a:rPr lang="en-US" sz="1800" b="1" dirty="0">
                          <a:solidFill>
                            <a:srgbClr val="000000"/>
                          </a:solidFill>
                          <a:effectLst/>
                          <a:latin typeface="+mn-lt"/>
                        </a:rPr>
                        <a:t>58.5</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 (MR)</a:t>
                      </a:r>
                      <a:endParaRPr lang="en-US" sz="1600" b="1" dirty="0"/>
                    </a:p>
                  </a:txBody>
                  <a:tcPr/>
                </a:tc>
                <a:tc>
                  <a:txBody>
                    <a:bodyPr/>
                    <a:lstStyle/>
                    <a:p>
                      <a:pPr algn="ctr" rtl="0" fontAlgn="b"/>
                      <a:r>
                        <a:rPr lang="en-US" sz="1800" b="1" dirty="0">
                          <a:solidFill>
                            <a:srgbClr val="000000"/>
                          </a:solidFill>
                          <a:effectLst/>
                          <a:latin typeface="+mn-lt"/>
                        </a:rPr>
                        <a:t>52.9</a:t>
                      </a:r>
                    </a:p>
                  </a:txBody>
                  <a:tcPr marL="19050" marR="19050" marT="12700" marB="12700" anchor="b"/>
                </a:tc>
                <a:tc>
                  <a:txBody>
                    <a:bodyPr/>
                    <a:lstStyle/>
                    <a:p>
                      <a:pPr algn="ctr" rtl="0" fontAlgn="b"/>
                      <a:r>
                        <a:rPr lang="en-US" sz="1800" b="1" dirty="0">
                          <a:solidFill>
                            <a:srgbClr val="000000"/>
                          </a:solidFill>
                          <a:effectLst/>
                          <a:latin typeface="+mn-lt"/>
                        </a:rPr>
                        <a:t>56.7</a:t>
                      </a:r>
                    </a:p>
                  </a:txBody>
                  <a:tcPr marL="19050" marR="19050" marT="12700" marB="12700" anchor="b"/>
                </a:tc>
                <a:tc>
                  <a:txBody>
                    <a:bodyPr/>
                    <a:lstStyle/>
                    <a:p>
                      <a:pPr algn="ctr" rtl="0" fontAlgn="b"/>
                      <a:r>
                        <a:rPr lang="en-US" sz="1800" b="1" dirty="0">
                          <a:solidFill>
                            <a:srgbClr val="000000"/>
                          </a:solidFill>
                          <a:effectLst/>
                          <a:latin typeface="+mn-lt"/>
                        </a:rPr>
                        <a:t>64.5</a:t>
                      </a:r>
                    </a:p>
                  </a:txBody>
                  <a:tcPr marL="19050" marR="19050" marT="12700" marB="12700" anchor="b"/>
                </a:tc>
                <a:extLst>
                  <a:ext uri="{0D108BD9-81ED-4DB2-BD59-A6C34878D82A}">
                    <a16:rowId xmlns:a16="http://schemas.microsoft.com/office/drawing/2014/main" val="3264407041"/>
                  </a:ext>
                </a:extLst>
              </a:tr>
            </a:tbl>
          </a:graphicData>
        </a:graphic>
      </p:graphicFrame>
    </p:spTree>
    <p:extLst>
      <p:ext uri="{BB962C8B-B14F-4D97-AF65-F5344CB8AC3E}">
        <p14:creationId xmlns:p14="http://schemas.microsoft.com/office/powerpoint/2010/main" val="38615310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1: Graduates completing UC/CSU Requirements</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75</a:t>
            </a:fld>
            <a:endParaRPr dirty="0"/>
          </a:p>
        </p:txBody>
      </p:sp>
      <p:sp>
        <p:nvSpPr>
          <p:cNvPr id="7"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graduating cohort who met UC/CSU Requirements </a:t>
            </a:r>
          </a:p>
          <a:p>
            <a:pPr marL="0" indent="0" algn="ctr">
              <a:spcBef>
                <a:spcPts val="0"/>
              </a:spcBef>
              <a:buClr>
                <a:schemeClr val="dk1"/>
              </a:buClr>
              <a:buSzPct val="100000"/>
              <a:buFont typeface="Arial"/>
              <a:buNone/>
            </a:pPr>
            <a:r>
              <a:rPr lang="en-US" sz="2600" b="1" dirty="0" smtClean="0"/>
              <a:t>(2017-18 to 2019-20)  </a:t>
            </a:r>
            <a:r>
              <a:rPr lang="en-US" sz="2000" dirty="0" smtClean="0"/>
              <a:t>Source: CDE Dataquest, Does not include charter school data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4" name="Chart 3"/>
          <p:cNvGraphicFramePr/>
          <p:nvPr>
            <p:extLst/>
          </p:nvPr>
        </p:nvGraphicFramePr>
        <p:xfrm>
          <a:off x="0" y="1624213"/>
          <a:ext cx="9144000" cy="5233785"/>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flipV="1">
            <a:off x="629920" y="3322320"/>
            <a:ext cx="8353442" cy="1016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812800" y="1854786"/>
            <a:ext cx="2429164" cy="461665"/>
          </a:xfrm>
          <a:prstGeom prst="rect">
            <a:avLst/>
          </a:prstGeom>
          <a:solidFill>
            <a:schemeClr val="bg1"/>
          </a:solidFill>
          <a:ln>
            <a:solidFill>
              <a:schemeClr val="tx1"/>
            </a:solidFill>
          </a:ln>
        </p:spPr>
        <p:txBody>
          <a:bodyPr wrap="square" rtlCol="0">
            <a:spAutoFit/>
          </a:bodyPr>
          <a:lstStyle/>
          <a:p>
            <a:r>
              <a:rPr lang="en-US" sz="2400" b="1" dirty="0" smtClean="0">
                <a:solidFill>
                  <a:srgbClr val="FF0000"/>
                </a:solidFill>
              </a:rPr>
              <a:t>- - - - </a:t>
            </a:r>
            <a:r>
              <a:rPr lang="en-US" dirty="0" smtClean="0"/>
              <a:t>Prior Goal (55%)</a:t>
            </a:r>
            <a:endParaRPr lang="en-US" dirty="0"/>
          </a:p>
        </p:txBody>
      </p:sp>
    </p:spTree>
    <p:extLst>
      <p:ext uri="{BB962C8B-B14F-4D97-AF65-F5344CB8AC3E}">
        <p14:creationId xmlns:p14="http://schemas.microsoft.com/office/powerpoint/2010/main" val="17267999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1: Graduates completing a CTE Pathway</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76</a:t>
            </a:fld>
            <a:endParaRPr dirty="0"/>
          </a:p>
        </p:txBody>
      </p:sp>
      <p:graphicFrame>
        <p:nvGraphicFramePr>
          <p:cNvPr id="9" name="Table 8"/>
          <p:cNvGraphicFramePr>
            <a:graphicFrameLocks noGrp="1"/>
          </p:cNvGraphicFramePr>
          <p:nvPr>
            <p:extLst>
              <p:ext uri="{D42A27DB-BD31-4B8C-83A1-F6EECF244321}">
                <p14:modId xmlns:p14="http://schemas.microsoft.com/office/powerpoint/2010/main" val="2528926200"/>
              </p:ext>
            </p:extLst>
          </p:nvPr>
        </p:nvGraphicFramePr>
        <p:xfrm>
          <a:off x="209347" y="1507304"/>
          <a:ext cx="8858656" cy="5330284"/>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smtClean="0">
                          <a:solidFill>
                            <a:srgbClr val="000000"/>
                          </a:solidFill>
                          <a:effectLst/>
                          <a:latin typeface="Calibri" panose="020F0502020204030204" pitchFamily="34" charset="0"/>
                        </a:rPr>
                        <a:t>7.4</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8.9</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10.9</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 </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9.0</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7.5</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9.1</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 </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3.7</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5.6</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1210976884"/>
                  </a:ext>
                </a:extLst>
              </a:tr>
              <a:tr h="437476">
                <a:tc>
                  <a:txBody>
                    <a:bodyPr/>
                    <a:lstStyle/>
                    <a:p>
                      <a:r>
                        <a:rPr lang="en-US" sz="1600" b="1" dirty="0" smtClean="0"/>
                        <a:t>Homeless Youth</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12.3</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12.3</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Socioeconomically</a:t>
                      </a:r>
                      <a:r>
                        <a:rPr lang="en-US" sz="1600" b="1" baseline="0" dirty="0" smtClean="0"/>
                        <a:t> Disadvantaged </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8.9</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9.0</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11.1</a:t>
                      </a:r>
                    </a:p>
                  </a:txBody>
                  <a:tcPr marL="19050" marR="19050" marT="12700" marB="12700" anchor="b"/>
                </a:tc>
                <a:extLst>
                  <a:ext uri="{0D108BD9-81ED-4DB2-BD59-A6C34878D82A}">
                    <a16:rowId xmlns:a16="http://schemas.microsoft.com/office/drawing/2014/main" val="734175075"/>
                  </a:ext>
                </a:extLst>
              </a:tr>
              <a:tr h="412248">
                <a:tc>
                  <a:txBody>
                    <a:bodyPr/>
                    <a:lstStyle/>
                    <a:p>
                      <a:r>
                        <a:rPr lang="en-US" sz="1600" b="1" dirty="0" smtClean="0"/>
                        <a:t>Students with Disabilities </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7.1</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6.4</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5.8</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 </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9.5</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8.8</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 </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10.0</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9.1</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 </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9.4</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9.6</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10</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 </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7.7</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8.5</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7.9</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 </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8.4</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9.0</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13.3</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 </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17.4</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19.0</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13.6</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7.3</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8.5</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11.4</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9.9</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11.3</a:t>
                      </a:r>
                    </a:p>
                  </a:txBody>
                  <a:tcPr marL="19050" marR="19050" marT="12700" marB="12700" anchor="b"/>
                </a:tc>
                <a:extLst>
                  <a:ext uri="{0D108BD9-81ED-4DB2-BD59-A6C34878D82A}">
                    <a16:rowId xmlns:a16="http://schemas.microsoft.com/office/drawing/2014/main" val="3264407041"/>
                  </a:ext>
                </a:extLst>
              </a:tr>
            </a:tbl>
          </a:graphicData>
        </a:graphic>
      </p:graphicFrame>
      <p:sp>
        <p:nvSpPr>
          <p:cNvPr id="10" name="Google Shape;304;p16"/>
          <p:cNvSpPr txBox="1">
            <a:spLocks/>
          </p:cNvSpPr>
          <p:nvPr/>
        </p:nvSpPr>
        <p:spPr>
          <a:xfrm>
            <a:off x="142673" y="870349"/>
            <a:ext cx="8858654" cy="663719"/>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graduating cohort completing a CTE Pathway</a:t>
            </a:r>
          </a:p>
          <a:p>
            <a:pPr marL="0" indent="0" algn="ctr">
              <a:spcBef>
                <a:spcPts val="0"/>
              </a:spcBef>
              <a:buClr>
                <a:schemeClr val="dk1"/>
              </a:buClr>
              <a:buSzPct val="100000"/>
              <a:buFont typeface="Arial"/>
              <a:buNone/>
            </a:pPr>
            <a:r>
              <a:rPr lang="en-US" sz="2000" dirty="0" smtClean="0"/>
              <a:t>Source: CDE Dataquest, Does not include charter school data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35397780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1: Graduates completing a CTE Pathway</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77</a:t>
            </a:fld>
            <a:endParaRPr dirty="0"/>
          </a:p>
        </p:txBody>
      </p:sp>
      <p:sp>
        <p:nvSpPr>
          <p:cNvPr id="10"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of graduating cohort completing a CTE </a:t>
            </a:r>
            <a:r>
              <a:rPr lang="en-US" sz="2600" b="1" dirty="0"/>
              <a:t>Pathway (2017-18 to 2019-20)</a:t>
            </a:r>
            <a:endParaRPr lang="en-US" sz="2600" b="1" dirty="0" smtClean="0"/>
          </a:p>
          <a:p>
            <a:pPr marL="0" indent="0" algn="ctr">
              <a:spcBef>
                <a:spcPts val="0"/>
              </a:spcBef>
              <a:buClr>
                <a:schemeClr val="dk1"/>
              </a:buClr>
              <a:buSzPct val="100000"/>
              <a:buFont typeface="Arial"/>
              <a:buNone/>
            </a:pPr>
            <a:r>
              <a:rPr lang="en-US" sz="2000" dirty="0" smtClean="0"/>
              <a:t>Source: SCUSD CALPADS Analysis</a:t>
            </a:r>
            <a:endParaRPr lang="en-US" sz="2400" dirty="0" smtClean="0"/>
          </a:p>
          <a:p>
            <a:pPr marL="0" indent="0">
              <a:spcBef>
                <a:spcPts val="0"/>
              </a:spcBef>
              <a:buClr>
                <a:schemeClr val="dk1"/>
              </a:buClr>
              <a:buSzPct val="100000"/>
              <a:buFont typeface="Arial"/>
              <a:buNone/>
            </a:pPr>
            <a:endParaRPr lang="en-US" sz="2800" dirty="0"/>
          </a:p>
        </p:txBody>
      </p:sp>
      <p:graphicFrame>
        <p:nvGraphicFramePr>
          <p:cNvPr id="4" name="Chart 3"/>
          <p:cNvGraphicFramePr/>
          <p:nvPr>
            <p:extLst/>
          </p:nvPr>
        </p:nvGraphicFramePr>
        <p:xfrm>
          <a:off x="106742" y="1688873"/>
          <a:ext cx="9037257" cy="5169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2494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 Graduates meeting UC/CSU &amp; completing CTE</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78</a:t>
            </a:fld>
            <a:endParaRPr dirty="0"/>
          </a:p>
        </p:txBody>
      </p:sp>
      <p:sp>
        <p:nvSpPr>
          <p:cNvPr id="7" name="Google Shape;304;p16"/>
          <p:cNvSpPr txBox="1">
            <a:spLocks/>
          </p:cNvSpPr>
          <p:nvPr/>
        </p:nvSpPr>
        <p:spPr>
          <a:xfrm>
            <a:off x="124708" y="5566962"/>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8" name="Table 7"/>
          <p:cNvGraphicFramePr>
            <a:graphicFrameLocks noGrp="1"/>
          </p:cNvGraphicFramePr>
          <p:nvPr>
            <p:extLst/>
          </p:nvPr>
        </p:nvGraphicFramePr>
        <p:xfrm>
          <a:off x="142672" y="1641749"/>
          <a:ext cx="8858656"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smtClean="0">
                          <a:solidFill>
                            <a:srgbClr val="000000"/>
                          </a:solidFill>
                          <a:effectLst/>
                          <a:latin typeface="Calibri" panose="020F0502020204030204" pitchFamily="34" charset="0"/>
                        </a:rPr>
                        <a:t>3.3</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6.4</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4.3</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3.3</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0.0</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1.5</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4.1</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6.5</a:t>
                      </a: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1.4</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0.7</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3.0</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4.5</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0.0</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6.2</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7.8</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1.9</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6.4</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3.5</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7.2</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6.5</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9.1</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3.1</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3.9</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5.3</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a:t>
                      </a:r>
                    </a:p>
                  </a:txBody>
                  <a:tcPr marL="19050" marR="19050" marT="12700" marB="12700" anchor="b"/>
                </a:tc>
                <a:extLst>
                  <a:ext uri="{0D108BD9-81ED-4DB2-BD59-A6C34878D82A}">
                    <a16:rowId xmlns:a16="http://schemas.microsoft.com/office/drawing/2014/main" val="3264407041"/>
                  </a:ext>
                </a:extLst>
              </a:tr>
            </a:tbl>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graduating cohort completing UC/CSU requirements AND completing a CTE pathway </a:t>
            </a:r>
            <a:r>
              <a:rPr lang="en-US" sz="2100" dirty="0" smtClean="0"/>
              <a:t>(Source: SCUSD CALPADS Analysis)</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16381466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 Graduates meeting UC/CSU &amp; completing CTE</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79</a:t>
            </a:fld>
            <a:endParaRPr dirty="0"/>
          </a:p>
        </p:txBody>
      </p:sp>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of graduating cohort completing UC/CSU requirements AND completing a CTE </a:t>
            </a:r>
            <a:r>
              <a:rPr lang="en-US" sz="2600" b="1" dirty="0"/>
              <a:t>pathway (2017-18 to 2019-20) </a:t>
            </a:r>
            <a:r>
              <a:rPr lang="en-US" sz="2100" dirty="0" smtClean="0"/>
              <a:t>(Source: SCUSD CALPADS Analysis)</a:t>
            </a:r>
          </a:p>
          <a:p>
            <a:pPr marL="0" indent="0">
              <a:spcBef>
                <a:spcPts val="0"/>
              </a:spcBef>
              <a:buClr>
                <a:schemeClr val="dk1"/>
              </a:buClr>
              <a:buSzPct val="100000"/>
              <a:buFont typeface="Arial"/>
              <a:buNone/>
            </a:pPr>
            <a:endParaRPr lang="en-US" sz="2800" dirty="0"/>
          </a:p>
        </p:txBody>
      </p:sp>
      <p:graphicFrame>
        <p:nvGraphicFramePr>
          <p:cNvPr id="10" name="Chart 9"/>
          <p:cNvGraphicFramePr/>
          <p:nvPr>
            <p:extLst/>
          </p:nvPr>
        </p:nvGraphicFramePr>
        <p:xfrm>
          <a:off x="53371" y="1614690"/>
          <a:ext cx="9037257" cy="5169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633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1: College and Career Readiness</a:t>
            </a:r>
            <a:endParaRPr sz="3200" b="1" dirty="0"/>
          </a:p>
        </p:txBody>
      </p:sp>
      <p:sp>
        <p:nvSpPr>
          <p:cNvPr id="304" name="Google Shape;304;p16"/>
          <p:cNvSpPr txBox="1">
            <a:spLocks noGrp="1"/>
          </p:cNvSpPr>
          <p:nvPr>
            <p:ph type="body" idx="1"/>
          </p:nvPr>
        </p:nvSpPr>
        <p:spPr>
          <a:xfrm>
            <a:off x="124708" y="1248032"/>
            <a:ext cx="8858654" cy="4917990"/>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r>
              <a:rPr lang="en-US" dirty="0"/>
              <a:t>All students will graduate college and career ready with a wide array of postsecondary options and growth in Graduation Rate and College/Career Readiness will be accelerated for Students with Disabilities, English Learners, African American students, Foster Youth, Homeless Youth, and other student groups with gaps in outcomes until gaps are eliminated</a:t>
            </a:r>
            <a:r>
              <a:rPr lang="en-US" dirty="0" smtClean="0"/>
              <a:t>.</a:t>
            </a:r>
          </a:p>
          <a:p>
            <a:pPr marL="0" indent="0" algn="ctr">
              <a:spcBef>
                <a:spcPts val="0"/>
              </a:spcBef>
              <a:buClr>
                <a:schemeClr val="dk1"/>
              </a:buClr>
              <a:buSzPct val="100000"/>
              <a:buNone/>
            </a:pPr>
            <a:endParaRPr lang="en-US" i="1" dirty="0"/>
          </a:p>
          <a:p>
            <a:pPr marL="0" indent="0" algn="ctr">
              <a:spcBef>
                <a:spcPts val="0"/>
              </a:spcBef>
              <a:buClr>
                <a:schemeClr val="dk1"/>
              </a:buClr>
              <a:buSzPct val="100000"/>
              <a:buNone/>
            </a:pPr>
            <a:r>
              <a:rPr lang="en-US" sz="2400" i="1" dirty="0" smtClean="0"/>
              <a:t>Aligned to SCUSD Equity, Access, and Social Justice Guiding Principal</a:t>
            </a:r>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8</a:t>
            </a:fld>
            <a:endParaRPr dirty="0"/>
          </a:p>
        </p:txBody>
      </p:sp>
    </p:spTree>
    <p:extLst>
      <p:ext uri="{BB962C8B-B14F-4D97-AF65-F5344CB8AC3E}">
        <p14:creationId xmlns:p14="http://schemas.microsoft.com/office/powerpoint/2010/main" val="9630271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 CTE Pathway Enrollment</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80</a:t>
            </a:fld>
            <a:endParaRPr dirty="0"/>
          </a:p>
        </p:txBody>
      </p:sp>
      <p:sp>
        <p:nvSpPr>
          <p:cNvPr id="7" name="Google Shape;304;p16"/>
          <p:cNvSpPr txBox="1">
            <a:spLocks/>
          </p:cNvSpPr>
          <p:nvPr/>
        </p:nvSpPr>
        <p:spPr>
          <a:xfrm>
            <a:off x="124708" y="5566962"/>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2930292794"/>
              </p:ext>
            </p:extLst>
          </p:nvPr>
        </p:nvGraphicFramePr>
        <p:xfrm>
          <a:off x="142672" y="1571625"/>
          <a:ext cx="8858656"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tc>
                  <a:txBody>
                    <a:bodyPr/>
                    <a:lstStyle/>
                    <a:p>
                      <a:pPr algn="ctr"/>
                      <a:r>
                        <a:rPr lang="en-US" sz="2400" dirty="0" smtClean="0">
                          <a:solidFill>
                            <a:schemeClr val="tx1"/>
                          </a:solidFill>
                        </a:rPr>
                        <a:t>2020-21</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dirty="0" smtClean="0">
                          <a:effectLst/>
                        </a:rPr>
                        <a:t>20.8</a:t>
                      </a:r>
                      <a:endParaRPr lang="en-US" dirty="0">
                        <a:effectLst/>
                      </a:endParaRPr>
                    </a:p>
                  </a:txBody>
                  <a:tcPr marL="19050" marR="19050" marT="12700" marB="12700" anchor="b"/>
                </a:tc>
                <a:tc>
                  <a:txBody>
                    <a:bodyPr/>
                    <a:lstStyle/>
                    <a:p>
                      <a:pPr algn="ctr" rtl="0" fontAlgn="b"/>
                      <a:r>
                        <a:rPr lang="en-US" dirty="0" smtClean="0">
                          <a:effectLst/>
                        </a:rPr>
                        <a:t>23.3</a:t>
                      </a:r>
                      <a:endParaRPr lang="en-US" dirty="0">
                        <a:effectLst/>
                      </a:endParaRPr>
                    </a:p>
                  </a:txBody>
                  <a:tcPr marL="19050" marR="19050" marT="12700" marB="12700" anchor="b"/>
                </a:tc>
                <a:tc>
                  <a:txBody>
                    <a:bodyPr/>
                    <a:lstStyle/>
                    <a:p>
                      <a:pPr algn="ctr" rtl="0" fontAlgn="b"/>
                      <a:r>
                        <a:rPr lang="en-US" sz="1800" b="1" dirty="0" smtClean="0">
                          <a:solidFill>
                            <a:srgbClr val="000000"/>
                          </a:solidFill>
                          <a:effectLst/>
                          <a:latin typeface="Calibri" panose="020F0502020204030204" pitchFamily="34" charset="0"/>
                        </a:rPr>
                        <a:t>TBD</a:t>
                      </a:r>
                      <a:endParaRPr lang="en-US" sz="1800" b="1" dirty="0">
                        <a:solidFill>
                          <a:srgbClr val="000000"/>
                        </a:solidFill>
                        <a:effectLst/>
                        <a:latin typeface="Calibri" panose="020F0502020204030204" pitchFamily="34" charset="0"/>
                      </a:endParaRP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dirty="0" smtClean="0">
                          <a:effectLst/>
                        </a:rPr>
                        <a:t>19.3</a:t>
                      </a:r>
                      <a:endParaRPr lang="en-US" dirty="0">
                        <a:effectLst/>
                      </a:endParaRPr>
                    </a:p>
                  </a:txBody>
                  <a:tcPr marL="19050" marR="19050" marT="12700" marB="12700" anchor="b"/>
                </a:tc>
                <a:tc>
                  <a:txBody>
                    <a:bodyPr/>
                    <a:lstStyle/>
                    <a:p>
                      <a:pPr algn="ctr" rtl="0" fontAlgn="b"/>
                      <a:r>
                        <a:rPr lang="en-US" dirty="0" smtClean="0">
                          <a:effectLst/>
                        </a:rPr>
                        <a:t>19.8</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dirty="0" smtClean="0">
                          <a:effectLst/>
                        </a:rPr>
                        <a:t>15.2</a:t>
                      </a:r>
                      <a:endParaRPr lang="en-US" dirty="0">
                        <a:effectLst/>
                      </a:endParaRPr>
                    </a:p>
                  </a:txBody>
                  <a:tcPr marL="19050" marR="19050" marT="12700" marB="12700" anchor="b"/>
                </a:tc>
                <a:tc>
                  <a:txBody>
                    <a:bodyPr/>
                    <a:lstStyle/>
                    <a:p>
                      <a:pPr algn="ctr" rtl="0" fontAlgn="b"/>
                      <a:r>
                        <a:rPr lang="en-US" dirty="0" smtClean="0">
                          <a:effectLst/>
                        </a:rPr>
                        <a:t>15.4</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dirty="0" smtClean="0">
                          <a:effectLst/>
                        </a:rPr>
                        <a:t>19.8</a:t>
                      </a:r>
                      <a:endParaRPr lang="en-US" dirty="0">
                        <a:effectLst/>
                      </a:endParaRPr>
                    </a:p>
                  </a:txBody>
                  <a:tcPr marL="19050" marR="19050" marT="12700" marB="12700" anchor="b"/>
                </a:tc>
                <a:tc>
                  <a:txBody>
                    <a:bodyPr/>
                    <a:lstStyle/>
                    <a:p>
                      <a:pPr algn="ctr" rtl="0" fontAlgn="b"/>
                      <a:r>
                        <a:rPr lang="en-US" dirty="0" smtClean="0">
                          <a:effectLst/>
                        </a:rPr>
                        <a:t>25.4</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dirty="0" smtClean="0">
                          <a:effectLst/>
                        </a:rPr>
                        <a:t>20.6</a:t>
                      </a:r>
                      <a:endParaRPr lang="en-US" dirty="0">
                        <a:effectLst/>
                      </a:endParaRPr>
                    </a:p>
                  </a:txBody>
                  <a:tcPr marL="19050" marR="19050" marT="12700" marB="12700" anchor="b"/>
                </a:tc>
                <a:tc>
                  <a:txBody>
                    <a:bodyPr/>
                    <a:lstStyle/>
                    <a:p>
                      <a:pPr algn="ctr" rtl="0" fontAlgn="b"/>
                      <a:r>
                        <a:rPr lang="en-US" dirty="0" smtClean="0">
                          <a:effectLst/>
                        </a:rPr>
                        <a:t>23.5</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dirty="0" smtClean="0">
                          <a:effectLst/>
                        </a:rPr>
                        <a:t>16.8</a:t>
                      </a:r>
                      <a:endParaRPr lang="en-US" dirty="0">
                        <a:effectLst/>
                      </a:endParaRPr>
                    </a:p>
                  </a:txBody>
                  <a:tcPr marL="19050" marR="19050" marT="12700" marB="12700" anchor="b"/>
                </a:tc>
                <a:tc>
                  <a:txBody>
                    <a:bodyPr/>
                    <a:lstStyle/>
                    <a:p>
                      <a:pPr algn="ctr" rtl="0" fontAlgn="b"/>
                      <a:r>
                        <a:rPr lang="en-US" dirty="0" smtClean="0">
                          <a:effectLst/>
                        </a:rPr>
                        <a:t>19.3</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dirty="0" smtClean="0">
                          <a:effectLst/>
                        </a:rPr>
                        <a:t>20.2</a:t>
                      </a:r>
                      <a:endParaRPr lang="en-US" dirty="0">
                        <a:effectLst/>
                      </a:endParaRPr>
                    </a:p>
                  </a:txBody>
                  <a:tcPr marL="19050" marR="19050" marT="12700" marB="12700" anchor="b"/>
                </a:tc>
                <a:tc>
                  <a:txBody>
                    <a:bodyPr/>
                    <a:lstStyle/>
                    <a:p>
                      <a:pPr algn="ctr" rtl="0" fontAlgn="b"/>
                      <a:r>
                        <a:rPr lang="en-US" dirty="0" smtClean="0">
                          <a:effectLst/>
                        </a:rPr>
                        <a:t>24.2</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dirty="0" smtClean="0">
                          <a:effectLst/>
                        </a:rPr>
                        <a:t>23.4</a:t>
                      </a:r>
                      <a:endParaRPr lang="en-US" dirty="0">
                        <a:effectLst/>
                      </a:endParaRPr>
                    </a:p>
                  </a:txBody>
                  <a:tcPr marL="19050" marR="19050" marT="12700" marB="12700" anchor="b"/>
                </a:tc>
                <a:tc>
                  <a:txBody>
                    <a:bodyPr/>
                    <a:lstStyle/>
                    <a:p>
                      <a:pPr algn="ctr" rtl="0" fontAlgn="b"/>
                      <a:r>
                        <a:rPr lang="en-US" dirty="0" smtClean="0">
                          <a:effectLst/>
                        </a:rPr>
                        <a:t>23.1</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dirty="0" smtClean="0">
                          <a:effectLst/>
                        </a:rPr>
                        <a:t>18.8</a:t>
                      </a:r>
                      <a:endParaRPr lang="en-US" dirty="0">
                        <a:effectLst/>
                      </a:endParaRPr>
                    </a:p>
                  </a:txBody>
                  <a:tcPr marL="19050" marR="19050" marT="12700" marB="12700" anchor="b"/>
                </a:tc>
                <a:tc>
                  <a:txBody>
                    <a:bodyPr/>
                    <a:lstStyle/>
                    <a:p>
                      <a:pPr algn="ctr" rtl="0" fontAlgn="b"/>
                      <a:r>
                        <a:rPr lang="en-US" dirty="0" smtClean="0">
                          <a:effectLst/>
                        </a:rPr>
                        <a:t>20.1</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2104223379"/>
                  </a:ext>
                </a:extLst>
              </a:tr>
              <a:tr h="0">
                <a:tc>
                  <a:txBody>
                    <a:bodyPr/>
                    <a:lstStyle/>
                    <a:p>
                      <a:r>
                        <a:rPr lang="en-US" sz="1600" b="1" dirty="0" smtClean="0"/>
                        <a:t>Filipino</a:t>
                      </a:r>
                      <a:endParaRPr lang="en-US" sz="1600" b="1" dirty="0"/>
                    </a:p>
                  </a:txBody>
                  <a:tcPr/>
                </a:tc>
                <a:tc>
                  <a:txBody>
                    <a:bodyPr/>
                    <a:lstStyle/>
                    <a:p>
                      <a:pPr algn="ctr" rtl="0" fontAlgn="b"/>
                      <a:r>
                        <a:rPr lang="en-US" dirty="0" smtClean="0">
                          <a:effectLst/>
                        </a:rPr>
                        <a:t>21.7</a:t>
                      </a:r>
                      <a:endParaRPr lang="en-US" dirty="0">
                        <a:effectLst/>
                      </a:endParaRPr>
                    </a:p>
                  </a:txBody>
                  <a:tcPr marL="19050" marR="19050" marT="12700" marB="12700" anchor="b"/>
                </a:tc>
                <a:tc>
                  <a:txBody>
                    <a:bodyPr/>
                    <a:lstStyle/>
                    <a:p>
                      <a:pPr algn="ctr" rtl="0" fontAlgn="b"/>
                      <a:r>
                        <a:rPr lang="en-US" dirty="0" smtClean="0">
                          <a:effectLst/>
                        </a:rPr>
                        <a:t>16.3</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dirty="0" smtClean="0">
                          <a:effectLst/>
                        </a:rPr>
                        <a:t>22.0</a:t>
                      </a:r>
                      <a:endParaRPr lang="en-US" dirty="0">
                        <a:effectLst/>
                      </a:endParaRPr>
                    </a:p>
                  </a:txBody>
                  <a:tcPr marL="19050" marR="19050" marT="12700" marB="12700" anchor="b"/>
                </a:tc>
                <a:tc>
                  <a:txBody>
                    <a:bodyPr/>
                    <a:lstStyle/>
                    <a:p>
                      <a:pPr algn="ctr" rtl="0" fontAlgn="b"/>
                      <a:r>
                        <a:rPr lang="en-US" dirty="0" smtClean="0">
                          <a:effectLst/>
                        </a:rPr>
                        <a:t>24.7</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dirty="0" smtClean="0">
                          <a:effectLst/>
                        </a:rPr>
                        <a:t>23.2</a:t>
                      </a:r>
                      <a:endParaRPr lang="en-US" dirty="0">
                        <a:effectLst/>
                      </a:endParaRPr>
                    </a:p>
                  </a:txBody>
                  <a:tcPr marL="19050" marR="19050" marT="12700" marB="12700" anchor="b"/>
                </a:tc>
                <a:tc>
                  <a:txBody>
                    <a:bodyPr/>
                    <a:lstStyle/>
                    <a:p>
                      <a:pPr algn="ctr" rtl="0" fontAlgn="b"/>
                      <a:r>
                        <a:rPr lang="en-US" dirty="0" smtClean="0">
                          <a:effectLst/>
                        </a:rPr>
                        <a:t>28.6</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dirty="0" smtClean="0">
                          <a:effectLst/>
                        </a:rPr>
                        <a:t>19.7</a:t>
                      </a:r>
                      <a:endParaRPr lang="en-US" dirty="0">
                        <a:effectLst/>
                      </a:endParaRPr>
                    </a:p>
                  </a:txBody>
                  <a:tcPr marL="19050" marR="19050" marT="12700" marB="12700" anchor="b"/>
                </a:tc>
                <a:tc>
                  <a:txBody>
                    <a:bodyPr/>
                    <a:lstStyle/>
                    <a:p>
                      <a:pPr algn="ctr" rtl="0" fontAlgn="b"/>
                      <a:r>
                        <a:rPr lang="en-US" dirty="0" smtClean="0">
                          <a:effectLst/>
                        </a:rPr>
                        <a:t>21.8</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dirty="0" smtClean="0">
                          <a:effectLst/>
                        </a:rPr>
                        <a:t>22.8</a:t>
                      </a:r>
                      <a:endParaRPr lang="en-US" dirty="0">
                        <a:effectLst/>
                      </a:endParaRPr>
                    </a:p>
                  </a:txBody>
                  <a:tcPr marL="19050" marR="19050" marT="12700" marB="12700" anchor="b"/>
                </a:tc>
                <a:tc>
                  <a:txBody>
                    <a:bodyPr/>
                    <a:lstStyle/>
                    <a:p>
                      <a:pPr algn="ctr" rtl="0" fontAlgn="b"/>
                      <a:r>
                        <a:rPr lang="en-US" dirty="0" smtClean="0">
                          <a:effectLst/>
                        </a:rPr>
                        <a:t>26.1</a:t>
                      </a:r>
                      <a:endParaRPr lang="en-US" dirty="0">
                        <a:effectLs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TBD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9050" marR="19050" marT="12700" marB="12700" anchor="b"/>
                </a:tc>
                <a:extLst>
                  <a:ext uri="{0D108BD9-81ED-4DB2-BD59-A6C34878D82A}">
                    <a16:rowId xmlns:a16="http://schemas.microsoft.com/office/drawing/2014/main" val="3264407041"/>
                  </a:ext>
                </a:extLst>
              </a:tr>
            </a:tbl>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10-12</a:t>
            </a:r>
            <a:r>
              <a:rPr lang="en-US" sz="2600" b="1" baseline="30000" dirty="0" smtClean="0"/>
              <a:t>th</a:t>
            </a:r>
            <a:r>
              <a:rPr lang="en-US" sz="2600" b="1" dirty="0" smtClean="0"/>
              <a:t> grade students enrolled in a CTE Pathway</a:t>
            </a:r>
          </a:p>
          <a:p>
            <a:pPr marL="0" indent="0" algn="ctr">
              <a:spcBef>
                <a:spcPts val="0"/>
              </a:spcBef>
              <a:buClr>
                <a:schemeClr val="dk1"/>
              </a:buClr>
              <a:buSzPct val="100000"/>
              <a:buFont typeface="Arial"/>
              <a:buNone/>
            </a:pPr>
            <a:r>
              <a:rPr lang="en-US" sz="2100" dirty="0" smtClean="0"/>
              <a:t>(Source: SCUSD CALPADS Analysis)</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4628810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 </a:t>
            </a:r>
            <a:r>
              <a:rPr lang="en-US" sz="2800" b="1" dirty="0"/>
              <a:t>CTE Pathway Enrollment</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81</a:t>
            </a:fld>
            <a:endParaRPr dirty="0"/>
          </a:p>
        </p:txBody>
      </p:sp>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a:t>
            </a:r>
            <a:r>
              <a:rPr lang="en-US" sz="2600" b="1" dirty="0"/>
              <a:t>of 10-12</a:t>
            </a:r>
            <a:r>
              <a:rPr lang="en-US" sz="2600" b="1" baseline="30000" dirty="0"/>
              <a:t>th</a:t>
            </a:r>
            <a:r>
              <a:rPr lang="en-US" sz="2600" b="1" dirty="0"/>
              <a:t> grade students enrolled in a CTE Pathway </a:t>
            </a:r>
            <a:endParaRPr lang="en-US" sz="2600" b="1" dirty="0" smtClean="0"/>
          </a:p>
          <a:p>
            <a:pPr marL="0" indent="0" algn="ctr">
              <a:spcBef>
                <a:spcPts val="0"/>
              </a:spcBef>
              <a:buClr>
                <a:schemeClr val="dk1"/>
              </a:buClr>
              <a:buSzPct val="100000"/>
              <a:buNone/>
            </a:pPr>
            <a:r>
              <a:rPr lang="en-US" sz="2600" b="1" dirty="0" smtClean="0"/>
              <a:t>(2018-19 </a:t>
            </a:r>
            <a:r>
              <a:rPr lang="en-US" sz="2600" b="1" dirty="0"/>
              <a:t>to </a:t>
            </a:r>
            <a:r>
              <a:rPr lang="en-US" sz="2600" b="1" dirty="0" smtClean="0"/>
              <a:t>2020-21)  </a:t>
            </a:r>
            <a:r>
              <a:rPr lang="en-US" sz="2100" dirty="0" smtClean="0"/>
              <a:t>(</a:t>
            </a:r>
            <a:r>
              <a:rPr lang="en-US" sz="2100" dirty="0"/>
              <a:t>Source: SCUSD CALPADS Analysis)</a:t>
            </a:r>
          </a:p>
          <a:p>
            <a:pPr marL="0" indent="0">
              <a:spcBef>
                <a:spcPts val="0"/>
              </a:spcBef>
              <a:buClr>
                <a:schemeClr val="dk1"/>
              </a:buClr>
              <a:buSzPct val="100000"/>
              <a:buFont typeface="Arial"/>
              <a:buNone/>
            </a:pPr>
            <a:endParaRPr lang="en-US" sz="2800" dirty="0"/>
          </a:p>
        </p:txBody>
      </p:sp>
      <p:graphicFrame>
        <p:nvGraphicFramePr>
          <p:cNvPr id="10" name="Chart 9"/>
          <p:cNvGraphicFramePr/>
          <p:nvPr>
            <p:extLst/>
          </p:nvPr>
        </p:nvGraphicFramePr>
        <p:xfrm>
          <a:off x="1" y="1614690"/>
          <a:ext cx="9090628" cy="516912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V="1">
            <a:off x="790819" y="1996257"/>
            <a:ext cx="8353442" cy="1016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54035" y="2138611"/>
            <a:ext cx="2429164" cy="461665"/>
          </a:xfrm>
          <a:prstGeom prst="rect">
            <a:avLst/>
          </a:prstGeom>
          <a:solidFill>
            <a:schemeClr val="bg1"/>
          </a:solidFill>
          <a:ln>
            <a:solidFill>
              <a:schemeClr val="tx1"/>
            </a:solidFill>
          </a:ln>
        </p:spPr>
        <p:txBody>
          <a:bodyPr wrap="square" rtlCol="0">
            <a:spAutoFit/>
          </a:bodyPr>
          <a:lstStyle/>
          <a:p>
            <a:r>
              <a:rPr lang="en-US" sz="2400" b="1" dirty="0" smtClean="0">
                <a:solidFill>
                  <a:srgbClr val="FF0000"/>
                </a:solidFill>
              </a:rPr>
              <a:t>- - - - </a:t>
            </a:r>
            <a:r>
              <a:rPr lang="en-US" dirty="0" smtClean="0"/>
              <a:t>Prior Goal (35%)</a:t>
            </a:r>
            <a:endParaRPr lang="en-US" dirty="0"/>
          </a:p>
        </p:txBody>
      </p:sp>
    </p:spTree>
    <p:extLst>
      <p:ext uri="{BB962C8B-B14F-4D97-AF65-F5344CB8AC3E}">
        <p14:creationId xmlns:p14="http://schemas.microsoft.com/office/powerpoint/2010/main" val="36772733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 FAFSA Completion</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82</a:t>
            </a:fld>
            <a:endParaRPr dirty="0"/>
          </a:p>
        </p:txBody>
      </p:sp>
      <p:sp>
        <p:nvSpPr>
          <p:cNvPr id="7" name="Google Shape;304;p16"/>
          <p:cNvSpPr txBox="1">
            <a:spLocks/>
          </p:cNvSpPr>
          <p:nvPr/>
        </p:nvSpPr>
        <p:spPr>
          <a:xfrm>
            <a:off x="124708" y="5566962"/>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8" name="Table 7"/>
          <p:cNvGraphicFramePr>
            <a:graphicFrameLocks noGrp="1"/>
          </p:cNvGraphicFramePr>
          <p:nvPr>
            <p:extLst/>
          </p:nvPr>
        </p:nvGraphicFramePr>
        <p:xfrm>
          <a:off x="3" y="1529989"/>
          <a:ext cx="8983359" cy="5216251"/>
        </p:xfrm>
        <a:graphic>
          <a:graphicData uri="http://schemas.openxmlformats.org/drawingml/2006/table">
            <a:tbl>
              <a:tblPr firstRow="1" bandRow="1">
                <a:tableStyleId>{5C22544A-7EE6-4342-B048-85BDC9FD1C3A}</a:tableStyleId>
              </a:tblPr>
              <a:tblGrid>
                <a:gridCol w="4228194">
                  <a:extLst>
                    <a:ext uri="{9D8B030D-6E8A-4147-A177-3AD203B41FA5}">
                      <a16:colId xmlns:a16="http://schemas.microsoft.com/office/drawing/2014/main" val="3831500384"/>
                    </a:ext>
                  </a:extLst>
                </a:gridCol>
                <a:gridCol w="1585055">
                  <a:extLst>
                    <a:ext uri="{9D8B030D-6E8A-4147-A177-3AD203B41FA5}">
                      <a16:colId xmlns:a16="http://schemas.microsoft.com/office/drawing/2014/main" val="2085591228"/>
                    </a:ext>
                  </a:extLst>
                </a:gridCol>
                <a:gridCol w="1585055">
                  <a:extLst>
                    <a:ext uri="{9D8B030D-6E8A-4147-A177-3AD203B41FA5}">
                      <a16:colId xmlns:a16="http://schemas.microsoft.com/office/drawing/2014/main" val="650287252"/>
                    </a:ext>
                  </a:extLst>
                </a:gridCol>
                <a:gridCol w="1585055">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600" b="1" dirty="0">
                          <a:solidFill>
                            <a:srgbClr val="000000"/>
                          </a:solidFill>
                          <a:effectLst/>
                          <a:latin typeface="+mn-lt"/>
                        </a:rPr>
                        <a:t>64.8</a:t>
                      </a:r>
                    </a:p>
                  </a:txBody>
                  <a:tcPr marL="19050" marR="19050" marT="12700" marB="12700" anchor="b"/>
                </a:tc>
                <a:tc>
                  <a:txBody>
                    <a:bodyPr/>
                    <a:lstStyle/>
                    <a:p>
                      <a:pPr algn="ctr" rtl="0" fontAlgn="b"/>
                      <a:r>
                        <a:rPr lang="en-US" sz="1600" b="1" dirty="0">
                          <a:solidFill>
                            <a:srgbClr val="000000"/>
                          </a:solidFill>
                          <a:effectLst/>
                          <a:latin typeface="+mn-lt"/>
                        </a:rPr>
                        <a:t>68.6</a:t>
                      </a:r>
                    </a:p>
                  </a:txBody>
                  <a:tcPr marL="19050" marR="19050" marT="12700" marB="12700" anchor="b"/>
                </a:tc>
                <a:tc>
                  <a:txBody>
                    <a:bodyPr/>
                    <a:lstStyle/>
                    <a:p>
                      <a:pPr algn="ctr" rtl="0" fontAlgn="b"/>
                      <a:r>
                        <a:rPr lang="en-US" sz="1600" b="1" dirty="0">
                          <a:solidFill>
                            <a:srgbClr val="000000"/>
                          </a:solidFill>
                          <a:effectLst/>
                          <a:latin typeface="+mn-lt"/>
                        </a:rPr>
                        <a:t>77.8</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600" b="1" dirty="0">
                          <a:solidFill>
                            <a:srgbClr val="000000"/>
                          </a:solidFill>
                          <a:effectLst/>
                          <a:latin typeface="+mn-lt"/>
                        </a:rPr>
                        <a:t>43.5</a:t>
                      </a:r>
                    </a:p>
                  </a:txBody>
                  <a:tcPr marL="19050" marR="19050" marT="12700" marB="12700" anchor="b"/>
                </a:tc>
                <a:tc>
                  <a:txBody>
                    <a:bodyPr/>
                    <a:lstStyle/>
                    <a:p>
                      <a:pPr algn="ctr" rtl="0" fontAlgn="b"/>
                      <a:r>
                        <a:rPr lang="en-US" sz="1600" b="1" dirty="0">
                          <a:solidFill>
                            <a:srgbClr val="000000"/>
                          </a:solidFill>
                          <a:effectLst/>
                          <a:latin typeface="+mn-lt"/>
                        </a:rPr>
                        <a:t>58.6</a:t>
                      </a:r>
                    </a:p>
                  </a:txBody>
                  <a:tcPr marL="19050" marR="19050" marT="12700" marB="12700" anchor="b"/>
                </a:tc>
                <a:tc>
                  <a:txBody>
                    <a:bodyPr/>
                    <a:lstStyle/>
                    <a:p>
                      <a:pPr algn="ctr" rtl="0" fontAlgn="b"/>
                      <a:r>
                        <a:rPr lang="en-US" sz="1600" b="1" dirty="0">
                          <a:solidFill>
                            <a:srgbClr val="000000"/>
                          </a:solidFill>
                          <a:effectLst/>
                          <a:latin typeface="+mn-lt"/>
                        </a:rPr>
                        <a:t>69.7</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600" b="1" dirty="0">
                          <a:solidFill>
                            <a:srgbClr val="000000"/>
                          </a:solidFill>
                          <a:effectLst/>
                          <a:latin typeface="+mn-lt"/>
                        </a:rPr>
                        <a:t>67.6</a:t>
                      </a:r>
                    </a:p>
                  </a:txBody>
                  <a:tcPr marL="19050" marR="19050" marT="12700" marB="12700" anchor="b"/>
                </a:tc>
                <a:tc>
                  <a:txBody>
                    <a:bodyPr/>
                    <a:lstStyle/>
                    <a:p>
                      <a:pPr algn="ctr" rtl="0" fontAlgn="b"/>
                      <a:r>
                        <a:rPr lang="en-US" sz="1600" b="1" dirty="0">
                          <a:solidFill>
                            <a:srgbClr val="000000"/>
                          </a:solidFill>
                          <a:effectLst/>
                          <a:latin typeface="+mn-lt"/>
                        </a:rPr>
                        <a:t>66.7</a:t>
                      </a:r>
                    </a:p>
                  </a:txBody>
                  <a:tcPr marL="19050" marR="19050" marT="12700" marB="12700" anchor="b"/>
                </a:tc>
                <a:tc>
                  <a:txBody>
                    <a:bodyPr/>
                    <a:lstStyle/>
                    <a:p>
                      <a:pPr algn="ctr" rtl="0" fontAlgn="b"/>
                      <a:r>
                        <a:rPr lang="en-US" sz="1600" b="1" dirty="0">
                          <a:solidFill>
                            <a:srgbClr val="000000"/>
                          </a:solidFill>
                          <a:effectLst/>
                          <a:latin typeface="+mn-lt"/>
                        </a:rPr>
                        <a:t>63.6</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600" b="1" dirty="0">
                          <a:solidFill>
                            <a:srgbClr val="000000"/>
                          </a:solidFill>
                          <a:effectLst/>
                          <a:latin typeface="+mn-lt"/>
                        </a:rPr>
                        <a:t>68.6</a:t>
                      </a:r>
                    </a:p>
                  </a:txBody>
                  <a:tcPr marL="19050" marR="19050" marT="12700" marB="12700" anchor="b"/>
                </a:tc>
                <a:tc>
                  <a:txBody>
                    <a:bodyPr/>
                    <a:lstStyle/>
                    <a:p>
                      <a:pPr algn="ctr" rtl="0" fontAlgn="b"/>
                      <a:r>
                        <a:rPr lang="en-US" sz="1600" b="1" dirty="0">
                          <a:solidFill>
                            <a:srgbClr val="000000"/>
                          </a:solidFill>
                          <a:effectLst/>
                          <a:latin typeface="+mn-lt"/>
                        </a:rPr>
                        <a:t>N/A</a:t>
                      </a:r>
                    </a:p>
                  </a:txBody>
                  <a:tcPr marL="19050" marR="19050" marT="12700" marB="12700" anchor="b"/>
                </a:tc>
                <a:tc>
                  <a:txBody>
                    <a:bodyPr/>
                    <a:lstStyle/>
                    <a:p>
                      <a:pPr algn="ctr" rtl="0" fontAlgn="b"/>
                      <a:r>
                        <a:rPr lang="en-US" sz="1600" b="1" dirty="0">
                          <a:solidFill>
                            <a:srgbClr val="000000"/>
                          </a:solidFill>
                          <a:effectLst/>
                          <a:latin typeface="+mn-lt"/>
                        </a:rPr>
                        <a:t>54.5</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600" b="1" dirty="0">
                          <a:solidFill>
                            <a:srgbClr val="000000"/>
                          </a:solidFill>
                          <a:effectLst/>
                          <a:latin typeface="+mn-lt"/>
                        </a:rPr>
                        <a:t>65.3</a:t>
                      </a:r>
                    </a:p>
                  </a:txBody>
                  <a:tcPr marL="19050" marR="19050" marT="12700" marB="12700" anchor="b"/>
                </a:tc>
                <a:tc>
                  <a:txBody>
                    <a:bodyPr/>
                    <a:lstStyle/>
                    <a:p>
                      <a:pPr algn="ctr" rtl="0" fontAlgn="b"/>
                      <a:r>
                        <a:rPr lang="en-US" sz="1600" b="1" dirty="0">
                          <a:solidFill>
                            <a:srgbClr val="000000"/>
                          </a:solidFill>
                          <a:effectLst/>
                          <a:latin typeface="+mn-lt"/>
                        </a:rPr>
                        <a:t>68.4</a:t>
                      </a:r>
                    </a:p>
                  </a:txBody>
                  <a:tcPr marL="19050" marR="19050" marT="12700" marB="12700" anchor="b"/>
                </a:tc>
                <a:tc>
                  <a:txBody>
                    <a:bodyPr/>
                    <a:lstStyle/>
                    <a:p>
                      <a:pPr algn="ctr" rtl="0" fontAlgn="b"/>
                      <a:r>
                        <a:rPr lang="en-US" sz="1600" b="1" dirty="0">
                          <a:solidFill>
                            <a:srgbClr val="000000"/>
                          </a:solidFill>
                          <a:effectLst/>
                          <a:latin typeface="+mn-lt"/>
                        </a:rPr>
                        <a:t>76.2</a:t>
                      </a: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600" b="1" dirty="0">
                          <a:solidFill>
                            <a:srgbClr val="000000"/>
                          </a:solidFill>
                          <a:effectLst/>
                          <a:latin typeface="+mn-lt"/>
                        </a:rPr>
                        <a:t>28</a:t>
                      </a:r>
                    </a:p>
                  </a:txBody>
                  <a:tcPr marL="19050" marR="19050" marT="12700" marB="12700" anchor="b"/>
                </a:tc>
                <a:tc>
                  <a:txBody>
                    <a:bodyPr/>
                    <a:lstStyle/>
                    <a:p>
                      <a:pPr algn="ctr" rtl="0" fontAlgn="b"/>
                      <a:r>
                        <a:rPr lang="en-US" sz="1600" b="1" dirty="0">
                          <a:solidFill>
                            <a:srgbClr val="000000"/>
                          </a:solidFill>
                          <a:effectLst/>
                          <a:latin typeface="+mn-lt"/>
                        </a:rPr>
                        <a:t>34.8</a:t>
                      </a:r>
                    </a:p>
                  </a:txBody>
                  <a:tcPr marL="19050" marR="19050" marT="12700" marB="12700" anchor="b"/>
                </a:tc>
                <a:tc>
                  <a:txBody>
                    <a:bodyPr/>
                    <a:lstStyle/>
                    <a:p>
                      <a:pPr algn="ctr" rtl="0" fontAlgn="b"/>
                      <a:r>
                        <a:rPr lang="en-US" sz="1600" b="1" dirty="0">
                          <a:solidFill>
                            <a:srgbClr val="000000"/>
                          </a:solidFill>
                          <a:effectLst/>
                          <a:latin typeface="+mn-lt"/>
                        </a:rPr>
                        <a:t>60</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600" b="1" dirty="0">
                          <a:solidFill>
                            <a:srgbClr val="000000"/>
                          </a:solidFill>
                          <a:effectLst/>
                          <a:latin typeface="+mn-lt"/>
                        </a:rPr>
                        <a:t>52.3</a:t>
                      </a:r>
                    </a:p>
                  </a:txBody>
                  <a:tcPr marL="19050" marR="19050" marT="12700" marB="12700" anchor="b"/>
                </a:tc>
                <a:tc>
                  <a:txBody>
                    <a:bodyPr/>
                    <a:lstStyle/>
                    <a:p>
                      <a:pPr algn="ctr" rtl="0" fontAlgn="b"/>
                      <a:r>
                        <a:rPr lang="en-US" sz="1600" b="1" dirty="0">
                          <a:solidFill>
                            <a:srgbClr val="000000"/>
                          </a:solidFill>
                          <a:effectLst/>
                          <a:latin typeface="+mn-lt"/>
                        </a:rPr>
                        <a:t>58.6</a:t>
                      </a:r>
                    </a:p>
                  </a:txBody>
                  <a:tcPr marL="19050" marR="19050" marT="12700" marB="12700" anchor="b"/>
                </a:tc>
                <a:tc>
                  <a:txBody>
                    <a:bodyPr/>
                    <a:lstStyle/>
                    <a:p>
                      <a:pPr algn="ctr" rtl="0" fontAlgn="b"/>
                      <a:r>
                        <a:rPr lang="en-US" sz="1600" b="1" dirty="0">
                          <a:solidFill>
                            <a:srgbClr val="000000"/>
                          </a:solidFill>
                          <a:effectLst/>
                          <a:latin typeface="+mn-lt"/>
                        </a:rPr>
                        <a:t>67.9</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600" b="1" dirty="0" smtClean="0">
                          <a:effectLst/>
                          <a:latin typeface="+mn-lt"/>
                        </a:rPr>
                        <a:t>N/A</a:t>
                      </a:r>
                      <a:endParaRPr lang="en-US" sz="1600" b="1" dirty="0">
                        <a:effectLst/>
                        <a:latin typeface="+mn-l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dirty="0" smtClean="0">
                          <a:effectLst/>
                          <a:latin typeface="+mn-lt"/>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dirty="0" smtClean="0">
                          <a:effectLst/>
                          <a:latin typeface="+mn-lt"/>
                        </a:rPr>
                        <a:t>N/A</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600" b="1" dirty="0">
                          <a:solidFill>
                            <a:srgbClr val="000000"/>
                          </a:solidFill>
                          <a:effectLst/>
                          <a:latin typeface="+mn-lt"/>
                        </a:rPr>
                        <a:t>80.4</a:t>
                      </a:r>
                    </a:p>
                  </a:txBody>
                  <a:tcPr marL="19050" marR="19050" marT="12700" marB="12700" anchor="b"/>
                </a:tc>
                <a:tc>
                  <a:txBody>
                    <a:bodyPr/>
                    <a:lstStyle/>
                    <a:p>
                      <a:pPr algn="ctr" rtl="0" fontAlgn="b"/>
                      <a:r>
                        <a:rPr lang="en-US" sz="1600" b="1" dirty="0">
                          <a:solidFill>
                            <a:srgbClr val="000000"/>
                          </a:solidFill>
                          <a:effectLst/>
                          <a:latin typeface="+mn-lt"/>
                        </a:rPr>
                        <a:t>83..5</a:t>
                      </a:r>
                    </a:p>
                  </a:txBody>
                  <a:tcPr marL="19050" marR="19050" marT="12700" marB="12700" anchor="b"/>
                </a:tc>
                <a:tc>
                  <a:txBody>
                    <a:bodyPr/>
                    <a:lstStyle/>
                    <a:p>
                      <a:pPr algn="ctr" rtl="0" fontAlgn="b"/>
                      <a:r>
                        <a:rPr lang="en-US" sz="1600" b="1" dirty="0">
                          <a:solidFill>
                            <a:srgbClr val="000000"/>
                          </a:solidFill>
                          <a:effectLst/>
                          <a:latin typeface="+mn-lt"/>
                        </a:rPr>
                        <a:t>86</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600" b="1" dirty="0">
                          <a:solidFill>
                            <a:srgbClr val="000000"/>
                          </a:solidFill>
                          <a:effectLst/>
                          <a:latin typeface="+mn-lt"/>
                        </a:rPr>
                        <a:t>71.4</a:t>
                      </a:r>
                    </a:p>
                  </a:txBody>
                  <a:tcPr marL="19050" marR="19050" marT="12700" marB="12700" anchor="b"/>
                </a:tc>
                <a:tc>
                  <a:txBody>
                    <a:bodyPr/>
                    <a:lstStyle/>
                    <a:p>
                      <a:pPr algn="ctr" rtl="0" fontAlgn="b"/>
                      <a:r>
                        <a:rPr lang="en-US" sz="1600" b="1" dirty="0">
                          <a:solidFill>
                            <a:srgbClr val="000000"/>
                          </a:solidFill>
                          <a:effectLst/>
                          <a:latin typeface="+mn-lt"/>
                        </a:rPr>
                        <a:t>80.4</a:t>
                      </a:r>
                    </a:p>
                  </a:txBody>
                  <a:tcPr marL="19050" marR="19050" marT="12700" marB="12700" anchor="b"/>
                </a:tc>
                <a:tc>
                  <a:txBody>
                    <a:bodyPr/>
                    <a:lstStyle/>
                    <a:p>
                      <a:pPr algn="ctr" rtl="0" fontAlgn="b"/>
                      <a:r>
                        <a:rPr lang="en-US" sz="1600" b="1" dirty="0">
                          <a:solidFill>
                            <a:srgbClr val="000000"/>
                          </a:solidFill>
                          <a:effectLst/>
                          <a:latin typeface="+mn-lt"/>
                        </a:rPr>
                        <a:t>88.3</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600" b="1" dirty="0">
                          <a:solidFill>
                            <a:srgbClr val="000000"/>
                          </a:solidFill>
                          <a:effectLst/>
                          <a:latin typeface="+mn-lt"/>
                        </a:rPr>
                        <a:t>63</a:t>
                      </a:r>
                    </a:p>
                  </a:txBody>
                  <a:tcPr marL="19050" marR="19050" marT="12700" marB="12700" anchor="b"/>
                </a:tc>
                <a:tc>
                  <a:txBody>
                    <a:bodyPr/>
                    <a:lstStyle/>
                    <a:p>
                      <a:pPr algn="ctr" rtl="0" fontAlgn="b"/>
                      <a:r>
                        <a:rPr lang="en-US" sz="1600" b="1" dirty="0">
                          <a:solidFill>
                            <a:srgbClr val="000000"/>
                          </a:solidFill>
                          <a:effectLst/>
                          <a:latin typeface="+mn-lt"/>
                        </a:rPr>
                        <a:t>64.2</a:t>
                      </a:r>
                    </a:p>
                  </a:txBody>
                  <a:tcPr marL="19050" marR="19050" marT="12700" marB="12700" anchor="b"/>
                </a:tc>
                <a:tc>
                  <a:txBody>
                    <a:bodyPr/>
                    <a:lstStyle/>
                    <a:p>
                      <a:pPr algn="ctr" rtl="0" fontAlgn="b"/>
                      <a:r>
                        <a:rPr lang="en-US" sz="1600" b="1" dirty="0">
                          <a:solidFill>
                            <a:srgbClr val="000000"/>
                          </a:solidFill>
                          <a:effectLst/>
                          <a:latin typeface="+mn-lt"/>
                        </a:rPr>
                        <a:t>74.1</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600" b="1" dirty="0">
                          <a:solidFill>
                            <a:srgbClr val="000000"/>
                          </a:solidFill>
                          <a:effectLst/>
                          <a:latin typeface="+mn-lt"/>
                        </a:rPr>
                        <a:t>57.1</a:t>
                      </a:r>
                    </a:p>
                  </a:txBody>
                  <a:tcPr marL="19050" marR="19050" marT="12700" marB="12700" anchor="b"/>
                </a:tc>
                <a:tc>
                  <a:txBody>
                    <a:bodyPr/>
                    <a:lstStyle/>
                    <a:p>
                      <a:pPr algn="ctr" rtl="0" fontAlgn="b"/>
                      <a:r>
                        <a:rPr lang="en-US" sz="1600" b="1" dirty="0">
                          <a:solidFill>
                            <a:srgbClr val="000000"/>
                          </a:solidFill>
                          <a:effectLst/>
                          <a:latin typeface="+mn-lt"/>
                        </a:rPr>
                        <a:t>70.2</a:t>
                      </a:r>
                    </a:p>
                  </a:txBody>
                  <a:tcPr marL="19050" marR="19050" marT="12700" marB="12700" anchor="b"/>
                </a:tc>
                <a:tc>
                  <a:txBody>
                    <a:bodyPr/>
                    <a:lstStyle/>
                    <a:p>
                      <a:pPr algn="ctr" rtl="0" fontAlgn="b"/>
                      <a:r>
                        <a:rPr lang="en-US" sz="1600" b="1" dirty="0">
                          <a:solidFill>
                            <a:srgbClr val="000000"/>
                          </a:solidFill>
                          <a:effectLst/>
                          <a:latin typeface="+mn-lt"/>
                        </a:rPr>
                        <a:t>78.6</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600" b="1" dirty="0">
                          <a:solidFill>
                            <a:srgbClr val="000000"/>
                          </a:solidFill>
                          <a:effectLst/>
                          <a:latin typeface="+mn-lt"/>
                        </a:rPr>
                        <a:t>58.3</a:t>
                      </a:r>
                    </a:p>
                  </a:txBody>
                  <a:tcPr marL="19050" marR="19050" marT="12700" marB="12700" anchor="b"/>
                </a:tc>
                <a:tc>
                  <a:txBody>
                    <a:bodyPr/>
                    <a:lstStyle/>
                    <a:p>
                      <a:pPr algn="ctr" rtl="0" fontAlgn="b"/>
                      <a:r>
                        <a:rPr lang="en-US" sz="1600" b="1" dirty="0">
                          <a:solidFill>
                            <a:srgbClr val="000000"/>
                          </a:solidFill>
                          <a:effectLst/>
                          <a:latin typeface="+mn-lt"/>
                        </a:rPr>
                        <a:t>63.9</a:t>
                      </a:r>
                    </a:p>
                  </a:txBody>
                  <a:tcPr marL="19050" marR="19050" marT="12700" marB="12700" anchor="b"/>
                </a:tc>
                <a:tc>
                  <a:txBody>
                    <a:bodyPr/>
                    <a:lstStyle/>
                    <a:p>
                      <a:pPr algn="ctr" rtl="0" fontAlgn="b"/>
                      <a:r>
                        <a:rPr lang="en-US" sz="1600" b="1" dirty="0">
                          <a:solidFill>
                            <a:srgbClr val="000000"/>
                          </a:solidFill>
                          <a:effectLst/>
                          <a:latin typeface="+mn-lt"/>
                        </a:rPr>
                        <a:t>79.1</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600" b="1" dirty="0" smtClean="0">
                          <a:effectLst/>
                          <a:latin typeface="+mn-lt"/>
                        </a:rPr>
                        <a:t>N/A</a:t>
                      </a:r>
                      <a:endParaRPr lang="en-US" sz="1600" b="1" dirty="0">
                        <a:effectLst/>
                        <a:latin typeface="+mn-lt"/>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dirty="0" smtClean="0">
                          <a:effectLst/>
                          <a:latin typeface="+mn-lt"/>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dirty="0" smtClean="0">
                          <a:effectLst/>
                          <a:latin typeface="+mn-lt"/>
                        </a:rPr>
                        <a:t>N/A</a:t>
                      </a:r>
                    </a:p>
                  </a:txBody>
                  <a:tcPr marL="19050" marR="19050" marT="12700" marB="12700" anchor="b"/>
                </a:tc>
                <a:extLst>
                  <a:ext uri="{0D108BD9-81ED-4DB2-BD59-A6C34878D82A}">
                    <a16:rowId xmlns:a16="http://schemas.microsoft.com/office/drawing/2014/main" val="3264407041"/>
                  </a:ext>
                </a:extLst>
              </a:tr>
            </a:tbl>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12</a:t>
            </a:r>
            <a:r>
              <a:rPr lang="en-US" sz="2600" b="1" baseline="30000" dirty="0" smtClean="0"/>
              <a:t>th</a:t>
            </a:r>
            <a:r>
              <a:rPr lang="en-US" sz="2600" b="1" dirty="0" smtClean="0"/>
              <a:t> grade students completing the Free Application for Federal Student Aid (FAFSA)</a:t>
            </a:r>
            <a:r>
              <a:rPr lang="en-US" sz="2600" b="1" dirty="0"/>
              <a:t> </a:t>
            </a:r>
            <a:r>
              <a:rPr lang="en-US" sz="2100" dirty="0" smtClean="0"/>
              <a:t>(Source: SCUSD CALPADS Analysis)</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4132418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 </a:t>
            </a:r>
            <a:r>
              <a:rPr lang="en-US" sz="2800" b="1" dirty="0"/>
              <a:t>FAFSA Completion</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83</a:t>
            </a:fld>
            <a:endParaRPr dirty="0"/>
          </a:p>
        </p:txBody>
      </p:sp>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a:t>
            </a:r>
            <a:r>
              <a:rPr lang="en-US" sz="2600" b="1" dirty="0"/>
              <a:t>of 12</a:t>
            </a:r>
            <a:r>
              <a:rPr lang="en-US" sz="2600" b="1" baseline="30000" dirty="0"/>
              <a:t>th</a:t>
            </a:r>
            <a:r>
              <a:rPr lang="en-US" sz="2600" b="1" dirty="0"/>
              <a:t> grade students completing the Free Application for Federal Student Aid (FAFSA) (2017-18 to 2019-20) </a:t>
            </a:r>
            <a:r>
              <a:rPr lang="en-US" sz="2100" dirty="0"/>
              <a:t>(Source: SCUSD CALPADS Analysis)</a:t>
            </a:r>
          </a:p>
          <a:p>
            <a:pPr marL="0" indent="0">
              <a:spcBef>
                <a:spcPts val="0"/>
              </a:spcBef>
              <a:buClr>
                <a:schemeClr val="dk1"/>
              </a:buClr>
              <a:buSzPct val="100000"/>
              <a:buFont typeface="Arial"/>
              <a:buNone/>
            </a:pPr>
            <a:endParaRPr lang="en-US" sz="2800" dirty="0"/>
          </a:p>
        </p:txBody>
      </p:sp>
      <p:graphicFrame>
        <p:nvGraphicFramePr>
          <p:cNvPr id="10" name="Chart 9"/>
          <p:cNvGraphicFramePr/>
          <p:nvPr>
            <p:extLst/>
          </p:nvPr>
        </p:nvGraphicFramePr>
        <p:xfrm>
          <a:off x="53371" y="1614690"/>
          <a:ext cx="9037257" cy="5169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02798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 Graduation Rate (Combined 4/5 Year Cohort)</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84</a:t>
            </a:fld>
            <a:endParaRPr dirty="0"/>
          </a:p>
        </p:txBody>
      </p:sp>
      <p:sp>
        <p:nvSpPr>
          <p:cNvPr id="7" name="Google Shape;304;p16"/>
          <p:cNvSpPr txBox="1">
            <a:spLocks/>
          </p:cNvSpPr>
          <p:nvPr/>
        </p:nvSpPr>
        <p:spPr>
          <a:xfrm>
            <a:off x="124708" y="5566962"/>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8" name="Table 7"/>
          <p:cNvGraphicFramePr>
            <a:graphicFrameLocks noGrp="1"/>
          </p:cNvGraphicFramePr>
          <p:nvPr>
            <p:extLst/>
          </p:nvPr>
        </p:nvGraphicFramePr>
        <p:xfrm>
          <a:off x="124706" y="1529989"/>
          <a:ext cx="8858656"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a:solidFill>
                            <a:srgbClr val="000000"/>
                          </a:solidFill>
                          <a:effectLst/>
                        </a:rPr>
                        <a:t>86.3</a:t>
                      </a:r>
                    </a:p>
                  </a:txBody>
                  <a:tcPr marL="19050" marR="19050" marT="12700" marB="12700" anchor="b"/>
                </a:tc>
                <a:tc>
                  <a:txBody>
                    <a:bodyPr/>
                    <a:lstStyle/>
                    <a:p>
                      <a:pPr algn="ctr" rtl="0" fontAlgn="b"/>
                      <a:r>
                        <a:rPr lang="en-US" sz="1800" b="1" dirty="0">
                          <a:solidFill>
                            <a:srgbClr val="000000"/>
                          </a:solidFill>
                          <a:effectLst/>
                        </a:rPr>
                        <a:t>85.7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87.3</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solidFill>
                            <a:srgbClr val="000000"/>
                          </a:solidFill>
                          <a:effectLst/>
                        </a:rPr>
                        <a:t>77.5</a:t>
                      </a:r>
                    </a:p>
                  </a:txBody>
                  <a:tcPr marL="19050" marR="19050" marT="12700" marB="12700" anchor="b"/>
                </a:tc>
                <a:tc>
                  <a:txBody>
                    <a:bodyPr/>
                    <a:lstStyle/>
                    <a:p>
                      <a:pPr algn="ctr" rtl="0" fontAlgn="b"/>
                      <a:r>
                        <a:rPr lang="en-US" sz="1800" b="1" dirty="0">
                          <a:solidFill>
                            <a:srgbClr val="000000"/>
                          </a:solidFill>
                          <a:effectLst/>
                        </a:rPr>
                        <a:t>81.2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75.8</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solidFill>
                            <a:srgbClr val="000000"/>
                          </a:solidFill>
                          <a:effectLst/>
                        </a:rPr>
                        <a:t>76.5</a:t>
                      </a:r>
                    </a:p>
                  </a:txBody>
                  <a:tcPr marL="19050" marR="19050" marT="12700" marB="12700" anchor="b"/>
                </a:tc>
                <a:tc>
                  <a:txBody>
                    <a:bodyPr/>
                    <a:lstStyle/>
                    <a:p>
                      <a:pPr algn="ctr" rtl="0" fontAlgn="b"/>
                      <a:r>
                        <a:rPr lang="en-US" sz="1800" b="1" dirty="0">
                          <a:solidFill>
                            <a:srgbClr val="000000"/>
                          </a:solidFill>
                          <a:effectLst/>
                        </a:rPr>
                        <a:t>66.7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81.3</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a:solidFill>
                            <a:srgbClr val="000000"/>
                          </a:solidFill>
                          <a:effectLst/>
                        </a:rPr>
                        <a:t>69.5</a:t>
                      </a:r>
                    </a:p>
                  </a:txBody>
                  <a:tcPr marL="19050" marR="19050" marT="12700" marB="12700" anchor="b"/>
                </a:tc>
                <a:tc>
                  <a:txBody>
                    <a:bodyPr/>
                    <a:lstStyle/>
                    <a:p>
                      <a:pPr algn="ctr" rtl="0" fontAlgn="b"/>
                      <a:r>
                        <a:rPr lang="en-US" sz="1800" b="1" dirty="0">
                          <a:solidFill>
                            <a:srgbClr val="000000"/>
                          </a:solidFill>
                          <a:effectLst/>
                        </a:rPr>
                        <a:t>75.3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72.9</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a:solidFill>
                            <a:srgbClr val="000000"/>
                          </a:solidFill>
                          <a:effectLst/>
                        </a:rPr>
                        <a:t>85.6</a:t>
                      </a:r>
                    </a:p>
                  </a:txBody>
                  <a:tcPr marL="19050" marR="19050" marT="12700" marB="12700" anchor="b"/>
                </a:tc>
                <a:tc>
                  <a:txBody>
                    <a:bodyPr/>
                    <a:lstStyle/>
                    <a:p>
                      <a:pPr algn="ctr" rtl="0" fontAlgn="b"/>
                      <a:r>
                        <a:rPr lang="en-US" sz="1800" b="1" dirty="0">
                          <a:solidFill>
                            <a:srgbClr val="000000"/>
                          </a:solidFill>
                          <a:effectLst/>
                        </a:rPr>
                        <a:t>84.7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86.1</a:t>
                      </a: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a:solidFill>
                            <a:srgbClr val="000000"/>
                          </a:solidFill>
                          <a:effectLst/>
                        </a:rPr>
                        <a:t>65.1</a:t>
                      </a:r>
                    </a:p>
                  </a:txBody>
                  <a:tcPr marL="19050" marR="19050" marT="12700" marB="12700" anchor="b"/>
                </a:tc>
                <a:tc>
                  <a:txBody>
                    <a:bodyPr/>
                    <a:lstStyle/>
                    <a:p>
                      <a:pPr algn="ctr" rtl="0" fontAlgn="b"/>
                      <a:r>
                        <a:rPr lang="en-US" sz="1800" b="1" dirty="0">
                          <a:solidFill>
                            <a:srgbClr val="000000"/>
                          </a:solidFill>
                          <a:effectLst/>
                        </a:rPr>
                        <a:t>66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70.4</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a:solidFill>
                            <a:srgbClr val="000000"/>
                          </a:solidFill>
                          <a:effectLst/>
                        </a:rPr>
                        <a:t>77.7</a:t>
                      </a:r>
                    </a:p>
                  </a:txBody>
                  <a:tcPr marL="19050" marR="19050" marT="12700" marB="12700" anchor="b"/>
                </a:tc>
                <a:tc>
                  <a:txBody>
                    <a:bodyPr/>
                    <a:lstStyle/>
                    <a:p>
                      <a:pPr algn="ctr" rtl="0" fontAlgn="b"/>
                      <a:r>
                        <a:rPr lang="en-US" sz="1800" b="1" dirty="0">
                          <a:solidFill>
                            <a:srgbClr val="000000"/>
                          </a:solidFill>
                          <a:effectLst/>
                        </a:rPr>
                        <a:t>77.1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82.4</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solidFill>
                            <a:srgbClr val="000000"/>
                          </a:solidFill>
                          <a:effectLst/>
                        </a:rPr>
                        <a:t>78.6</a:t>
                      </a:r>
                    </a:p>
                  </a:txBody>
                  <a:tcPr marL="19050" marR="19050" marT="12700" marB="12700" anchor="b"/>
                </a:tc>
                <a:tc>
                  <a:txBody>
                    <a:bodyPr/>
                    <a:lstStyle/>
                    <a:p>
                      <a:pPr algn="ctr" rtl="0" fontAlgn="b"/>
                      <a:r>
                        <a:rPr lang="en-US" sz="1800" b="1" dirty="0">
                          <a:solidFill>
                            <a:srgbClr val="000000"/>
                          </a:solidFill>
                          <a:effectLst/>
                        </a:rPr>
                        <a:t>81.8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73.3</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a:solidFill>
                            <a:srgbClr val="000000"/>
                          </a:solidFill>
                          <a:effectLst/>
                        </a:rPr>
                        <a:t>93.6</a:t>
                      </a:r>
                    </a:p>
                  </a:txBody>
                  <a:tcPr marL="19050" marR="19050" marT="12700" marB="12700" anchor="b"/>
                </a:tc>
                <a:tc>
                  <a:txBody>
                    <a:bodyPr/>
                    <a:lstStyle/>
                    <a:p>
                      <a:pPr algn="ctr" rtl="0" fontAlgn="b"/>
                      <a:r>
                        <a:rPr lang="en-US" sz="1800" b="1" dirty="0">
                          <a:solidFill>
                            <a:srgbClr val="000000"/>
                          </a:solidFill>
                          <a:effectLst/>
                        </a:rPr>
                        <a:t>93.7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93.5</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a:solidFill>
                            <a:srgbClr val="000000"/>
                          </a:solidFill>
                          <a:effectLst/>
                        </a:rPr>
                        <a:t>91.2</a:t>
                      </a:r>
                    </a:p>
                  </a:txBody>
                  <a:tcPr marL="19050" marR="19050" marT="12700" marB="12700" anchor="b"/>
                </a:tc>
                <a:tc>
                  <a:txBody>
                    <a:bodyPr/>
                    <a:lstStyle/>
                    <a:p>
                      <a:pPr algn="ctr" rtl="0" fontAlgn="b"/>
                      <a:r>
                        <a:rPr lang="en-US" sz="1800" b="1" dirty="0">
                          <a:solidFill>
                            <a:srgbClr val="000000"/>
                          </a:solidFill>
                          <a:effectLst/>
                        </a:rPr>
                        <a:t>100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95.2</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rPr>
                        <a:t>85.4</a:t>
                      </a:r>
                    </a:p>
                  </a:txBody>
                  <a:tcPr marL="19050" marR="19050" marT="12700" marB="12700" anchor="b"/>
                </a:tc>
                <a:tc>
                  <a:txBody>
                    <a:bodyPr/>
                    <a:lstStyle/>
                    <a:p>
                      <a:pPr algn="ctr" rtl="0" fontAlgn="b"/>
                      <a:r>
                        <a:rPr lang="en-US" sz="1800" b="1" dirty="0">
                          <a:solidFill>
                            <a:srgbClr val="000000"/>
                          </a:solidFill>
                          <a:effectLst/>
                        </a:rPr>
                        <a:t>84.2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84.6</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a:solidFill>
                            <a:srgbClr val="000000"/>
                          </a:solidFill>
                          <a:effectLst/>
                        </a:rPr>
                        <a:t>71.4</a:t>
                      </a:r>
                    </a:p>
                  </a:txBody>
                  <a:tcPr marL="19050" marR="19050" marT="12700" marB="12700" anchor="b"/>
                </a:tc>
                <a:tc>
                  <a:txBody>
                    <a:bodyPr/>
                    <a:lstStyle/>
                    <a:p>
                      <a:pPr algn="ctr" rtl="0" fontAlgn="b"/>
                      <a:r>
                        <a:rPr lang="en-US" sz="1800" b="1" dirty="0">
                          <a:solidFill>
                            <a:srgbClr val="000000"/>
                          </a:solidFill>
                          <a:effectLst/>
                        </a:rPr>
                        <a:t>87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71.9</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a:solidFill>
                            <a:srgbClr val="000000"/>
                          </a:solidFill>
                          <a:effectLst/>
                        </a:rPr>
                        <a:t>88.7</a:t>
                      </a:r>
                    </a:p>
                  </a:txBody>
                  <a:tcPr marL="19050" marR="19050" marT="12700" marB="12700" anchor="b"/>
                </a:tc>
                <a:tc>
                  <a:txBody>
                    <a:bodyPr/>
                    <a:lstStyle/>
                    <a:p>
                      <a:pPr algn="ctr" rtl="0" fontAlgn="b"/>
                      <a:r>
                        <a:rPr lang="en-US" sz="1800" b="1" dirty="0">
                          <a:solidFill>
                            <a:srgbClr val="000000"/>
                          </a:solidFill>
                          <a:effectLst/>
                        </a:rPr>
                        <a:t>84.6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92.5</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solidFill>
                            <a:srgbClr val="000000"/>
                          </a:solidFill>
                          <a:effectLst/>
                        </a:rPr>
                        <a:t>85.8</a:t>
                      </a:r>
                    </a:p>
                  </a:txBody>
                  <a:tcPr marL="19050" marR="19050" marT="12700" marB="12700" anchor="b"/>
                </a:tc>
                <a:tc>
                  <a:txBody>
                    <a:bodyPr/>
                    <a:lstStyle/>
                    <a:p>
                      <a:pPr algn="ctr" rtl="0" fontAlgn="b"/>
                      <a:r>
                        <a:rPr lang="en-US" sz="1800" b="1" dirty="0">
                          <a:solidFill>
                            <a:srgbClr val="000000"/>
                          </a:solidFill>
                          <a:effectLst/>
                        </a:rPr>
                        <a:t>88.1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87.8</a:t>
                      </a:r>
                    </a:p>
                  </a:txBody>
                  <a:tcPr marL="19050" marR="19050" marT="12700" marB="12700" anchor="b"/>
                </a:tc>
                <a:extLst>
                  <a:ext uri="{0D108BD9-81ED-4DB2-BD59-A6C34878D82A}">
                    <a16:rowId xmlns:a16="http://schemas.microsoft.com/office/drawing/2014/main" val="3264407041"/>
                  </a:ext>
                </a:extLst>
              </a:tr>
            </a:tbl>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who received a High School diploma within 4/5 years of entering 9</a:t>
            </a:r>
            <a:r>
              <a:rPr lang="en-US" sz="2600" b="1" baseline="30000" dirty="0" smtClean="0"/>
              <a:t>th</a:t>
            </a:r>
            <a:r>
              <a:rPr lang="en-US" sz="2600" b="1" dirty="0" smtClean="0"/>
              <a:t> grade </a:t>
            </a:r>
            <a:r>
              <a:rPr lang="en-US" sz="2100" dirty="0" smtClean="0"/>
              <a:t>(Source: California School Dashboard)</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40664030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a:t>
            </a:r>
            <a:r>
              <a:rPr lang="en-US" sz="2800" b="1" dirty="0"/>
              <a:t>: Graduation Rate (Combined 4/5 Year Cohort)</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85</a:t>
            </a:fld>
            <a:endParaRPr dirty="0"/>
          </a:p>
        </p:txBody>
      </p:sp>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a:t>
            </a:r>
            <a:r>
              <a:rPr lang="en-US" sz="2600" b="1" dirty="0"/>
              <a:t>of students who </a:t>
            </a:r>
            <a:r>
              <a:rPr lang="en-US" sz="2600" b="1" dirty="0" smtClean="0"/>
              <a:t>received </a:t>
            </a:r>
            <a:r>
              <a:rPr lang="en-US" sz="2600" b="1" dirty="0"/>
              <a:t>a High School diploma within 4/5 years of entering 9</a:t>
            </a:r>
            <a:r>
              <a:rPr lang="en-US" sz="2600" b="1" baseline="30000" dirty="0"/>
              <a:t>th</a:t>
            </a:r>
            <a:r>
              <a:rPr lang="en-US" sz="2600" b="1" dirty="0"/>
              <a:t> grade (2017-18 to 2019-20) </a:t>
            </a:r>
            <a:r>
              <a:rPr lang="en-US" sz="2100" dirty="0"/>
              <a:t>(Source: California School Dashboard)</a:t>
            </a:r>
          </a:p>
          <a:p>
            <a:pPr marL="0" indent="0">
              <a:spcBef>
                <a:spcPts val="0"/>
              </a:spcBef>
              <a:buClr>
                <a:schemeClr val="dk1"/>
              </a:buClr>
              <a:buSzPct val="100000"/>
              <a:buFont typeface="Arial"/>
              <a:buNone/>
            </a:pPr>
            <a:endParaRPr lang="en-US" sz="2800" dirty="0"/>
          </a:p>
        </p:txBody>
      </p:sp>
      <p:graphicFrame>
        <p:nvGraphicFramePr>
          <p:cNvPr id="10" name="Chart 9"/>
          <p:cNvGraphicFramePr/>
          <p:nvPr>
            <p:extLst/>
          </p:nvPr>
        </p:nvGraphicFramePr>
        <p:xfrm>
          <a:off x="53371" y="1614690"/>
          <a:ext cx="9037257" cy="516912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V="1">
            <a:off x="808523" y="2251438"/>
            <a:ext cx="8353442" cy="1016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7039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 Graduation Rate (Adjusted 4 Year Cohort)</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86</a:t>
            </a:fld>
            <a:endParaRPr dirty="0"/>
          </a:p>
        </p:txBody>
      </p:sp>
      <p:sp>
        <p:nvSpPr>
          <p:cNvPr id="7" name="Google Shape;304;p16"/>
          <p:cNvSpPr txBox="1">
            <a:spLocks/>
          </p:cNvSpPr>
          <p:nvPr/>
        </p:nvSpPr>
        <p:spPr>
          <a:xfrm>
            <a:off x="124708" y="5566962"/>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8" name="Table 7"/>
          <p:cNvGraphicFramePr>
            <a:graphicFrameLocks noGrp="1"/>
          </p:cNvGraphicFramePr>
          <p:nvPr>
            <p:extLst/>
          </p:nvPr>
        </p:nvGraphicFramePr>
        <p:xfrm>
          <a:off x="124706" y="1529989"/>
          <a:ext cx="8858656" cy="5151120"/>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a:solidFill>
                            <a:srgbClr val="000000"/>
                          </a:solidFill>
                          <a:effectLst/>
                        </a:rPr>
                        <a:t>84.5</a:t>
                      </a:r>
                    </a:p>
                  </a:txBody>
                  <a:tcPr marL="19050" marR="19050" marT="12700" marB="12700" anchor="b"/>
                </a:tc>
                <a:tc>
                  <a:txBody>
                    <a:bodyPr/>
                    <a:lstStyle/>
                    <a:p>
                      <a:pPr algn="ctr" rtl="0" fontAlgn="b"/>
                      <a:r>
                        <a:rPr lang="en-US" sz="1800" b="1" dirty="0">
                          <a:solidFill>
                            <a:srgbClr val="000000"/>
                          </a:solidFill>
                          <a:effectLst/>
                        </a:rPr>
                        <a:t>84.7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86.5</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solidFill>
                            <a:srgbClr val="000000"/>
                          </a:solidFill>
                          <a:effectLst/>
                        </a:rPr>
                        <a:t>73.8</a:t>
                      </a:r>
                    </a:p>
                  </a:txBody>
                  <a:tcPr marL="19050" marR="19050" marT="12700" marB="12700" anchor="b"/>
                </a:tc>
                <a:tc>
                  <a:txBody>
                    <a:bodyPr/>
                    <a:lstStyle/>
                    <a:p>
                      <a:pPr algn="ctr" rtl="0" fontAlgn="b"/>
                      <a:r>
                        <a:rPr lang="en-US" sz="1800" b="1" dirty="0">
                          <a:solidFill>
                            <a:srgbClr val="000000"/>
                          </a:solidFill>
                          <a:effectLst/>
                        </a:rPr>
                        <a:t>79.7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74.1</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solidFill>
                            <a:srgbClr val="000000"/>
                          </a:solidFill>
                          <a:effectLst/>
                        </a:rPr>
                        <a:t>65.8</a:t>
                      </a:r>
                    </a:p>
                  </a:txBody>
                  <a:tcPr marL="19050" marR="19050" marT="12700" marB="12700" anchor="b"/>
                </a:tc>
                <a:tc>
                  <a:txBody>
                    <a:bodyPr/>
                    <a:lstStyle/>
                    <a:p>
                      <a:pPr algn="ctr" rtl="0" fontAlgn="b"/>
                      <a:r>
                        <a:rPr lang="en-US" sz="1800" b="1" dirty="0">
                          <a:solidFill>
                            <a:srgbClr val="000000"/>
                          </a:solidFill>
                          <a:effectLst/>
                        </a:rPr>
                        <a:t>53.1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72.2</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a:solidFill>
                            <a:srgbClr val="000000"/>
                          </a:solidFill>
                          <a:effectLst/>
                        </a:rPr>
                        <a:t>58.8</a:t>
                      </a:r>
                    </a:p>
                  </a:txBody>
                  <a:tcPr marL="19050" marR="19050" marT="12700" marB="12700" anchor="b"/>
                </a:tc>
                <a:tc>
                  <a:txBody>
                    <a:bodyPr/>
                    <a:lstStyle/>
                    <a:p>
                      <a:pPr algn="ctr" rtl="0" fontAlgn="b"/>
                      <a:r>
                        <a:rPr lang="en-US" sz="1800" b="1" dirty="0">
                          <a:solidFill>
                            <a:srgbClr val="000000"/>
                          </a:solidFill>
                          <a:effectLst/>
                        </a:rPr>
                        <a:t>66.3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63.2</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a:solidFill>
                            <a:srgbClr val="000000"/>
                          </a:solidFill>
                          <a:effectLst/>
                        </a:rPr>
                        <a:t>83</a:t>
                      </a:r>
                    </a:p>
                  </a:txBody>
                  <a:tcPr marL="19050" marR="19050" marT="12700" marB="12700" anchor="b"/>
                </a:tc>
                <a:tc>
                  <a:txBody>
                    <a:bodyPr/>
                    <a:lstStyle/>
                    <a:p>
                      <a:pPr algn="ctr" rtl="0" fontAlgn="b"/>
                      <a:r>
                        <a:rPr lang="en-US" sz="1800" b="1" dirty="0">
                          <a:solidFill>
                            <a:srgbClr val="000000"/>
                          </a:solidFill>
                          <a:effectLst/>
                        </a:rPr>
                        <a:t>83.2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85</a:t>
                      </a:r>
                    </a:p>
                  </a:txBody>
                  <a:tcPr marL="19050" marR="19050" marT="12700" marB="12700" anchor="b"/>
                </a:tc>
                <a:extLst>
                  <a:ext uri="{0D108BD9-81ED-4DB2-BD59-A6C34878D82A}">
                    <a16:rowId xmlns:a16="http://schemas.microsoft.com/office/drawing/2014/main" val="734175075"/>
                  </a:ext>
                </a:extLst>
              </a:tr>
              <a:tr h="213086">
                <a:tc>
                  <a:txBody>
                    <a:bodyPr/>
                    <a:lstStyle/>
                    <a:p>
                      <a:r>
                        <a:rPr lang="en-US" sz="1600" b="1" dirty="0" smtClean="0"/>
                        <a:t>Students with Disabilities</a:t>
                      </a:r>
                      <a:endParaRPr lang="en-US" sz="1600" b="1" dirty="0"/>
                    </a:p>
                  </a:txBody>
                  <a:tcPr/>
                </a:tc>
                <a:tc>
                  <a:txBody>
                    <a:bodyPr/>
                    <a:lstStyle/>
                    <a:p>
                      <a:pPr algn="ctr" rtl="0" fontAlgn="b"/>
                      <a:r>
                        <a:rPr lang="en-US" sz="1800" b="1" dirty="0">
                          <a:solidFill>
                            <a:srgbClr val="000000"/>
                          </a:solidFill>
                          <a:effectLst/>
                        </a:rPr>
                        <a:t>59.7</a:t>
                      </a:r>
                    </a:p>
                  </a:txBody>
                  <a:tcPr marL="19050" marR="19050" marT="12700" marB="12700" anchor="b"/>
                </a:tc>
                <a:tc>
                  <a:txBody>
                    <a:bodyPr/>
                    <a:lstStyle/>
                    <a:p>
                      <a:pPr algn="ctr" rtl="0" fontAlgn="b"/>
                      <a:r>
                        <a:rPr lang="en-US" sz="1800" b="1" dirty="0">
                          <a:solidFill>
                            <a:srgbClr val="000000"/>
                          </a:solidFill>
                          <a:effectLst/>
                        </a:rPr>
                        <a:t>62.2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66</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a:solidFill>
                            <a:srgbClr val="000000"/>
                          </a:solidFill>
                          <a:effectLst/>
                        </a:rPr>
                        <a:t>73.7</a:t>
                      </a:r>
                    </a:p>
                  </a:txBody>
                  <a:tcPr marL="19050" marR="19050" marT="12700" marB="12700" anchor="b"/>
                </a:tc>
                <a:tc>
                  <a:txBody>
                    <a:bodyPr/>
                    <a:lstStyle/>
                    <a:p>
                      <a:pPr algn="ctr" rtl="0" fontAlgn="b"/>
                      <a:r>
                        <a:rPr lang="en-US" sz="1800" b="1" dirty="0">
                          <a:solidFill>
                            <a:srgbClr val="000000"/>
                          </a:solidFill>
                          <a:effectLst/>
                        </a:rPr>
                        <a:t>74.4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79.5</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solidFill>
                            <a:srgbClr val="000000"/>
                          </a:solidFill>
                          <a:effectLst/>
                        </a:rPr>
                        <a:t>71.4</a:t>
                      </a:r>
                    </a:p>
                  </a:txBody>
                  <a:tcPr marL="19050" marR="19050" marT="12700" marB="12700" anchor="b"/>
                </a:tc>
                <a:tc>
                  <a:txBody>
                    <a:bodyPr/>
                    <a:lstStyle/>
                    <a:p>
                      <a:pPr algn="ctr" rtl="0" fontAlgn="b"/>
                      <a:r>
                        <a:rPr lang="en-US" sz="1800" b="1" dirty="0">
                          <a:solidFill>
                            <a:srgbClr val="000000"/>
                          </a:solidFill>
                          <a:effectLst/>
                        </a:rPr>
                        <a:t>81.8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62.5</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a:solidFill>
                            <a:srgbClr val="000000"/>
                          </a:solidFill>
                          <a:effectLst/>
                        </a:rPr>
                        <a:t>92.7</a:t>
                      </a:r>
                    </a:p>
                  </a:txBody>
                  <a:tcPr marL="19050" marR="19050" marT="12700" marB="12700" anchor="b"/>
                </a:tc>
                <a:tc>
                  <a:txBody>
                    <a:bodyPr/>
                    <a:lstStyle/>
                    <a:p>
                      <a:pPr algn="ctr" rtl="0" fontAlgn="b"/>
                      <a:r>
                        <a:rPr lang="en-US" sz="1800" b="1" dirty="0">
                          <a:solidFill>
                            <a:srgbClr val="000000"/>
                          </a:solidFill>
                          <a:effectLst/>
                        </a:rPr>
                        <a:t>92.9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93.4</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a:solidFill>
                            <a:srgbClr val="000000"/>
                          </a:solidFill>
                          <a:effectLst/>
                        </a:rPr>
                        <a:t>91.2</a:t>
                      </a:r>
                    </a:p>
                  </a:txBody>
                  <a:tcPr marL="19050" marR="19050" marT="12700" marB="12700" anchor="b"/>
                </a:tc>
                <a:tc>
                  <a:txBody>
                    <a:bodyPr/>
                    <a:lstStyle/>
                    <a:p>
                      <a:pPr algn="ctr" rtl="0" fontAlgn="b"/>
                      <a:r>
                        <a:rPr lang="en-US" sz="1800" b="1" dirty="0">
                          <a:solidFill>
                            <a:srgbClr val="000000"/>
                          </a:solidFill>
                          <a:effectLst/>
                        </a:rPr>
                        <a:t>97.9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95.2</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rPr>
                        <a:t>83.4</a:t>
                      </a:r>
                    </a:p>
                  </a:txBody>
                  <a:tcPr marL="19050" marR="19050" marT="12700" marB="12700" anchor="b"/>
                </a:tc>
                <a:tc>
                  <a:txBody>
                    <a:bodyPr/>
                    <a:lstStyle/>
                    <a:p>
                      <a:pPr algn="ctr" rtl="0" fontAlgn="b"/>
                      <a:r>
                        <a:rPr lang="en-US" sz="1800" b="1" dirty="0">
                          <a:solidFill>
                            <a:srgbClr val="000000"/>
                          </a:solidFill>
                          <a:effectLst/>
                        </a:rPr>
                        <a:t>83.4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84.2</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a:solidFill>
                            <a:srgbClr val="000000"/>
                          </a:solidFill>
                          <a:effectLst/>
                        </a:rPr>
                        <a:t>68.7</a:t>
                      </a:r>
                    </a:p>
                  </a:txBody>
                  <a:tcPr marL="19050" marR="19050" marT="12700" marB="12700" anchor="b"/>
                </a:tc>
                <a:tc>
                  <a:txBody>
                    <a:bodyPr/>
                    <a:lstStyle/>
                    <a:p>
                      <a:pPr algn="ctr" rtl="0" fontAlgn="b"/>
                      <a:r>
                        <a:rPr lang="en-US" sz="1800" b="1" dirty="0">
                          <a:solidFill>
                            <a:srgbClr val="000000"/>
                          </a:solidFill>
                          <a:effectLst/>
                        </a:rPr>
                        <a:t>87.2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71.4</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a:solidFill>
                            <a:srgbClr val="000000"/>
                          </a:solidFill>
                          <a:effectLst/>
                        </a:rPr>
                        <a:t>87.3</a:t>
                      </a:r>
                    </a:p>
                  </a:txBody>
                  <a:tcPr marL="19050" marR="19050" marT="12700" marB="12700" anchor="b"/>
                </a:tc>
                <a:tc>
                  <a:txBody>
                    <a:bodyPr/>
                    <a:lstStyle/>
                    <a:p>
                      <a:pPr algn="ctr" rtl="0" fontAlgn="b"/>
                      <a:r>
                        <a:rPr lang="en-US" sz="1800" b="1" dirty="0">
                          <a:solidFill>
                            <a:srgbClr val="000000"/>
                          </a:solidFill>
                          <a:effectLst/>
                        </a:rPr>
                        <a:t>84.3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91.6</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solidFill>
                            <a:srgbClr val="000000"/>
                          </a:solidFill>
                          <a:effectLst/>
                        </a:rPr>
                        <a:t>83.9</a:t>
                      </a:r>
                    </a:p>
                  </a:txBody>
                  <a:tcPr marL="19050" marR="19050" marT="12700" marB="12700" anchor="b"/>
                </a:tc>
                <a:tc>
                  <a:txBody>
                    <a:bodyPr/>
                    <a:lstStyle/>
                    <a:p>
                      <a:pPr algn="ctr" rtl="0" fontAlgn="b"/>
                      <a:r>
                        <a:rPr lang="en-US" sz="1800" b="1" dirty="0">
                          <a:solidFill>
                            <a:srgbClr val="000000"/>
                          </a:solidFill>
                          <a:effectLst/>
                        </a:rPr>
                        <a:t>85.7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86.7</a:t>
                      </a:r>
                    </a:p>
                  </a:txBody>
                  <a:tcPr marL="19050" marR="19050" marT="12700" marB="12700" anchor="b"/>
                </a:tc>
                <a:extLst>
                  <a:ext uri="{0D108BD9-81ED-4DB2-BD59-A6C34878D82A}">
                    <a16:rowId xmlns:a16="http://schemas.microsoft.com/office/drawing/2014/main" val="3264407041"/>
                  </a:ext>
                </a:extLst>
              </a:tr>
            </a:tbl>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in the adjusted cohort who graduated within four years  </a:t>
            </a:r>
            <a:r>
              <a:rPr lang="en-US" sz="2100" dirty="0" smtClean="0"/>
              <a:t>(Source: CDE Dataquest)</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24068259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a:t>
            </a:r>
            <a:r>
              <a:rPr lang="en-US" sz="2800" b="1" dirty="0"/>
              <a:t>: Graduation Rate (Adjusted 4 Year Cohort)</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87</a:t>
            </a:fld>
            <a:endParaRPr dirty="0"/>
          </a:p>
        </p:txBody>
      </p:sp>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a:t>
            </a:r>
            <a:r>
              <a:rPr lang="en-US" sz="2600" b="1" dirty="0"/>
              <a:t>of students in the adjusted cohort who </a:t>
            </a:r>
            <a:r>
              <a:rPr lang="en-US" sz="2600" b="1" dirty="0" smtClean="0"/>
              <a:t>graduated </a:t>
            </a:r>
            <a:r>
              <a:rPr lang="en-US" sz="2600" b="1" dirty="0"/>
              <a:t>within four years (2017-18 to 2019-20)  </a:t>
            </a:r>
            <a:r>
              <a:rPr lang="en-US" sz="2100" dirty="0"/>
              <a:t>(Source: CDE Dataquest)</a:t>
            </a:r>
          </a:p>
          <a:p>
            <a:pPr marL="0" indent="0">
              <a:spcBef>
                <a:spcPts val="0"/>
              </a:spcBef>
              <a:buClr>
                <a:schemeClr val="dk1"/>
              </a:buClr>
              <a:buSzPct val="100000"/>
              <a:buFont typeface="Arial"/>
              <a:buNone/>
            </a:pPr>
            <a:endParaRPr lang="en-US" sz="2800" dirty="0"/>
          </a:p>
        </p:txBody>
      </p:sp>
      <p:graphicFrame>
        <p:nvGraphicFramePr>
          <p:cNvPr id="10" name="Chart 9"/>
          <p:cNvGraphicFramePr/>
          <p:nvPr>
            <p:extLst/>
          </p:nvPr>
        </p:nvGraphicFramePr>
        <p:xfrm>
          <a:off x="53371" y="1614690"/>
          <a:ext cx="9037257" cy="516912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V="1">
            <a:off x="746169" y="2151001"/>
            <a:ext cx="8353442" cy="1016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4" name="TextBox 4"/>
          <p:cNvSpPr txBox="1"/>
          <p:nvPr/>
        </p:nvSpPr>
        <p:spPr>
          <a:xfrm>
            <a:off x="1645576" y="1487520"/>
            <a:ext cx="2429164" cy="5847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smtClean="0">
                <a:solidFill>
                  <a:srgbClr val="FF0000"/>
                </a:solidFill>
              </a:rPr>
              <a:t>- - - - </a:t>
            </a:r>
            <a:r>
              <a:rPr lang="en-US" sz="1400" b="1" dirty="0" smtClean="0"/>
              <a:t>Prior Goal (90%)</a:t>
            </a:r>
            <a:endParaRPr lang="en-US" sz="1400" b="1" dirty="0"/>
          </a:p>
        </p:txBody>
      </p:sp>
    </p:spTree>
    <p:extLst>
      <p:ext uri="{BB962C8B-B14F-4D97-AF65-F5344CB8AC3E}">
        <p14:creationId xmlns:p14="http://schemas.microsoft.com/office/powerpoint/2010/main" val="23662206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 High School Drop-out Rate</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88</a:t>
            </a:fld>
            <a:endParaRPr dirty="0"/>
          </a:p>
        </p:txBody>
      </p:sp>
      <p:sp>
        <p:nvSpPr>
          <p:cNvPr id="7" name="Google Shape;304;p16"/>
          <p:cNvSpPr txBox="1">
            <a:spLocks/>
          </p:cNvSpPr>
          <p:nvPr/>
        </p:nvSpPr>
        <p:spPr>
          <a:xfrm>
            <a:off x="124708" y="5566962"/>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8" name="Table 7"/>
          <p:cNvGraphicFramePr>
            <a:graphicFrameLocks noGrp="1"/>
          </p:cNvGraphicFramePr>
          <p:nvPr>
            <p:extLst/>
          </p:nvPr>
        </p:nvGraphicFramePr>
        <p:xfrm>
          <a:off x="124706" y="1529989"/>
          <a:ext cx="8858656" cy="5151120"/>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a:solidFill>
                            <a:srgbClr val="000000"/>
                          </a:solidFill>
                          <a:effectLst/>
                          <a:latin typeface="Calibri" panose="020F0502020204030204" pitchFamily="34" charset="0"/>
                        </a:rPr>
                        <a:t>8.9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6.2</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13.9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13</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26.3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37.5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16.7</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25.5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22.8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22.1</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6.9</a:t>
                      </a:r>
                    </a:p>
                  </a:txBody>
                  <a:tcPr marL="19050" marR="19050" marT="12700" marB="12700" anchor="b"/>
                </a:tc>
                <a:extLst>
                  <a:ext uri="{0D108BD9-81ED-4DB2-BD59-A6C34878D82A}">
                    <a16:rowId xmlns:a16="http://schemas.microsoft.com/office/drawing/2014/main" val="734175075"/>
                  </a:ext>
                </a:extLst>
              </a:tr>
              <a:tr h="213086">
                <a:tc>
                  <a:txBody>
                    <a:bodyPr/>
                    <a:lstStyle/>
                    <a:p>
                      <a:r>
                        <a:rPr lang="en-US" sz="1600" b="1" dirty="0" smtClean="0"/>
                        <a:t>Students with Disabilities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14.5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10.3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7.8</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14.8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14.6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9.7</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14.3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12.5</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3.3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2.5</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3.5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10.1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7.6</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17.9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14.3</a:t>
                      </a:r>
                    </a:p>
                  </a:txBody>
                  <a:tcPr marL="19050" marR="19050" marT="12700" marB="12700" anchor="b"/>
                </a:tc>
                <a:extLst>
                  <a:ext uri="{0D108BD9-81ED-4DB2-BD59-A6C34878D82A}">
                    <a16:rowId xmlns:a16="http://schemas.microsoft.com/office/drawing/2014/main" val="3007242784"/>
                  </a:ext>
                </a:extLst>
              </a:tr>
              <a:tr h="142601">
                <a:tc>
                  <a:txBody>
                    <a:bodyPr/>
                    <a:lstStyle/>
                    <a:p>
                      <a:r>
                        <a:rPr lang="en-US" sz="1600" b="1" dirty="0" smtClean="0"/>
                        <a:t>White</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6.7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2.6</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11.3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8.4</a:t>
                      </a:r>
                    </a:p>
                  </a:txBody>
                  <a:tcPr marL="19050" marR="19050" marT="12700" marB="12700" anchor="b"/>
                </a:tc>
                <a:extLst>
                  <a:ext uri="{0D108BD9-81ED-4DB2-BD59-A6C34878D82A}">
                    <a16:rowId xmlns:a16="http://schemas.microsoft.com/office/drawing/2014/main" val="3264407041"/>
                  </a:ext>
                </a:extLst>
              </a:tr>
            </a:tbl>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of students in the adjusted cohort who dropped out of </a:t>
            </a:r>
            <a:r>
              <a:rPr lang="en-US" sz="2600" b="1" dirty="0"/>
              <a:t>HS (2017-18 to 2019-20)  </a:t>
            </a:r>
            <a:r>
              <a:rPr lang="en-US" sz="2100" dirty="0" smtClean="0"/>
              <a:t>(Source: CDE Dataquest)</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2508738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a:t>
            </a:r>
            <a:r>
              <a:rPr lang="en-US" sz="2800" b="1" dirty="0"/>
              <a:t>: High School Drop-out Rate</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89</a:t>
            </a:fld>
            <a:endParaRPr dirty="0"/>
          </a:p>
        </p:txBody>
      </p:sp>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a:t>
            </a:r>
            <a:r>
              <a:rPr lang="en-US" sz="2600" b="1" dirty="0"/>
              <a:t>of students in the adjusted cohort who </a:t>
            </a:r>
            <a:r>
              <a:rPr lang="en-US" sz="2600" b="1" dirty="0" smtClean="0"/>
              <a:t>dropped </a:t>
            </a:r>
            <a:r>
              <a:rPr lang="en-US" sz="2600" b="1" dirty="0"/>
              <a:t>out of HS </a:t>
            </a:r>
            <a:endParaRPr lang="en-US" sz="2600" b="1" dirty="0" smtClean="0"/>
          </a:p>
          <a:p>
            <a:pPr marL="0" indent="0" algn="ctr">
              <a:spcBef>
                <a:spcPts val="0"/>
              </a:spcBef>
              <a:buClr>
                <a:schemeClr val="dk1"/>
              </a:buClr>
              <a:buSzPct val="100000"/>
              <a:buNone/>
            </a:pPr>
            <a:r>
              <a:rPr lang="en-US" sz="2600" b="1" dirty="0" smtClean="0"/>
              <a:t>(</a:t>
            </a:r>
            <a:r>
              <a:rPr lang="en-US" sz="2600" b="1" dirty="0"/>
              <a:t>2017-18 to 2019-20</a:t>
            </a:r>
            <a:r>
              <a:rPr lang="en-US" sz="2600" b="1" dirty="0" smtClean="0"/>
              <a:t>) </a:t>
            </a:r>
            <a:r>
              <a:rPr lang="en-US" sz="2100" dirty="0" smtClean="0"/>
              <a:t>(</a:t>
            </a:r>
            <a:r>
              <a:rPr lang="en-US" sz="2100" dirty="0"/>
              <a:t>Source: CDE Dataquest)</a:t>
            </a:r>
          </a:p>
          <a:p>
            <a:pPr marL="0" indent="0">
              <a:spcBef>
                <a:spcPts val="0"/>
              </a:spcBef>
              <a:buClr>
                <a:schemeClr val="dk1"/>
              </a:buClr>
              <a:buSzPct val="100000"/>
              <a:buFont typeface="Arial"/>
              <a:buNone/>
            </a:pPr>
            <a:endParaRPr lang="en-US" sz="2800" dirty="0"/>
          </a:p>
        </p:txBody>
      </p:sp>
      <p:graphicFrame>
        <p:nvGraphicFramePr>
          <p:cNvPr id="10" name="Chart 9"/>
          <p:cNvGraphicFramePr/>
          <p:nvPr>
            <p:extLst/>
          </p:nvPr>
        </p:nvGraphicFramePr>
        <p:xfrm>
          <a:off x="53371" y="1614690"/>
          <a:ext cx="9037257" cy="51691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4"/>
          <p:cNvSpPr txBox="1"/>
          <p:nvPr/>
        </p:nvSpPr>
        <p:spPr>
          <a:xfrm>
            <a:off x="6257636" y="2021653"/>
            <a:ext cx="2429164" cy="46166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FF0000"/>
                </a:solidFill>
              </a:rPr>
              <a:t>- - - - </a:t>
            </a:r>
            <a:r>
              <a:rPr lang="en-US" sz="1800" dirty="0" smtClean="0"/>
              <a:t>Prior Goal (9.4%)</a:t>
            </a:r>
            <a:endParaRPr lang="en-US" dirty="0"/>
          </a:p>
        </p:txBody>
      </p:sp>
      <p:cxnSp>
        <p:nvCxnSpPr>
          <p:cNvPr id="11" name="Straight Connector 10"/>
          <p:cNvCxnSpPr/>
          <p:nvPr/>
        </p:nvCxnSpPr>
        <p:spPr>
          <a:xfrm flipV="1">
            <a:off x="746169" y="4809141"/>
            <a:ext cx="8353442" cy="1016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99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1: Key Actions to be Implemented</a:t>
            </a:r>
            <a:endParaRPr sz="3200" b="1" dirty="0"/>
          </a:p>
        </p:txBody>
      </p:sp>
      <p:sp>
        <p:nvSpPr>
          <p:cNvPr id="304" name="Google Shape;304;p16"/>
          <p:cNvSpPr txBox="1">
            <a:spLocks noGrp="1"/>
          </p:cNvSpPr>
          <p:nvPr>
            <p:ph type="body" idx="1"/>
          </p:nvPr>
        </p:nvSpPr>
        <p:spPr>
          <a:xfrm>
            <a:off x="124708" y="1025154"/>
            <a:ext cx="8858654" cy="4992587"/>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ct val="100000"/>
            </a:pPr>
            <a:r>
              <a:rPr lang="en-US" sz="2800" dirty="0" smtClean="0"/>
              <a:t>Career and Technical Education (CTE) pathways/programs</a:t>
            </a:r>
          </a:p>
          <a:p>
            <a:pPr>
              <a:spcBef>
                <a:spcPts val="0"/>
              </a:spcBef>
              <a:buClr>
                <a:schemeClr val="dk1"/>
              </a:buClr>
              <a:buSzPct val="100000"/>
            </a:pPr>
            <a:r>
              <a:rPr lang="en-US" sz="2800" dirty="0" smtClean="0"/>
              <a:t>Academic and career counseling to support students</a:t>
            </a:r>
          </a:p>
          <a:p>
            <a:pPr>
              <a:spcBef>
                <a:spcPts val="0"/>
              </a:spcBef>
              <a:buClr>
                <a:schemeClr val="dk1"/>
              </a:buClr>
              <a:buSzPct val="100000"/>
            </a:pPr>
            <a:r>
              <a:rPr lang="en-US" sz="2800" dirty="0" smtClean="0"/>
              <a:t>Central support for aligned master scheduling across sites.</a:t>
            </a:r>
          </a:p>
          <a:p>
            <a:pPr>
              <a:spcBef>
                <a:spcPts val="0"/>
              </a:spcBef>
              <a:buClr>
                <a:schemeClr val="dk1"/>
              </a:buClr>
              <a:buSzPct val="100000"/>
            </a:pPr>
            <a:r>
              <a:rPr lang="en-US" sz="2800" dirty="0" smtClean="0"/>
              <a:t>Credit Recovery: Sac Accelerated Academy and site-based credit recovery options</a:t>
            </a:r>
          </a:p>
          <a:p>
            <a:pPr>
              <a:spcBef>
                <a:spcPts val="0"/>
              </a:spcBef>
              <a:buClr>
                <a:schemeClr val="dk1"/>
              </a:buClr>
              <a:buSzPct val="100000"/>
            </a:pPr>
            <a:r>
              <a:rPr lang="en-US" sz="2800" dirty="0" smtClean="0"/>
              <a:t>International Baccalaureate (IB) Program support: Program Fees and Staff (Coordinators and Teachers)</a:t>
            </a:r>
          </a:p>
          <a:p>
            <a:pPr>
              <a:spcBef>
                <a:spcPts val="0"/>
              </a:spcBef>
              <a:buClr>
                <a:schemeClr val="dk1"/>
              </a:buClr>
              <a:buSzPct val="100000"/>
            </a:pPr>
            <a:r>
              <a:rPr lang="en-US" sz="2800" dirty="0" smtClean="0"/>
              <a:t>Needs-based scholarships for students</a:t>
            </a:r>
          </a:p>
          <a:p>
            <a:pPr>
              <a:spcBef>
                <a:spcPts val="0"/>
              </a:spcBef>
              <a:buClr>
                <a:schemeClr val="dk1"/>
              </a:buClr>
              <a:buSzPct val="100000"/>
            </a:pPr>
            <a:r>
              <a:rPr lang="en-US" sz="2800" dirty="0" smtClean="0"/>
              <a:t>Site-determined, SPSA-based actions to support Goal 1 </a:t>
            </a:r>
            <a:endParaRPr lang="en-US" sz="2800" i="1" dirty="0" smtClean="0"/>
          </a:p>
          <a:p>
            <a:pPr>
              <a:spcBef>
                <a:spcPts val="0"/>
              </a:spcBef>
              <a:buClr>
                <a:schemeClr val="dk1"/>
              </a:buClr>
              <a:buSzPct val="100000"/>
            </a:pPr>
            <a:endParaRPr lang="en-US" sz="2400" dirty="0"/>
          </a:p>
          <a:p>
            <a:pPr>
              <a:spcBef>
                <a:spcPts val="0"/>
              </a:spcBef>
              <a:buClr>
                <a:schemeClr val="dk1"/>
              </a:buClr>
              <a:buSzPct val="100000"/>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9</a:t>
            </a:fld>
            <a:endParaRPr dirty="0"/>
          </a:p>
        </p:txBody>
      </p:sp>
    </p:spTree>
    <p:extLst>
      <p:ext uri="{BB962C8B-B14F-4D97-AF65-F5344CB8AC3E}">
        <p14:creationId xmlns:p14="http://schemas.microsoft.com/office/powerpoint/2010/main" val="22345975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 Middle School Drop-out Rate</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90</a:t>
            </a:fld>
            <a:endParaRPr dirty="0"/>
          </a:p>
        </p:txBody>
      </p:sp>
      <p:sp>
        <p:nvSpPr>
          <p:cNvPr id="7" name="Google Shape;304;p16"/>
          <p:cNvSpPr txBox="1">
            <a:spLocks/>
          </p:cNvSpPr>
          <p:nvPr/>
        </p:nvSpPr>
        <p:spPr>
          <a:xfrm>
            <a:off x="124708" y="5566962"/>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8" name="Table 7"/>
          <p:cNvGraphicFramePr>
            <a:graphicFrameLocks noGrp="1"/>
          </p:cNvGraphicFramePr>
          <p:nvPr>
            <p:extLst/>
          </p:nvPr>
        </p:nvGraphicFramePr>
        <p:xfrm>
          <a:off x="124706" y="1529989"/>
          <a:ext cx="8858656" cy="5151120"/>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a:solidFill>
                            <a:srgbClr val="000000"/>
                          </a:solidFill>
                          <a:effectLst/>
                          <a:latin typeface="Calibri" panose="020F0502020204030204" pitchFamily="34" charset="0"/>
                        </a:rPr>
                        <a:t>0.2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0.06</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2.5</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0.04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0.08</a:t>
                      </a:r>
                    </a:p>
                  </a:txBody>
                  <a:tcPr marL="19050" marR="19050" marT="12700" marB="12700" anchor="b"/>
                </a:tc>
                <a:extLst>
                  <a:ext uri="{0D108BD9-81ED-4DB2-BD59-A6C34878D82A}">
                    <a16:rowId xmlns:a16="http://schemas.microsoft.com/office/drawing/2014/main" val="734175075"/>
                  </a:ext>
                </a:extLst>
              </a:tr>
              <a:tr h="213086">
                <a:tc>
                  <a:txBody>
                    <a:bodyPr/>
                    <a:lstStyle/>
                    <a:p>
                      <a:r>
                        <a:rPr lang="en-US" sz="1600" b="1" dirty="0" smtClean="0"/>
                        <a:t>Students with Disabilities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0.11</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2.2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0.07</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3007242784"/>
                  </a:ext>
                </a:extLst>
              </a:tr>
              <a:tr h="142601">
                <a:tc>
                  <a:txBody>
                    <a:bodyPr/>
                    <a:lstStyle/>
                    <a:p>
                      <a:r>
                        <a:rPr lang="en-US" sz="1600" b="1" dirty="0" smtClean="0"/>
                        <a:t>White</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0.08</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0.2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extLst>
                  <a:ext uri="{0D108BD9-81ED-4DB2-BD59-A6C34878D82A}">
                    <a16:rowId xmlns:a16="http://schemas.microsoft.com/office/drawing/2014/main" val="3264407041"/>
                  </a:ext>
                </a:extLst>
              </a:tr>
            </a:tbl>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in grades 7-8 who dropped out of school</a:t>
            </a:r>
          </a:p>
          <a:p>
            <a:pPr marL="0" indent="0" algn="ctr">
              <a:spcBef>
                <a:spcPts val="0"/>
              </a:spcBef>
              <a:buClr>
                <a:schemeClr val="dk1"/>
              </a:buClr>
              <a:buSzPct val="100000"/>
              <a:buFont typeface="Arial"/>
              <a:buNone/>
            </a:pPr>
            <a:r>
              <a:rPr lang="en-US" sz="2100" dirty="0" smtClean="0"/>
              <a:t>(Source: SCUSD Internal CALPADS Analysis)</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5636773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a:t>
            </a:r>
            <a:r>
              <a:rPr lang="en-US" sz="2800" b="1" dirty="0"/>
              <a:t>: </a:t>
            </a:r>
            <a:r>
              <a:rPr lang="en-US" sz="2800" b="1" dirty="0" smtClean="0"/>
              <a:t>Middle </a:t>
            </a:r>
            <a:r>
              <a:rPr lang="en-US" sz="2800" b="1" dirty="0"/>
              <a:t>School Drop-out Rate</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91</a:t>
            </a:fld>
            <a:endParaRPr dirty="0"/>
          </a:p>
        </p:txBody>
      </p:sp>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Percentage </a:t>
            </a:r>
            <a:r>
              <a:rPr lang="en-US" sz="2600" b="1" dirty="0"/>
              <a:t>of students in grades 7-8 who </a:t>
            </a:r>
            <a:r>
              <a:rPr lang="en-US" sz="2600" b="1" dirty="0" smtClean="0"/>
              <a:t>dropped </a:t>
            </a:r>
            <a:r>
              <a:rPr lang="en-US" sz="2600" b="1" dirty="0"/>
              <a:t>out of school</a:t>
            </a:r>
          </a:p>
          <a:p>
            <a:pPr marL="0" indent="0" algn="ctr">
              <a:spcBef>
                <a:spcPts val="0"/>
              </a:spcBef>
              <a:buClr>
                <a:schemeClr val="dk1"/>
              </a:buClr>
              <a:buSzPct val="100000"/>
              <a:buNone/>
            </a:pPr>
            <a:r>
              <a:rPr lang="en-US" sz="2400" b="1" dirty="0"/>
              <a:t>(2017-18 </a:t>
            </a:r>
            <a:r>
              <a:rPr lang="en-US" sz="2400" b="1" dirty="0" smtClean="0"/>
              <a:t>to </a:t>
            </a:r>
            <a:r>
              <a:rPr lang="en-US" sz="2400" b="1" dirty="0"/>
              <a:t>2019-20</a:t>
            </a:r>
            <a:r>
              <a:rPr lang="en-US" sz="2400" b="1" dirty="0" smtClean="0"/>
              <a:t>) </a:t>
            </a:r>
            <a:r>
              <a:rPr lang="en-US" sz="2100" dirty="0" smtClean="0"/>
              <a:t>(</a:t>
            </a:r>
            <a:r>
              <a:rPr lang="en-US" sz="2100" dirty="0"/>
              <a:t>Source: SCUSD Internal CALPADS Analysis)</a:t>
            </a:r>
          </a:p>
          <a:p>
            <a:pPr marL="0" indent="0">
              <a:spcBef>
                <a:spcPts val="0"/>
              </a:spcBef>
              <a:buClr>
                <a:schemeClr val="dk1"/>
              </a:buClr>
              <a:buSzPct val="100000"/>
              <a:buFont typeface="Arial"/>
              <a:buNone/>
            </a:pPr>
            <a:endParaRPr lang="en-US" sz="2800" dirty="0"/>
          </a:p>
        </p:txBody>
      </p:sp>
      <p:graphicFrame>
        <p:nvGraphicFramePr>
          <p:cNvPr id="10" name="Chart 9"/>
          <p:cNvGraphicFramePr/>
          <p:nvPr>
            <p:extLst/>
          </p:nvPr>
        </p:nvGraphicFramePr>
        <p:xfrm>
          <a:off x="53371" y="1614690"/>
          <a:ext cx="9037257" cy="516912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V="1">
            <a:off x="701257" y="4415736"/>
            <a:ext cx="8353442" cy="1016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1" name="TextBox 4"/>
          <p:cNvSpPr txBox="1"/>
          <p:nvPr/>
        </p:nvSpPr>
        <p:spPr>
          <a:xfrm>
            <a:off x="6257636" y="2021653"/>
            <a:ext cx="2429164" cy="46166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FF0000"/>
                </a:solidFill>
              </a:rPr>
              <a:t>- - - - </a:t>
            </a:r>
            <a:r>
              <a:rPr lang="en-US" sz="1800" dirty="0" smtClean="0"/>
              <a:t>Prior Goal (&lt;1%)</a:t>
            </a:r>
            <a:endParaRPr lang="en-US" dirty="0"/>
          </a:p>
        </p:txBody>
      </p:sp>
    </p:spTree>
    <p:extLst>
      <p:ext uri="{BB962C8B-B14F-4D97-AF65-F5344CB8AC3E}">
        <p14:creationId xmlns:p14="http://schemas.microsoft.com/office/powerpoint/2010/main" val="1492856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400" b="1" dirty="0" smtClean="0"/>
              <a:t>Goal 1: College/Career Indicator (California School Dashboard)</a:t>
            </a:r>
            <a:endParaRPr sz="24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92</a:t>
            </a:fld>
            <a:endParaRPr dirty="0"/>
          </a:p>
        </p:txBody>
      </p:sp>
      <p:sp>
        <p:nvSpPr>
          <p:cNvPr id="7" name="Google Shape;304;p16"/>
          <p:cNvSpPr txBox="1">
            <a:spLocks/>
          </p:cNvSpPr>
          <p:nvPr/>
        </p:nvSpPr>
        <p:spPr>
          <a:xfrm>
            <a:off x="124708" y="5566962"/>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8" name="Table 7"/>
          <p:cNvGraphicFramePr>
            <a:graphicFrameLocks noGrp="1"/>
          </p:cNvGraphicFramePr>
          <p:nvPr>
            <p:extLst/>
          </p:nvPr>
        </p:nvGraphicFramePr>
        <p:xfrm>
          <a:off x="124706" y="1529989"/>
          <a:ext cx="8858656"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a:solidFill>
                            <a:srgbClr val="000000"/>
                          </a:solidFill>
                          <a:effectLst/>
                          <a:latin typeface="Calibri" panose="020F0502020204030204" pitchFamily="34" charset="0"/>
                        </a:rPr>
                        <a:t>40.1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40.5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41.7</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18.8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19.5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18.7</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6.1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11.1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30</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17.9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12.3</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35.8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36.2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37.6</a:t>
                      </a: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4.1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8.1</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17.3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20.7</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15.4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18.2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20</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61.4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55.3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56.9</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48.2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58.3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58.1</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33.5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35.2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35.8</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23.2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21.6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24.6</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49.1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51.2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53.5</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41.6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51.1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51.7</a:t>
                      </a:r>
                    </a:p>
                  </a:txBody>
                  <a:tcPr marL="19050" marR="19050" marT="12700" marB="12700" anchor="b"/>
                </a:tc>
                <a:extLst>
                  <a:ext uri="{0D108BD9-81ED-4DB2-BD59-A6C34878D82A}">
                    <a16:rowId xmlns:a16="http://schemas.microsoft.com/office/drawing/2014/main" val="3264407041"/>
                  </a:ext>
                </a:extLst>
              </a:tr>
            </a:tbl>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graduates who placed in the ‘prepared’ level</a:t>
            </a:r>
          </a:p>
          <a:p>
            <a:pPr marL="0" indent="0" algn="ctr">
              <a:spcBef>
                <a:spcPts val="0"/>
              </a:spcBef>
              <a:buClr>
                <a:schemeClr val="dk1"/>
              </a:buClr>
              <a:buSzPct val="100000"/>
              <a:buFont typeface="Arial"/>
              <a:buNone/>
            </a:pPr>
            <a:r>
              <a:rPr lang="en-US" sz="2100" dirty="0" smtClean="0"/>
              <a:t>(Source: California School Dashboard)</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20196504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400" b="1" dirty="0" smtClean="0"/>
              <a:t>Goal 1: </a:t>
            </a:r>
            <a:r>
              <a:rPr lang="en-US" sz="2400" b="1" dirty="0"/>
              <a:t>College/Career Indicator (California School Dashboard)</a:t>
            </a:r>
            <a:endParaRPr sz="24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93</a:t>
            </a:fld>
            <a:endParaRPr dirty="0"/>
          </a:p>
        </p:txBody>
      </p:sp>
      <p:sp>
        <p:nvSpPr>
          <p:cNvPr id="9" name="Google Shape;304;p16"/>
          <p:cNvSpPr txBox="1">
            <a:spLocks/>
          </p:cNvSpPr>
          <p:nvPr/>
        </p:nvSpPr>
        <p:spPr>
          <a:xfrm>
            <a:off x="124708"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 </a:t>
            </a:r>
            <a:r>
              <a:rPr lang="en-US" sz="2600" b="1" dirty="0"/>
              <a:t>of graduates who are place in the ‘prepared’ </a:t>
            </a:r>
            <a:r>
              <a:rPr lang="en-US" sz="2600" b="1" dirty="0" smtClean="0"/>
              <a:t>level</a:t>
            </a:r>
          </a:p>
          <a:p>
            <a:pPr marL="0" indent="0" algn="ctr">
              <a:spcBef>
                <a:spcPts val="0"/>
              </a:spcBef>
              <a:buClr>
                <a:schemeClr val="dk1"/>
              </a:buClr>
              <a:buSzPct val="100000"/>
              <a:buNone/>
            </a:pPr>
            <a:r>
              <a:rPr lang="en-US" sz="2600" b="1" dirty="0" smtClean="0"/>
              <a:t>(</a:t>
            </a:r>
            <a:r>
              <a:rPr lang="en-US" sz="2600" b="1" dirty="0"/>
              <a:t>2017-18 to 2019-20</a:t>
            </a:r>
            <a:r>
              <a:rPr lang="en-US" sz="2600" b="1" dirty="0" smtClean="0"/>
              <a:t>) </a:t>
            </a:r>
            <a:r>
              <a:rPr lang="en-US" sz="2100" dirty="0" smtClean="0"/>
              <a:t>(</a:t>
            </a:r>
            <a:r>
              <a:rPr lang="en-US" sz="2100" dirty="0"/>
              <a:t>Source: California School Dashboard)</a:t>
            </a:r>
          </a:p>
          <a:p>
            <a:pPr marL="0" indent="0">
              <a:spcBef>
                <a:spcPts val="0"/>
              </a:spcBef>
              <a:buClr>
                <a:schemeClr val="dk1"/>
              </a:buClr>
              <a:buSzPct val="100000"/>
              <a:buFont typeface="Arial"/>
              <a:buNone/>
            </a:pPr>
            <a:endParaRPr lang="en-US" sz="2800" dirty="0"/>
          </a:p>
        </p:txBody>
      </p:sp>
      <p:graphicFrame>
        <p:nvGraphicFramePr>
          <p:cNvPr id="10" name="Chart 9"/>
          <p:cNvGraphicFramePr/>
          <p:nvPr>
            <p:extLst/>
          </p:nvPr>
        </p:nvGraphicFramePr>
        <p:xfrm>
          <a:off x="53371" y="1614690"/>
          <a:ext cx="9037257" cy="5169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96795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 Certificate of Completion</a:t>
            </a:r>
            <a:endParaRPr sz="28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94</a:t>
            </a:fld>
            <a:endParaRPr dirty="0"/>
          </a:p>
        </p:txBody>
      </p:sp>
      <p:sp>
        <p:nvSpPr>
          <p:cNvPr id="7" name="Google Shape;304;p16"/>
          <p:cNvSpPr txBox="1">
            <a:spLocks/>
          </p:cNvSpPr>
          <p:nvPr/>
        </p:nvSpPr>
        <p:spPr>
          <a:xfrm>
            <a:off x="124708" y="5566962"/>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8" name="Table 7"/>
          <p:cNvGraphicFramePr>
            <a:graphicFrameLocks noGrp="1"/>
          </p:cNvGraphicFramePr>
          <p:nvPr>
            <p:extLst/>
          </p:nvPr>
        </p:nvGraphicFramePr>
        <p:xfrm>
          <a:off x="124706" y="1529989"/>
          <a:ext cx="8858656" cy="5338171"/>
        </p:xfrm>
        <a:graphic>
          <a:graphicData uri="http://schemas.openxmlformats.org/drawingml/2006/table">
            <a:tbl>
              <a:tblPr firstRow="1" bandRow="1">
                <a:tableStyleId>{5C22544A-7EE6-4342-B048-85BDC9FD1C3A}</a:tableStyleId>
              </a:tblPr>
              <a:tblGrid>
                <a:gridCol w="3990094">
                  <a:extLst>
                    <a:ext uri="{9D8B030D-6E8A-4147-A177-3AD203B41FA5}">
                      <a16:colId xmlns:a16="http://schemas.microsoft.com/office/drawing/2014/main" val="3831500384"/>
                    </a:ext>
                  </a:extLst>
                </a:gridCol>
                <a:gridCol w="871229">
                  <a:extLst>
                    <a:ext uri="{9D8B030D-6E8A-4147-A177-3AD203B41FA5}">
                      <a16:colId xmlns:a16="http://schemas.microsoft.com/office/drawing/2014/main" val="2085591228"/>
                    </a:ext>
                  </a:extLst>
                </a:gridCol>
                <a:gridCol w="871229">
                  <a:extLst>
                    <a:ext uri="{9D8B030D-6E8A-4147-A177-3AD203B41FA5}">
                      <a16:colId xmlns:a16="http://schemas.microsoft.com/office/drawing/2014/main" val="3496103785"/>
                    </a:ext>
                  </a:extLst>
                </a:gridCol>
                <a:gridCol w="781526">
                  <a:extLst>
                    <a:ext uri="{9D8B030D-6E8A-4147-A177-3AD203B41FA5}">
                      <a16:colId xmlns:a16="http://schemas.microsoft.com/office/drawing/2014/main" val="650287252"/>
                    </a:ext>
                  </a:extLst>
                </a:gridCol>
                <a:gridCol w="781526">
                  <a:extLst>
                    <a:ext uri="{9D8B030D-6E8A-4147-A177-3AD203B41FA5}">
                      <a16:colId xmlns:a16="http://schemas.microsoft.com/office/drawing/2014/main" val="697680870"/>
                    </a:ext>
                  </a:extLst>
                </a:gridCol>
                <a:gridCol w="781526">
                  <a:extLst>
                    <a:ext uri="{9D8B030D-6E8A-4147-A177-3AD203B41FA5}">
                      <a16:colId xmlns:a16="http://schemas.microsoft.com/office/drawing/2014/main" val="3174225161"/>
                    </a:ext>
                  </a:extLst>
                </a:gridCol>
                <a:gridCol w="781526">
                  <a:extLst>
                    <a:ext uri="{9D8B030D-6E8A-4147-A177-3AD203B41FA5}">
                      <a16:colId xmlns:a16="http://schemas.microsoft.com/office/drawing/2014/main" val="3782354966"/>
                    </a:ext>
                  </a:extLst>
                </a:gridCol>
              </a:tblGrid>
              <a:tr h="276509">
                <a:tc rowSpan="2">
                  <a:txBody>
                    <a:bodyPr/>
                    <a:lstStyle/>
                    <a:p>
                      <a:pPr algn="ctr"/>
                      <a:r>
                        <a:rPr lang="en-US" sz="2400" dirty="0" smtClean="0">
                          <a:solidFill>
                            <a:schemeClr val="tx1"/>
                          </a:solidFill>
                        </a:rPr>
                        <a:t>Student Group</a:t>
                      </a:r>
                      <a:endParaRPr lang="en-US" sz="2400" dirty="0">
                        <a:solidFill>
                          <a:schemeClr val="tx1"/>
                        </a:solidFill>
                      </a:endParaRPr>
                    </a:p>
                  </a:txBody>
                  <a:tcPr anchor="ctr"/>
                </a:tc>
                <a:tc gridSpan="2">
                  <a:txBody>
                    <a:bodyPr/>
                    <a:lstStyle/>
                    <a:p>
                      <a:pPr algn="ctr"/>
                      <a:r>
                        <a:rPr lang="en-US" sz="2400" dirty="0" smtClean="0">
                          <a:solidFill>
                            <a:schemeClr val="tx1"/>
                          </a:solidFill>
                        </a:rPr>
                        <a:t>2017-18</a:t>
                      </a:r>
                      <a:endParaRPr lang="en-US" sz="2400" dirty="0">
                        <a:solidFill>
                          <a:schemeClr val="tx1"/>
                        </a:solidFill>
                      </a:endParaRPr>
                    </a:p>
                  </a:txBody>
                  <a:tcPr/>
                </a:tc>
                <a:tc hMerge="1">
                  <a:txBody>
                    <a:bodyPr/>
                    <a:lstStyle/>
                    <a:p>
                      <a:pPr algn="ctr"/>
                      <a:endParaRPr lang="en-US" sz="2400" dirty="0">
                        <a:solidFill>
                          <a:schemeClr val="tx1"/>
                        </a:solidFill>
                      </a:endParaRPr>
                    </a:p>
                  </a:txBody>
                  <a:tcPr/>
                </a:tc>
                <a:tc gridSpan="2">
                  <a:txBody>
                    <a:bodyPr/>
                    <a:lstStyle/>
                    <a:p>
                      <a:pPr algn="ctr"/>
                      <a:r>
                        <a:rPr lang="en-US" sz="2400" dirty="0" smtClean="0">
                          <a:solidFill>
                            <a:schemeClr val="tx1"/>
                          </a:solidFill>
                        </a:rPr>
                        <a:t>2018-19</a:t>
                      </a:r>
                      <a:endParaRPr lang="en-US" sz="2400" dirty="0">
                        <a:solidFill>
                          <a:schemeClr val="tx1"/>
                        </a:solidFill>
                      </a:endParaRPr>
                    </a:p>
                  </a:txBody>
                  <a:tcPr/>
                </a:tc>
                <a:tc hMerge="1">
                  <a:txBody>
                    <a:bodyPr/>
                    <a:lstStyle/>
                    <a:p>
                      <a:endParaRPr lang="en-US"/>
                    </a:p>
                  </a:txBody>
                  <a:tcPr/>
                </a:tc>
                <a:tc gridSpan="2">
                  <a:txBody>
                    <a:bodyPr/>
                    <a:lstStyle/>
                    <a:p>
                      <a:pPr algn="ctr"/>
                      <a:r>
                        <a:rPr lang="en-US" sz="2400" dirty="0" smtClean="0">
                          <a:solidFill>
                            <a:schemeClr val="tx1"/>
                          </a:solidFill>
                        </a:rPr>
                        <a:t>2019-20</a:t>
                      </a:r>
                      <a:endParaRPr lang="en-US" sz="2400" dirty="0">
                        <a:solidFill>
                          <a:schemeClr val="tx1"/>
                        </a:solidFill>
                      </a:endParaRPr>
                    </a:p>
                  </a:txBody>
                  <a:tcPr/>
                </a:tc>
                <a:tc hMerge="1">
                  <a:txBody>
                    <a:bodyPr/>
                    <a:lstStyle/>
                    <a:p>
                      <a:endParaRPr lang="en-US"/>
                    </a:p>
                  </a:txBody>
                  <a:tcPr/>
                </a:tc>
                <a:extLst>
                  <a:ext uri="{0D108BD9-81ED-4DB2-BD59-A6C34878D82A}">
                    <a16:rowId xmlns:a16="http://schemas.microsoft.com/office/drawing/2014/main" val="4220977293"/>
                  </a:ext>
                </a:extLst>
              </a:tr>
              <a:tr h="370840">
                <a:tc vMerge="1">
                  <a:txBody>
                    <a:bodyPr/>
                    <a:lstStyle/>
                    <a:p>
                      <a:endParaRPr lang="en-US" sz="2400" dirty="0">
                        <a:solidFill>
                          <a:schemeClr val="tx1"/>
                        </a:solidFill>
                      </a:endParaRPr>
                    </a:p>
                  </a:txBody>
                  <a:tcPr/>
                </a:tc>
                <a:tc>
                  <a:txBody>
                    <a:bodyPr/>
                    <a:lstStyle/>
                    <a:p>
                      <a:pPr algn="ctr"/>
                      <a:r>
                        <a:rPr lang="en-US" sz="2400" dirty="0" smtClean="0">
                          <a:solidFill>
                            <a:schemeClr val="tx1"/>
                          </a:solidFill>
                        </a:rPr>
                        <a:t>D</a:t>
                      </a:r>
                      <a:endParaRPr lang="en-US" sz="2400" dirty="0">
                        <a:solidFill>
                          <a:schemeClr val="tx1"/>
                        </a:solidFill>
                      </a:endParaRPr>
                    </a:p>
                  </a:txBody>
                  <a:tcPr/>
                </a:tc>
                <a:tc>
                  <a:txBody>
                    <a:bodyPr/>
                    <a:lstStyle/>
                    <a:p>
                      <a:pPr algn="ctr"/>
                      <a:r>
                        <a:rPr lang="en-US" sz="2400" dirty="0" smtClean="0">
                          <a:solidFill>
                            <a:schemeClr val="tx1"/>
                          </a:solidFill>
                        </a:rPr>
                        <a:t>CC</a:t>
                      </a:r>
                      <a:endParaRPr lang="en-US" sz="2400" dirty="0">
                        <a:solidFill>
                          <a:schemeClr val="tx1"/>
                        </a:solidFill>
                      </a:endParaRPr>
                    </a:p>
                  </a:txBody>
                  <a:tcPr/>
                </a:tc>
                <a:tc>
                  <a:txBody>
                    <a:bodyPr/>
                    <a:lstStyle/>
                    <a:p>
                      <a:pPr algn="ctr"/>
                      <a:r>
                        <a:rPr lang="en-US" sz="2400" dirty="0" smtClean="0">
                          <a:solidFill>
                            <a:schemeClr val="tx1"/>
                          </a:solidFill>
                        </a:rPr>
                        <a:t>D</a:t>
                      </a:r>
                      <a:endParaRPr lang="en-US" sz="2400" dirty="0">
                        <a:solidFill>
                          <a:schemeClr val="tx1"/>
                        </a:solidFill>
                      </a:endParaRPr>
                    </a:p>
                  </a:txBody>
                  <a:tcPr/>
                </a:tc>
                <a:tc>
                  <a:txBody>
                    <a:bodyPr/>
                    <a:lstStyle/>
                    <a:p>
                      <a:pPr algn="ctr"/>
                      <a:r>
                        <a:rPr lang="en-US" sz="2400" dirty="0" smtClean="0">
                          <a:solidFill>
                            <a:schemeClr val="tx1"/>
                          </a:solidFill>
                        </a:rPr>
                        <a:t>CC</a:t>
                      </a:r>
                      <a:endParaRPr lang="en-US" sz="2400" dirty="0">
                        <a:solidFill>
                          <a:schemeClr val="tx1"/>
                        </a:solidFill>
                      </a:endParaRPr>
                    </a:p>
                  </a:txBody>
                  <a:tcPr/>
                </a:tc>
                <a:tc>
                  <a:txBody>
                    <a:bodyPr/>
                    <a:lstStyle/>
                    <a:p>
                      <a:pPr algn="ctr"/>
                      <a:r>
                        <a:rPr lang="en-US" sz="2400" dirty="0" smtClean="0">
                          <a:solidFill>
                            <a:schemeClr val="tx1"/>
                          </a:solidFill>
                        </a:rPr>
                        <a:t>D</a:t>
                      </a:r>
                      <a:endParaRPr lang="en-US" sz="2400" dirty="0">
                        <a:solidFill>
                          <a:schemeClr val="tx1"/>
                        </a:solidFill>
                      </a:endParaRPr>
                    </a:p>
                  </a:txBody>
                  <a:tcPr/>
                </a:tc>
                <a:tc>
                  <a:txBody>
                    <a:bodyPr/>
                    <a:lstStyle/>
                    <a:p>
                      <a:pPr algn="ctr"/>
                      <a:r>
                        <a:rPr lang="en-US" sz="2400" dirty="0" smtClean="0">
                          <a:solidFill>
                            <a:schemeClr val="tx1"/>
                          </a:solidFill>
                        </a:rPr>
                        <a:t>CC</a:t>
                      </a:r>
                      <a:endParaRPr lang="en-US" sz="2400" dirty="0">
                        <a:solidFill>
                          <a:schemeClr val="tx1"/>
                        </a:solidFill>
                      </a:endParaRPr>
                    </a:p>
                  </a:txBody>
                  <a:tcPr/>
                </a:tc>
                <a:extLst>
                  <a:ext uri="{0D108BD9-81ED-4DB2-BD59-A6C34878D82A}">
                    <a16:rowId xmlns:a16="http://schemas.microsoft.com/office/drawing/2014/main" val="319782580"/>
                  </a:ext>
                </a:extLst>
              </a:tr>
              <a:tr h="320040">
                <a:tc>
                  <a:txBody>
                    <a:bodyPr/>
                    <a:lstStyle/>
                    <a:p>
                      <a:r>
                        <a:rPr lang="en-US" sz="1600" b="1" dirty="0" smtClean="0"/>
                        <a:t>All Students</a:t>
                      </a:r>
                      <a:r>
                        <a:rPr lang="en-US" sz="1600" b="1" baseline="0" dirty="0" smtClean="0"/>
                        <a:t> with Disabilities</a:t>
                      </a:r>
                      <a:endParaRPr lang="en-US" sz="1600" b="1" dirty="0" smtClean="0"/>
                    </a:p>
                  </a:txBody>
                  <a:tcPr/>
                </a:tc>
                <a:tc>
                  <a:txBody>
                    <a:bodyPr/>
                    <a:lstStyle/>
                    <a:p>
                      <a:pPr algn="ctr" rtl="0" fontAlgn="b"/>
                      <a:r>
                        <a:rPr lang="en-US" sz="1800" b="1" dirty="0">
                          <a:solidFill>
                            <a:srgbClr val="000000"/>
                          </a:solidFill>
                          <a:effectLst/>
                          <a:latin typeface="Calibri" panose="020F0502020204030204" pitchFamily="34" charset="0"/>
                        </a:rPr>
                        <a:t>59.7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62.2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11.4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13.9</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SWD AND</a:t>
                      </a:r>
                      <a:r>
                        <a:rPr lang="en-US" sz="1600" b="1" baseline="0" dirty="0" smtClean="0"/>
                        <a:t> English Learner</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58.5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73.1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63.6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18.7</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SWD AND</a:t>
                      </a:r>
                      <a:r>
                        <a:rPr lang="en-US" sz="1600" b="1" baseline="0" dirty="0" smtClean="0"/>
                        <a:t> Foster Youth</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46.7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54.5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53.8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7.7</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SWD AND Homeless Youth</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25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45.8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8.3</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SWD AND</a:t>
                      </a:r>
                      <a:r>
                        <a:rPr lang="en-US" sz="1600" b="1" baseline="0" dirty="0" smtClean="0"/>
                        <a:t> SED</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60.2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62.5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10.5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66.3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12.6</a:t>
                      </a: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SWD AND African American</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58.7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56.5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8.3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67.6</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11.8</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SWD AND American Indian or Alaska Native</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SWD AND Asian</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62.8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70.3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13.5</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70.3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21.6</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SWD AND Filipino</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SWD</a:t>
                      </a:r>
                      <a:r>
                        <a:rPr lang="en-US" sz="1600" b="1" baseline="0" dirty="0" smtClean="0"/>
                        <a:t> AND Hispanic/Latino</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63.7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4.4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67.7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10</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65.7</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9.5</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SWD AND Native Hawaiian or Pacific Islander</a:t>
                      </a:r>
                      <a:endParaRPr lang="en-US" sz="1600" b="1" dirty="0"/>
                    </a:p>
                  </a:txBody>
                  <a:tcPr/>
                </a:tc>
                <a:tc>
                  <a:txBody>
                    <a:bodyPr/>
                    <a:lstStyle/>
                    <a:p>
                      <a:pPr algn="ctr" rtl="0" fontAlgn="b"/>
                      <a:r>
                        <a:rPr lang="en-US" sz="1800" b="1" dirty="0" smtClean="0">
                          <a:solidFill>
                            <a:srgbClr val="000000"/>
                          </a:solidFill>
                          <a:effectLst/>
                          <a:latin typeface="Calibri" panose="020F0502020204030204" pitchFamily="34" charset="0"/>
                        </a:rPr>
                        <a:t>N/A</a:t>
                      </a:r>
                      <a:endParaRPr lang="en-US" sz="1800" b="1" dirty="0">
                        <a:solidFill>
                          <a:srgbClr val="000000"/>
                        </a:solidFill>
                        <a:effectLst/>
                        <a:latin typeface="Calibri" panose="020F0502020204030204" pitchFamily="34" charset="0"/>
                      </a:endParaRP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SWD AND White</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56.1</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1.8</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59.2</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18.4</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68.9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15.6</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SWD AND Two or More Races</a:t>
                      </a:r>
                      <a:endParaRPr lang="en-US" sz="1600" b="1" dirty="0"/>
                    </a:p>
                  </a:txBody>
                  <a:tcPr/>
                </a:tc>
                <a:tc>
                  <a:txBody>
                    <a:bodyPr/>
                    <a:lstStyle/>
                    <a:p>
                      <a:pPr algn="ctr" rtl="0" fontAlgn="b"/>
                      <a:r>
                        <a:rPr lang="en-US" sz="1800" b="1" dirty="0">
                          <a:solidFill>
                            <a:srgbClr val="000000"/>
                          </a:solidFill>
                          <a:effectLst/>
                          <a:latin typeface="Calibri" panose="020F0502020204030204" pitchFamily="34" charset="0"/>
                        </a:rPr>
                        <a:t>52.9</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0</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dirty="0" smtClean="0">
                          <a:solidFill>
                            <a:srgbClr val="000000"/>
                          </a:solidFill>
                          <a:effectLst/>
                          <a:latin typeface="Calibri" panose="020F0502020204030204" pitchFamily="34" charset="0"/>
                        </a:rPr>
                        <a:t>N/A</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64.3</a:t>
                      </a:r>
                    </a:p>
                  </a:txBody>
                  <a:tcPr marL="19050" marR="19050" marT="12700" marB="12700" anchor="b"/>
                </a:tc>
                <a:tc>
                  <a:txBody>
                    <a:bodyPr/>
                    <a:lstStyle/>
                    <a:p>
                      <a:pPr algn="ctr" rtl="0" fontAlgn="b"/>
                      <a:r>
                        <a:rPr lang="en-US" sz="1800" b="1" dirty="0">
                          <a:solidFill>
                            <a:srgbClr val="000000"/>
                          </a:solidFill>
                          <a:effectLst/>
                          <a:latin typeface="Calibri" panose="020F0502020204030204" pitchFamily="34" charset="0"/>
                        </a:rPr>
                        <a:t>21.4</a:t>
                      </a:r>
                    </a:p>
                  </a:txBody>
                  <a:tcPr marL="19050" marR="19050" marT="12700" marB="12700" anchor="b"/>
                </a:tc>
                <a:extLst>
                  <a:ext uri="{0D108BD9-81ED-4DB2-BD59-A6C34878D82A}">
                    <a16:rowId xmlns:a16="http://schemas.microsoft.com/office/drawing/2014/main" val="3869069351"/>
                  </a:ext>
                </a:extLst>
              </a:tr>
            </a:tbl>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Students with Disabilities in the four-year adjusted cohort receiving a Diploma (D) and Certificate of Completion (CC)  </a:t>
            </a:r>
            <a:r>
              <a:rPr lang="en-US" sz="2100" dirty="0" smtClean="0"/>
              <a:t>(Source: CDE Dataquest)</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18450406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400" b="1" dirty="0"/>
              <a:t>Goal 1: Certificate of Completion</a:t>
            </a:r>
            <a:endParaRPr sz="24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95</a:t>
            </a:fld>
            <a:endParaRPr dirty="0"/>
          </a:p>
        </p:txBody>
      </p:sp>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Percent </a:t>
            </a:r>
            <a:r>
              <a:rPr lang="en-US" sz="2600" b="1" dirty="0"/>
              <a:t>of Students with Disabilities in the four-year adjusted cohort receiving a Diploma (D) and Certificate of Completion (CC) (2017-18 to 2019-20) </a:t>
            </a:r>
            <a:r>
              <a:rPr lang="en-US" sz="2100" dirty="0"/>
              <a:t>(Source: CDE Dataquest)</a:t>
            </a:r>
          </a:p>
          <a:p>
            <a:pPr marL="0" indent="0">
              <a:spcBef>
                <a:spcPts val="0"/>
              </a:spcBef>
              <a:buClr>
                <a:schemeClr val="dk1"/>
              </a:buClr>
              <a:buSzPct val="100000"/>
              <a:buFont typeface="Arial"/>
              <a:buNone/>
            </a:pPr>
            <a:endParaRPr lang="en-US" sz="2800" dirty="0"/>
          </a:p>
        </p:txBody>
      </p:sp>
      <p:graphicFrame>
        <p:nvGraphicFramePr>
          <p:cNvPr id="8" name="Chart 7"/>
          <p:cNvGraphicFramePr/>
          <p:nvPr>
            <p:extLst/>
          </p:nvPr>
        </p:nvGraphicFramePr>
        <p:xfrm>
          <a:off x="53371" y="1614690"/>
          <a:ext cx="9037257" cy="5169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77549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400" b="1" dirty="0" smtClean="0"/>
              <a:t>Goal 1: State Seal of Biliteracy</a:t>
            </a:r>
            <a:endParaRPr sz="24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96</a:t>
            </a:fld>
            <a:endParaRPr dirty="0"/>
          </a:p>
        </p:txBody>
      </p:sp>
      <p:sp>
        <p:nvSpPr>
          <p:cNvPr id="7" name="Google Shape;304;p16"/>
          <p:cNvSpPr txBox="1">
            <a:spLocks/>
          </p:cNvSpPr>
          <p:nvPr/>
        </p:nvSpPr>
        <p:spPr>
          <a:xfrm>
            <a:off x="124708" y="5566962"/>
            <a:ext cx="8858654" cy="589536"/>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ct val="100000"/>
              <a:buFont typeface="Arial"/>
              <a:buNone/>
            </a:pPr>
            <a:r>
              <a:rPr lang="en-US" sz="2000" dirty="0" smtClean="0"/>
              <a:t>Aligned Actions: </a:t>
            </a:r>
          </a:p>
          <a:p>
            <a:pPr marL="0" indent="0">
              <a:spcBef>
                <a:spcPts val="0"/>
              </a:spcBef>
              <a:buClr>
                <a:schemeClr val="dk1"/>
              </a:buClr>
              <a:buSzPct val="100000"/>
              <a:buFont typeface="Arial"/>
              <a:buNone/>
            </a:pPr>
            <a:endParaRPr lang="en-US" sz="2400" dirty="0" smtClean="0"/>
          </a:p>
          <a:p>
            <a:pPr marL="0" indent="0">
              <a:spcBef>
                <a:spcPts val="0"/>
              </a:spcBef>
              <a:buClr>
                <a:schemeClr val="dk1"/>
              </a:buClr>
              <a:buSzPct val="100000"/>
              <a:buFont typeface="Arial"/>
              <a:buNone/>
            </a:pPr>
            <a:endParaRPr lang="en-US" sz="2800" dirty="0"/>
          </a:p>
        </p:txBody>
      </p:sp>
      <p:graphicFrame>
        <p:nvGraphicFramePr>
          <p:cNvPr id="8" name="Table 7"/>
          <p:cNvGraphicFramePr>
            <a:graphicFrameLocks noGrp="1"/>
          </p:cNvGraphicFramePr>
          <p:nvPr>
            <p:extLst/>
          </p:nvPr>
        </p:nvGraphicFramePr>
        <p:xfrm>
          <a:off x="124706" y="1529989"/>
          <a:ext cx="8858656" cy="5216251"/>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r>
                        <a:rPr lang="en-US" sz="2400" dirty="0" smtClean="0">
                          <a:solidFill>
                            <a:schemeClr val="tx1"/>
                          </a:solidFill>
                        </a:rPr>
                        <a:t>Student Group</a:t>
                      </a:r>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1600" b="1" dirty="0" smtClean="0"/>
                        <a:t>SCUSD</a:t>
                      </a:r>
                    </a:p>
                  </a:txBody>
                  <a:tcPr/>
                </a:tc>
                <a:tc>
                  <a:txBody>
                    <a:bodyPr/>
                    <a:lstStyle/>
                    <a:p>
                      <a:pPr algn="ctr" rtl="0" fontAlgn="b"/>
                      <a:r>
                        <a:rPr lang="en-US" sz="1800" b="1" dirty="0" smtClean="0">
                          <a:solidFill>
                            <a:srgbClr val="000000"/>
                          </a:solidFill>
                          <a:effectLst/>
                          <a:latin typeface="+mn-lt"/>
                        </a:rPr>
                        <a:t>11</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12.7</a:t>
                      </a:r>
                    </a:p>
                  </a:txBody>
                  <a:tcPr marL="19050" marR="19050" marT="12700" marB="12700" anchor="b"/>
                </a:tc>
                <a:tc>
                  <a:txBody>
                    <a:bodyPr/>
                    <a:lstStyle/>
                    <a:p>
                      <a:pPr algn="ctr" rtl="0" fontAlgn="b"/>
                      <a:r>
                        <a:rPr lang="en-US" sz="1800" b="1" dirty="0">
                          <a:solidFill>
                            <a:srgbClr val="000000"/>
                          </a:solidFill>
                          <a:effectLst/>
                          <a:latin typeface="+mn-lt"/>
                        </a:rPr>
                        <a:t>14.4</a:t>
                      </a:r>
                    </a:p>
                  </a:txBody>
                  <a:tcPr marL="19050" marR="19050" marT="12700" marB="12700" anchor="b"/>
                </a:tc>
                <a:extLst>
                  <a:ext uri="{0D108BD9-81ED-4DB2-BD59-A6C34878D82A}">
                    <a16:rowId xmlns:a16="http://schemas.microsoft.com/office/drawing/2014/main" val="1874158074"/>
                  </a:ext>
                </a:extLst>
              </a:tr>
              <a:tr h="320040">
                <a:tc>
                  <a:txBody>
                    <a:bodyPr/>
                    <a:lstStyle/>
                    <a:p>
                      <a:r>
                        <a:rPr lang="en-US" sz="1600" b="1" dirty="0" smtClean="0"/>
                        <a:t>Englis</a:t>
                      </a:r>
                      <a:r>
                        <a:rPr lang="en-US" sz="1600" b="1" baseline="0" dirty="0" smtClean="0"/>
                        <a:t>h Learners</a:t>
                      </a:r>
                      <a:endParaRPr lang="en-US" sz="1600" b="1" dirty="0"/>
                    </a:p>
                  </a:txBody>
                  <a:tcPr/>
                </a:tc>
                <a:tc>
                  <a:txBody>
                    <a:bodyPr/>
                    <a:lstStyle/>
                    <a:p>
                      <a:pPr algn="ctr" rtl="0" fontAlgn="b"/>
                      <a:r>
                        <a:rPr lang="en-US" sz="1800" b="1" dirty="0" smtClean="0">
                          <a:solidFill>
                            <a:srgbClr val="000000"/>
                          </a:solidFill>
                          <a:effectLst/>
                          <a:latin typeface="+mn-lt"/>
                        </a:rPr>
                        <a:t>5.4</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6.9</a:t>
                      </a:r>
                    </a:p>
                  </a:txBody>
                  <a:tcPr marL="19050" marR="19050" marT="12700" marB="12700" anchor="b"/>
                </a:tc>
                <a:tc>
                  <a:txBody>
                    <a:bodyPr/>
                    <a:lstStyle/>
                    <a:p>
                      <a:pPr algn="ctr" rtl="0" fontAlgn="b"/>
                      <a:r>
                        <a:rPr lang="en-US" sz="1800" b="1" dirty="0">
                          <a:solidFill>
                            <a:srgbClr val="000000"/>
                          </a:solidFill>
                          <a:effectLst/>
                          <a:latin typeface="+mn-lt"/>
                        </a:rPr>
                        <a:t>5.9</a:t>
                      </a:r>
                    </a:p>
                  </a:txBody>
                  <a:tcPr marL="19050" marR="19050" marT="12700" marB="12700" anchor="b"/>
                </a:tc>
                <a:extLst>
                  <a:ext uri="{0D108BD9-81ED-4DB2-BD59-A6C34878D82A}">
                    <a16:rowId xmlns:a16="http://schemas.microsoft.com/office/drawing/2014/main" val="2407519967"/>
                  </a:ext>
                </a:extLst>
              </a:tr>
              <a:tr h="320040">
                <a:tc>
                  <a:txBody>
                    <a:bodyPr/>
                    <a:lstStyle/>
                    <a:p>
                      <a:r>
                        <a:rPr lang="en-US" sz="1600" b="1" dirty="0" smtClean="0"/>
                        <a:t>Foster Youth</a:t>
                      </a:r>
                      <a:endParaRPr lang="en-US" sz="1600" b="1" dirty="0"/>
                    </a:p>
                  </a:txBody>
                  <a:tcPr/>
                </a:tc>
                <a:tc>
                  <a:txBody>
                    <a:bodyPr/>
                    <a:lstStyle/>
                    <a:p>
                      <a:pPr algn="ctr" rtl="0" fontAlgn="b"/>
                      <a:r>
                        <a:rPr lang="en-US" sz="1800" b="1" dirty="0" smtClean="0">
                          <a:solidFill>
                            <a:srgbClr val="000000"/>
                          </a:solidFill>
                          <a:effectLst/>
                          <a:latin typeface="+mn-lt"/>
                        </a:rPr>
                        <a:t>0</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5.9</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extLst>
                  <a:ext uri="{0D108BD9-81ED-4DB2-BD59-A6C34878D82A}">
                    <a16:rowId xmlns:a16="http://schemas.microsoft.com/office/drawing/2014/main" val="1210976884"/>
                  </a:ext>
                </a:extLst>
              </a:tr>
              <a:tr h="320040">
                <a:tc>
                  <a:txBody>
                    <a:bodyPr/>
                    <a:lstStyle/>
                    <a:p>
                      <a:r>
                        <a:rPr lang="en-US" sz="1600" b="1" dirty="0" smtClean="0"/>
                        <a:t>Homeless Youth</a:t>
                      </a:r>
                      <a:endParaRPr lang="en-US" sz="1600" b="1" dirty="0"/>
                    </a:p>
                  </a:txBody>
                  <a:tcPr/>
                </a:tc>
                <a:tc>
                  <a:txBody>
                    <a:bodyPr/>
                    <a:lstStyle/>
                    <a:p>
                      <a:pPr algn="ctr" rtl="0" fontAlgn="b"/>
                      <a:r>
                        <a:rPr lang="en-US" sz="1800" b="1" dirty="0" smtClean="0">
                          <a:solidFill>
                            <a:srgbClr val="000000"/>
                          </a:solidFill>
                          <a:effectLst/>
                          <a:latin typeface="+mn-lt"/>
                        </a:rPr>
                        <a:t>3.3</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1.6</a:t>
                      </a:r>
                    </a:p>
                  </a:txBody>
                  <a:tcPr marL="19050" marR="19050" marT="12700" marB="12700" anchor="b"/>
                </a:tc>
                <a:tc>
                  <a:txBody>
                    <a:bodyPr/>
                    <a:lstStyle/>
                    <a:p>
                      <a:pPr algn="ctr" rtl="0" fontAlgn="b"/>
                      <a:r>
                        <a:rPr lang="en-US" sz="1800" b="1" dirty="0">
                          <a:solidFill>
                            <a:srgbClr val="000000"/>
                          </a:solidFill>
                          <a:effectLst/>
                          <a:latin typeface="+mn-lt"/>
                        </a:rPr>
                        <a:t>4.7</a:t>
                      </a:r>
                    </a:p>
                  </a:txBody>
                  <a:tcPr marL="19050" marR="19050" marT="12700" marB="12700" anchor="b"/>
                </a:tc>
                <a:extLst>
                  <a:ext uri="{0D108BD9-81ED-4DB2-BD59-A6C34878D82A}">
                    <a16:rowId xmlns:a16="http://schemas.microsoft.com/office/drawing/2014/main" val="3967609619"/>
                  </a:ext>
                </a:extLst>
              </a:tr>
              <a:tr h="320040">
                <a:tc>
                  <a:txBody>
                    <a:bodyPr/>
                    <a:lstStyle/>
                    <a:p>
                      <a:r>
                        <a:rPr lang="en-US" sz="1600" b="1" dirty="0" smtClean="0"/>
                        <a:t>Low</a:t>
                      </a:r>
                      <a:r>
                        <a:rPr lang="en-US" sz="1600" b="1" baseline="0" dirty="0" smtClean="0"/>
                        <a:t> Income </a:t>
                      </a:r>
                      <a:endParaRPr lang="en-US" sz="1600" b="1" dirty="0"/>
                    </a:p>
                  </a:txBody>
                  <a:tcPr/>
                </a:tc>
                <a:tc>
                  <a:txBody>
                    <a:bodyPr/>
                    <a:lstStyle/>
                    <a:p>
                      <a:pPr algn="ctr" rtl="0" fontAlgn="b"/>
                      <a:r>
                        <a:rPr lang="en-US" sz="1800" b="1" dirty="0" smtClean="0">
                          <a:solidFill>
                            <a:srgbClr val="000000"/>
                          </a:solidFill>
                          <a:effectLst/>
                          <a:latin typeface="+mn-lt"/>
                        </a:rPr>
                        <a:t>11.1</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12</a:t>
                      </a:r>
                    </a:p>
                  </a:txBody>
                  <a:tcPr marL="19050" marR="19050" marT="12700" marB="12700" anchor="b"/>
                </a:tc>
                <a:tc>
                  <a:txBody>
                    <a:bodyPr/>
                    <a:lstStyle/>
                    <a:p>
                      <a:pPr algn="ctr" rtl="0" fontAlgn="b"/>
                      <a:r>
                        <a:rPr lang="en-US" sz="1800" b="1" dirty="0">
                          <a:solidFill>
                            <a:srgbClr val="000000"/>
                          </a:solidFill>
                          <a:effectLst/>
                          <a:latin typeface="+mn-lt"/>
                        </a:rPr>
                        <a:t>13.8</a:t>
                      </a:r>
                    </a:p>
                  </a:txBody>
                  <a:tcPr marL="19050" marR="19050" marT="12700" marB="12700" anchor="b"/>
                </a:tc>
                <a:extLst>
                  <a:ext uri="{0D108BD9-81ED-4DB2-BD59-A6C34878D82A}">
                    <a16:rowId xmlns:a16="http://schemas.microsoft.com/office/drawing/2014/main" val="734175075"/>
                  </a:ext>
                </a:extLst>
              </a:tr>
              <a:tr h="400411">
                <a:tc>
                  <a:txBody>
                    <a:bodyPr/>
                    <a:lstStyle/>
                    <a:p>
                      <a:r>
                        <a:rPr lang="en-US" sz="1600" b="1" dirty="0" smtClean="0"/>
                        <a:t>Students with Disabilities</a:t>
                      </a:r>
                      <a:endParaRPr lang="en-US" sz="1600" b="1" dirty="0"/>
                    </a:p>
                  </a:txBody>
                  <a:tcPr/>
                </a:tc>
                <a:tc>
                  <a:txBody>
                    <a:bodyPr/>
                    <a:lstStyle/>
                    <a:p>
                      <a:pPr algn="ctr" rtl="0" fontAlgn="b"/>
                      <a:r>
                        <a:rPr lang="en-US" sz="1800" b="1" dirty="0" smtClean="0">
                          <a:solidFill>
                            <a:srgbClr val="000000"/>
                          </a:solidFill>
                          <a:effectLst/>
                          <a:latin typeface="+mn-lt"/>
                        </a:rPr>
                        <a:t>0</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1.4</a:t>
                      </a: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extLst>
                  <a:ext uri="{0D108BD9-81ED-4DB2-BD59-A6C34878D82A}">
                    <a16:rowId xmlns:a16="http://schemas.microsoft.com/office/drawing/2014/main" val="3499289833"/>
                  </a:ext>
                </a:extLst>
              </a:tr>
              <a:tr h="320040">
                <a:tc>
                  <a:txBody>
                    <a:bodyPr/>
                    <a:lstStyle/>
                    <a:p>
                      <a:r>
                        <a:rPr lang="en-US" sz="1600" b="1" dirty="0" smtClean="0"/>
                        <a:t>African</a:t>
                      </a:r>
                      <a:r>
                        <a:rPr lang="en-US" sz="1600" b="1" baseline="0" dirty="0" smtClean="0"/>
                        <a:t> American</a:t>
                      </a:r>
                      <a:endParaRPr lang="en-US" sz="1600" b="1" dirty="0"/>
                    </a:p>
                  </a:txBody>
                  <a:tcPr/>
                </a:tc>
                <a:tc>
                  <a:txBody>
                    <a:bodyPr/>
                    <a:lstStyle/>
                    <a:p>
                      <a:pPr algn="ctr" rtl="0" fontAlgn="b"/>
                      <a:r>
                        <a:rPr lang="en-US" sz="1800" b="1" dirty="0" smtClean="0">
                          <a:solidFill>
                            <a:srgbClr val="000000"/>
                          </a:solidFill>
                          <a:effectLst/>
                          <a:latin typeface="+mn-lt"/>
                        </a:rPr>
                        <a:t>1.8</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2.8</a:t>
                      </a:r>
                    </a:p>
                  </a:txBody>
                  <a:tcPr marL="19050" marR="19050" marT="12700" marB="12700" anchor="b"/>
                </a:tc>
                <a:tc>
                  <a:txBody>
                    <a:bodyPr/>
                    <a:lstStyle/>
                    <a:p>
                      <a:pPr algn="ctr" rtl="0" fontAlgn="b"/>
                      <a:r>
                        <a:rPr lang="en-US" sz="1800" b="1" dirty="0">
                          <a:solidFill>
                            <a:srgbClr val="000000"/>
                          </a:solidFill>
                          <a:effectLst/>
                          <a:latin typeface="+mn-lt"/>
                        </a:rPr>
                        <a:t>3</a:t>
                      </a:r>
                    </a:p>
                  </a:txBody>
                  <a:tcPr marL="19050" marR="19050" marT="12700" marB="12700" anchor="b"/>
                </a:tc>
                <a:extLst>
                  <a:ext uri="{0D108BD9-81ED-4DB2-BD59-A6C34878D82A}">
                    <a16:rowId xmlns:a16="http://schemas.microsoft.com/office/drawing/2014/main" val="3008023769"/>
                  </a:ext>
                </a:extLst>
              </a:tr>
              <a:tr h="320040">
                <a:tc>
                  <a:txBody>
                    <a:bodyPr/>
                    <a:lstStyle/>
                    <a:p>
                      <a:r>
                        <a:rPr lang="en-US" sz="1600" b="1" dirty="0" smtClean="0"/>
                        <a:t>American Indian or Alaska Native</a:t>
                      </a:r>
                      <a:endParaRPr lang="en-US" sz="1600" b="1" dirty="0"/>
                    </a:p>
                  </a:txBody>
                  <a:tcPr/>
                </a:tc>
                <a:tc>
                  <a:txBody>
                    <a:bodyPr/>
                    <a:lstStyle/>
                    <a:p>
                      <a:pPr algn="ctr" rtl="0" fontAlgn="b"/>
                      <a:r>
                        <a:rPr lang="en-US" sz="1800" b="1" dirty="0" smtClean="0">
                          <a:solidFill>
                            <a:srgbClr val="000000"/>
                          </a:solidFill>
                          <a:effectLst/>
                          <a:latin typeface="+mn-lt"/>
                        </a:rPr>
                        <a:t>0</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0</a:t>
                      </a:r>
                    </a:p>
                  </a:txBody>
                  <a:tcPr marL="19050" marR="19050" marT="12700" marB="12700" anchor="b"/>
                </a:tc>
                <a:tc>
                  <a:txBody>
                    <a:bodyPr/>
                    <a:lstStyle/>
                    <a:p>
                      <a:pPr algn="ctr" rtl="0" fontAlgn="b"/>
                      <a:r>
                        <a:rPr lang="en-US" sz="1800" b="1" dirty="0">
                          <a:solidFill>
                            <a:srgbClr val="000000"/>
                          </a:solidFill>
                          <a:effectLst/>
                          <a:latin typeface="+mn-lt"/>
                        </a:rPr>
                        <a:t>20</a:t>
                      </a:r>
                    </a:p>
                  </a:txBody>
                  <a:tcPr marL="19050" marR="19050" marT="12700" marB="12700" anchor="b"/>
                </a:tc>
                <a:extLst>
                  <a:ext uri="{0D108BD9-81ED-4DB2-BD59-A6C34878D82A}">
                    <a16:rowId xmlns:a16="http://schemas.microsoft.com/office/drawing/2014/main" val="845650363"/>
                  </a:ext>
                </a:extLst>
              </a:tr>
              <a:tr h="320040">
                <a:tc>
                  <a:txBody>
                    <a:bodyPr/>
                    <a:lstStyle/>
                    <a:p>
                      <a:r>
                        <a:rPr lang="en-US" sz="1600" b="1" dirty="0" smtClean="0"/>
                        <a:t>Asian</a:t>
                      </a:r>
                      <a:endParaRPr lang="en-US" sz="1600" b="1" dirty="0"/>
                    </a:p>
                  </a:txBody>
                  <a:tcPr/>
                </a:tc>
                <a:tc>
                  <a:txBody>
                    <a:bodyPr/>
                    <a:lstStyle/>
                    <a:p>
                      <a:pPr algn="ctr" rtl="0" fontAlgn="b"/>
                      <a:r>
                        <a:rPr lang="en-US" sz="1800" b="1" dirty="0" smtClean="0">
                          <a:solidFill>
                            <a:srgbClr val="000000"/>
                          </a:solidFill>
                          <a:effectLst/>
                          <a:latin typeface="+mn-lt"/>
                        </a:rPr>
                        <a:t>12.8</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15.5</a:t>
                      </a:r>
                    </a:p>
                  </a:txBody>
                  <a:tcPr marL="19050" marR="19050" marT="12700" marB="12700" anchor="b"/>
                </a:tc>
                <a:tc>
                  <a:txBody>
                    <a:bodyPr/>
                    <a:lstStyle/>
                    <a:p>
                      <a:pPr algn="ctr" rtl="0" fontAlgn="b"/>
                      <a:r>
                        <a:rPr lang="en-US" sz="1800" b="1" dirty="0">
                          <a:solidFill>
                            <a:srgbClr val="000000"/>
                          </a:solidFill>
                          <a:effectLst/>
                          <a:latin typeface="+mn-lt"/>
                        </a:rPr>
                        <a:t>14.5</a:t>
                      </a:r>
                    </a:p>
                  </a:txBody>
                  <a:tcPr marL="19050" marR="19050" marT="12700" marB="12700" anchor="b"/>
                </a:tc>
                <a:extLst>
                  <a:ext uri="{0D108BD9-81ED-4DB2-BD59-A6C34878D82A}">
                    <a16:rowId xmlns:a16="http://schemas.microsoft.com/office/drawing/2014/main" val="2104223379"/>
                  </a:ext>
                </a:extLst>
              </a:tr>
              <a:tr h="320040">
                <a:tc>
                  <a:txBody>
                    <a:bodyPr/>
                    <a:lstStyle/>
                    <a:p>
                      <a:r>
                        <a:rPr lang="en-US" sz="1600" b="1" dirty="0" smtClean="0"/>
                        <a:t>Filipino</a:t>
                      </a:r>
                      <a:endParaRPr lang="en-US" sz="1600" b="1" dirty="0"/>
                    </a:p>
                  </a:txBody>
                  <a:tcPr/>
                </a:tc>
                <a:tc>
                  <a:txBody>
                    <a:bodyPr/>
                    <a:lstStyle/>
                    <a:p>
                      <a:pPr algn="ctr" rtl="0" fontAlgn="b"/>
                      <a:r>
                        <a:rPr lang="en-US" sz="1800" b="1" dirty="0" smtClean="0">
                          <a:solidFill>
                            <a:srgbClr val="000000"/>
                          </a:solidFill>
                          <a:effectLst/>
                          <a:latin typeface="+mn-lt"/>
                        </a:rPr>
                        <a:t>13.5</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12.8</a:t>
                      </a:r>
                    </a:p>
                  </a:txBody>
                  <a:tcPr marL="19050" marR="19050" marT="12700" marB="12700" anchor="b"/>
                </a:tc>
                <a:tc>
                  <a:txBody>
                    <a:bodyPr/>
                    <a:lstStyle/>
                    <a:p>
                      <a:pPr algn="ctr" rtl="0" fontAlgn="b"/>
                      <a:r>
                        <a:rPr lang="en-US" sz="1800" b="1" dirty="0">
                          <a:solidFill>
                            <a:srgbClr val="000000"/>
                          </a:solidFill>
                          <a:effectLst/>
                          <a:latin typeface="+mn-lt"/>
                        </a:rPr>
                        <a:t>26.7</a:t>
                      </a:r>
                    </a:p>
                  </a:txBody>
                  <a:tcPr marL="19050" marR="19050" marT="12700" marB="12700" anchor="b"/>
                </a:tc>
                <a:extLst>
                  <a:ext uri="{0D108BD9-81ED-4DB2-BD59-A6C34878D82A}">
                    <a16:rowId xmlns:a16="http://schemas.microsoft.com/office/drawing/2014/main" val="130742520"/>
                  </a:ext>
                </a:extLst>
              </a:tr>
              <a:tr h="320040">
                <a:tc>
                  <a:txBody>
                    <a:bodyPr/>
                    <a:lstStyle/>
                    <a:p>
                      <a:r>
                        <a:rPr lang="en-US" sz="1600" b="1" dirty="0" smtClean="0"/>
                        <a:t>Hispanic/Latino</a:t>
                      </a:r>
                      <a:endParaRPr lang="en-US" sz="1600" b="1" dirty="0"/>
                    </a:p>
                  </a:txBody>
                  <a:tcPr/>
                </a:tc>
                <a:tc>
                  <a:txBody>
                    <a:bodyPr/>
                    <a:lstStyle/>
                    <a:p>
                      <a:pPr algn="ctr" rtl="0" fontAlgn="b"/>
                      <a:r>
                        <a:rPr lang="en-US" sz="1800" b="1" dirty="0" smtClean="0">
                          <a:solidFill>
                            <a:srgbClr val="000000"/>
                          </a:solidFill>
                          <a:effectLst/>
                          <a:latin typeface="+mn-lt"/>
                        </a:rPr>
                        <a:t>14.7</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16.8</a:t>
                      </a:r>
                    </a:p>
                  </a:txBody>
                  <a:tcPr marL="19050" marR="19050" marT="12700" marB="12700" anchor="b"/>
                </a:tc>
                <a:tc>
                  <a:txBody>
                    <a:bodyPr/>
                    <a:lstStyle/>
                    <a:p>
                      <a:pPr algn="ctr" rtl="0" fontAlgn="b"/>
                      <a:r>
                        <a:rPr lang="en-US" sz="1800" b="1" dirty="0">
                          <a:solidFill>
                            <a:srgbClr val="000000"/>
                          </a:solidFill>
                          <a:effectLst/>
                          <a:latin typeface="+mn-lt"/>
                        </a:rPr>
                        <a:t>17</a:t>
                      </a:r>
                    </a:p>
                  </a:txBody>
                  <a:tcPr marL="19050" marR="19050" marT="12700" marB="12700" anchor="b"/>
                </a:tc>
                <a:extLst>
                  <a:ext uri="{0D108BD9-81ED-4DB2-BD59-A6C34878D82A}">
                    <a16:rowId xmlns:a16="http://schemas.microsoft.com/office/drawing/2014/main" val="36318753"/>
                  </a:ext>
                </a:extLst>
              </a:tr>
              <a:tr h="320040">
                <a:tc>
                  <a:txBody>
                    <a:bodyPr/>
                    <a:lstStyle/>
                    <a:p>
                      <a:r>
                        <a:rPr lang="en-US" sz="1600" b="1" dirty="0" smtClean="0"/>
                        <a:t>Native Hawaiian or Pacific Islander</a:t>
                      </a:r>
                      <a:endParaRPr lang="en-US" sz="1600" b="1" dirty="0"/>
                    </a:p>
                  </a:txBody>
                  <a:tcPr/>
                </a:tc>
                <a:tc>
                  <a:txBody>
                    <a:bodyPr/>
                    <a:lstStyle/>
                    <a:p>
                      <a:pPr algn="ctr" rtl="0" fontAlgn="b"/>
                      <a:r>
                        <a:rPr lang="en-US" sz="1800" b="1" dirty="0" smtClean="0">
                          <a:solidFill>
                            <a:srgbClr val="000000"/>
                          </a:solidFill>
                          <a:effectLst/>
                          <a:latin typeface="+mn-lt"/>
                        </a:rPr>
                        <a:t>0</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2.4</a:t>
                      </a:r>
                    </a:p>
                  </a:txBody>
                  <a:tcPr marL="19050" marR="19050" marT="12700" marB="12700" anchor="b"/>
                </a:tc>
                <a:tc>
                  <a:txBody>
                    <a:bodyPr/>
                    <a:lstStyle/>
                    <a:p>
                      <a:pPr algn="ctr" rtl="0" fontAlgn="b"/>
                      <a:r>
                        <a:rPr lang="en-US" sz="1800" b="1" dirty="0">
                          <a:solidFill>
                            <a:srgbClr val="000000"/>
                          </a:solidFill>
                          <a:effectLst/>
                          <a:latin typeface="+mn-lt"/>
                        </a:rPr>
                        <a:t>2.5</a:t>
                      </a:r>
                    </a:p>
                  </a:txBody>
                  <a:tcPr marL="19050" marR="19050" marT="12700" marB="12700" anchor="b"/>
                </a:tc>
                <a:extLst>
                  <a:ext uri="{0D108BD9-81ED-4DB2-BD59-A6C34878D82A}">
                    <a16:rowId xmlns:a16="http://schemas.microsoft.com/office/drawing/2014/main" val="3007242784"/>
                  </a:ext>
                </a:extLst>
              </a:tr>
              <a:tr h="320040">
                <a:tc>
                  <a:txBody>
                    <a:bodyPr/>
                    <a:lstStyle/>
                    <a:p>
                      <a:r>
                        <a:rPr lang="en-US" sz="1600" b="1" dirty="0" smtClean="0"/>
                        <a:t>White</a:t>
                      </a:r>
                      <a:endParaRPr lang="en-US" sz="1600" b="1" dirty="0"/>
                    </a:p>
                  </a:txBody>
                  <a:tcPr/>
                </a:tc>
                <a:tc>
                  <a:txBody>
                    <a:bodyPr/>
                    <a:lstStyle/>
                    <a:p>
                      <a:pPr algn="ctr" rtl="0" fontAlgn="b"/>
                      <a:r>
                        <a:rPr lang="en-US" sz="1800" b="1" dirty="0" smtClean="0">
                          <a:solidFill>
                            <a:srgbClr val="000000"/>
                          </a:solidFill>
                          <a:effectLst/>
                          <a:latin typeface="+mn-lt"/>
                        </a:rPr>
                        <a:t>9.1</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10.1</a:t>
                      </a:r>
                    </a:p>
                  </a:txBody>
                  <a:tcPr marL="19050" marR="19050" marT="12700" marB="12700" anchor="b"/>
                </a:tc>
                <a:tc>
                  <a:txBody>
                    <a:bodyPr/>
                    <a:lstStyle/>
                    <a:p>
                      <a:pPr algn="ctr" rtl="0" fontAlgn="b"/>
                      <a:r>
                        <a:rPr lang="en-US" sz="1800" b="1" dirty="0">
                          <a:solidFill>
                            <a:srgbClr val="000000"/>
                          </a:solidFill>
                          <a:effectLst/>
                          <a:latin typeface="+mn-lt"/>
                        </a:rPr>
                        <a:t>13.5</a:t>
                      </a:r>
                    </a:p>
                  </a:txBody>
                  <a:tcPr marL="19050" marR="19050" marT="12700" marB="12700" anchor="b"/>
                </a:tc>
                <a:extLst>
                  <a:ext uri="{0D108BD9-81ED-4DB2-BD59-A6C34878D82A}">
                    <a16:rowId xmlns:a16="http://schemas.microsoft.com/office/drawing/2014/main" val="3869069351"/>
                  </a:ext>
                </a:extLst>
              </a:tr>
              <a:tr h="320040">
                <a:tc>
                  <a:txBody>
                    <a:bodyPr/>
                    <a:lstStyle/>
                    <a:p>
                      <a:r>
                        <a:rPr lang="en-US" sz="1600" b="1" dirty="0" smtClean="0"/>
                        <a:t>Two or More Races</a:t>
                      </a:r>
                      <a:endParaRPr lang="en-US" sz="1600" b="1" dirty="0"/>
                    </a:p>
                  </a:txBody>
                  <a:tcPr/>
                </a:tc>
                <a:tc>
                  <a:txBody>
                    <a:bodyPr/>
                    <a:lstStyle/>
                    <a:p>
                      <a:pPr algn="ctr" rtl="0" fontAlgn="b"/>
                      <a:r>
                        <a:rPr lang="en-US" sz="1800" b="1" dirty="0" smtClean="0">
                          <a:solidFill>
                            <a:srgbClr val="000000"/>
                          </a:solidFill>
                          <a:effectLst/>
                          <a:latin typeface="+mn-lt"/>
                        </a:rPr>
                        <a:t>7.7</a:t>
                      </a:r>
                      <a:endParaRPr lang="en-US" sz="1800" b="1" dirty="0">
                        <a:solidFill>
                          <a:srgbClr val="000000"/>
                        </a:solidFill>
                        <a:effectLst/>
                        <a:latin typeface="+mn-lt"/>
                      </a:endParaRPr>
                    </a:p>
                  </a:txBody>
                  <a:tcPr marL="19050" marR="19050" marT="12700" marB="12700" anchor="b"/>
                </a:tc>
                <a:tc>
                  <a:txBody>
                    <a:bodyPr/>
                    <a:lstStyle/>
                    <a:p>
                      <a:pPr algn="ctr" rtl="0" fontAlgn="b"/>
                      <a:r>
                        <a:rPr lang="en-US" sz="1800" b="1" dirty="0">
                          <a:solidFill>
                            <a:srgbClr val="000000"/>
                          </a:solidFill>
                          <a:effectLst/>
                          <a:latin typeface="+mn-lt"/>
                        </a:rPr>
                        <a:t>10</a:t>
                      </a:r>
                    </a:p>
                  </a:txBody>
                  <a:tcPr marL="19050" marR="19050" marT="12700" marB="12700" anchor="b"/>
                </a:tc>
                <a:tc>
                  <a:txBody>
                    <a:bodyPr/>
                    <a:lstStyle/>
                    <a:p>
                      <a:pPr algn="ctr" rtl="0" fontAlgn="b"/>
                      <a:r>
                        <a:rPr lang="en-US" sz="1800" b="1" dirty="0">
                          <a:solidFill>
                            <a:srgbClr val="000000"/>
                          </a:solidFill>
                          <a:effectLst/>
                          <a:latin typeface="+mn-lt"/>
                        </a:rPr>
                        <a:t>19.4</a:t>
                      </a:r>
                    </a:p>
                  </a:txBody>
                  <a:tcPr marL="19050" marR="19050" marT="12700" marB="12700" anchor="b"/>
                </a:tc>
                <a:extLst>
                  <a:ext uri="{0D108BD9-81ED-4DB2-BD59-A6C34878D82A}">
                    <a16:rowId xmlns:a16="http://schemas.microsoft.com/office/drawing/2014/main" val="3264407041"/>
                  </a:ext>
                </a:extLst>
              </a:tr>
            </a:tbl>
          </a:graphicData>
        </a:graphic>
      </p:graphicFrame>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Percentage of graduates earning the State Seal of Biliteracy</a:t>
            </a:r>
          </a:p>
          <a:p>
            <a:pPr marL="0" indent="0" algn="ctr">
              <a:spcBef>
                <a:spcPts val="0"/>
              </a:spcBef>
              <a:buClr>
                <a:schemeClr val="dk1"/>
              </a:buClr>
              <a:buSzPct val="100000"/>
              <a:buFont typeface="Arial"/>
              <a:buNone/>
            </a:pPr>
            <a:r>
              <a:rPr lang="en-US" sz="2600" b="1" dirty="0" smtClean="0"/>
              <a:t> </a:t>
            </a:r>
            <a:r>
              <a:rPr lang="en-US" sz="2100" dirty="0" smtClean="0"/>
              <a:t>(Source: CDE Dataquest)</a:t>
            </a:r>
          </a:p>
          <a:p>
            <a:pPr marL="0" indent="0">
              <a:spcBef>
                <a:spcPts val="0"/>
              </a:spcBef>
              <a:buClr>
                <a:schemeClr val="dk1"/>
              </a:buClr>
              <a:buSzPct val="100000"/>
              <a:buFont typeface="Arial"/>
              <a:buNone/>
            </a:pPr>
            <a:endParaRPr lang="en-US" sz="2800" dirty="0"/>
          </a:p>
        </p:txBody>
      </p:sp>
    </p:spTree>
    <p:extLst>
      <p:ext uri="{BB962C8B-B14F-4D97-AF65-F5344CB8AC3E}">
        <p14:creationId xmlns:p14="http://schemas.microsoft.com/office/powerpoint/2010/main" val="33412012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400" b="1" dirty="0" smtClean="0"/>
              <a:t>Goal 1: </a:t>
            </a:r>
            <a:r>
              <a:rPr lang="en-US" sz="2400" b="1" dirty="0"/>
              <a:t>State Seal of </a:t>
            </a:r>
            <a:r>
              <a:rPr lang="en-US" sz="2400" b="1" dirty="0" smtClean="0"/>
              <a:t>Biliteracy</a:t>
            </a:r>
            <a:endParaRPr sz="24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97</a:t>
            </a:fld>
            <a:endParaRPr dirty="0"/>
          </a:p>
        </p:txBody>
      </p:sp>
      <p:sp>
        <p:nvSpPr>
          <p:cNvPr id="9" name="Google Shape;304;p16"/>
          <p:cNvSpPr txBox="1">
            <a:spLocks/>
          </p:cNvSpPr>
          <p:nvPr/>
        </p:nvSpPr>
        <p:spPr>
          <a:xfrm>
            <a:off x="142673" y="907906"/>
            <a:ext cx="8858654" cy="66371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None/>
            </a:pPr>
            <a:r>
              <a:rPr lang="en-US" sz="2600" b="1" dirty="0" smtClean="0"/>
              <a:t>Graduates earning the </a:t>
            </a:r>
            <a:r>
              <a:rPr lang="en-US" sz="2600" b="1" dirty="0"/>
              <a:t>State Seal of </a:t>
            </a:r>
            <a:r>
              <a:rPr lang="en-US" sz="2600" b="1" dirty="0" smtClean="0"/>
              <a:t>Biliteracy</a:t>
            </a:r>
            <a:r>
              <a:rPr lang="en-US" sz="2600" b="1" dirty="0"/>
              <a:t> </a:t>
            </a:r>
            <a:endParaRPr lang="en-US" sz="2600" b="1" dirty="0" smtClean="0"/>
          </a:p>
          <a:p>
            <a:pPr marL="0" indent="0" algn="ctr">
              <a:spcBef>
                <a:spcPts val="0"/>
              </a:spcBef>
              <a:buClr>
                <a:schemeClr val="dk1"/>
              </a:buClr>
              <a:buSzPct val="100000"/>
              <a:buNone/>
            </a:pPr>
            <a:r>
              <a:rPr lang="en-US" sz="2600" b="1" dirty="0" smtClean="0"/>
              <a:t>(</a:t>
            </a:r>
            <a:r>
              <a:rPr lang="en-US" sz="2600" b="1" dirty="0"/>
              <a:t>2017-18 to 2019-20</a:t>
            </a:r>
            <a:r>
              <a:rPr lang="en-US" sz="2600" b="1" dirty="0" smtClean="0"/>
              <a:t>) </a:t>
            </a:r>
            <a:r>
              <a:rPr lang="en-US" sz="2100" dirty="0"/>
              <a:t>(Source: CDE Dataquest)</a:t>
            </a:r>
          </a:p>
          <a:p>
            <a:pPr marL="0" indent="0">
              <a:spcBef>
                <a:spcPts val="0"/>
              </a:spcBef>
              <a:buClr>
                <a:schemeClr val="dk1"/>
              </a:buClr>
              <a:buSzPct val="100000"/>
              <a:buFont typeface="Arial"/>
              <a:buNone/>
            </a:pPr>
            <a:endParaRPr lang="en-US" sz="2800" dirty="0"/>
          </a:p>
        </p:txBody>
      </p:sp>
      <p:graphicFrame>
        <p:nvGraphicFramePr>
          <p:cNvPr id="10" name="Chart 9"/>
          <p:cNvGraphicFramePr/>
          <p:nvPr>
            <p:extLst/>
          </p:nvPr>
        </p:nvGraphicFramePr>
        <p:xfrm>
          <a:off x="53371" y="1614690"/>
          <a:ext cx="9037257" cy="5169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4114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3200" b="1" dirty="0" smtClean="0"/>
              <a:t>Goal 1: IB Diploma Completion </a:t>
            </a:r>
            <a:endParaRPr sz="3200" b="1" dirty="0"/>
          </a:p>
        </p:txBody>
      </p:sp>
      <p:sp>
        <p:nvSpPr>
          <p:cNvPr id="304" name="Google Shape;304;p16"/>
          <p:cNvSpPr txBox="1">
            <a:spLocks noGrp="1"/>
          </p:cNvSpPr>
          <p:nvPr>
            <p:ph type="body" idx="1"/>
          </p:nvPr>
        </p:nvSpPr>
        <p:spPr>
          <a:xfrm>
            <a:off x="124708" y="1025154"/>
            <a:ext cx="8858654" cy="514086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ct val="100000"/>
              <a:buNone/>
            </a:pPr>
            <a:endParaRPr lang="en-US" i="1" dirty="0" smtClean="0"/>
          </a:p>
          <a:p>
            <a:pPr marL="0" indent="0">
              <a:spcBef>
                <a:spcPts val="0"/>
              </a:spcBef>
              <a:buClr>
                <a:schemeClr val="dk1"/>
              </a:buClr>
              <a:buSzPct val="100000"/>
              <a:buNone/>
            </a:pPr>
            <a:endParaRPr lang="en-US" sz="2400" dirty="0"/>
          </a:p>
          <a:p>
            <a:pPr marL="0" indent="0">
              <a:spcBef>
                <a:spcPts val="0"/>
              </a:spcBef>
              <a:buClr>
                <a:schemeClr val="dk1"/>
              </a:buClr>
              <a:buSzPct val="100000"/>
              <a:buNone/>
            </a:pPr>
            <a:endParaRPr lang="en-US" sz="2800"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98</a:t>
            </a:fld>
            <a:endParaRPr dirty="0"/>
          </a:p>
        </p:txBody>
      </p:sp>
      <p:sp>
        <p:nvSpPr>
          <p:cNvPr id="9" name="Google Shape;304;p16"/>
          <p:cNvSpPr txBox="1">
            <a:spLocks/>
          </p:cNvSpPr>
          <p:nvPr/>
        </p:nvSpPr>
        <p:spPr>
          <a:xfrm>
            <a:off x="106742" y="1276368"/>
            <a:ext cx="8858654" cy="909417"/>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Percent of Diploma </a:t>
            </a:r>
            <a:r>
              <a:rPr lang="en-US" sz="2600" b="1" dirty="0" err="1" smtClean="0"/>
              <a:t>Programme</a:t>
            </a:r>
            <a:r>
              <a:rPr lang="en-US" sz="2600" b="1" dirty="0" smtClean="0"/>
              <a:t> candidates that complete the full IB Diploma (2017-18 to 2019-20) </a:t>
            </a:r>
          </a:p>
          <a:p>
            <a:pPr marL="0" indent="0" algn="ctr">
              <a:spcBef>
                <a:spcPts val="0"/>
              </a:spcBef>
              <a:buClr>
                <a:schemeClr val="dk1"/>
              </a:buClr>
              <a:buSzPct val="100000"/>
              <a:buFont typeface="Arial"/>
              <a:buNone/>
            </a:pPr>
            <a:r>
              <a:rPr lang="en-US" sz="2100" dirty="0" smtClean="0"/>
              <a:t>(Source: Site Reporting</a:t>
            </a:r>
            <a:r>
              <a:rPr lang="en-US" sz="2100" dirty="0"/>
              <a:t> </a:t>
            </a:r>
            <a:r>
              <a:rPr lang="en-US" sz="2100" dirty="0" smtClean="0"/>
              <a:t>of Outcomes)</a:t>
            </a:r>
          </a:p>
          <a:p>
            <a:pPr marL="0" indent="0">
              <a:spcBef>
                <a:spcPts val="0"/>
              </a:spcBef>
              <a:buClr>
                <a:schemeClr val="dk1"/>
              </a:buClr>
              <a:buSzPct val="100000"/>
              <a:buFont typeface="Arial"/>
              <a:buNone/>
            </a:pPr>
            <a:endParaRPr lang="en-US" sz="2800" dirty="0"/>
          </a:p>
        </p:txBody>
      </p:sp>
      <p:graphicFrame>
        <p:nvGraphicFramePr>
          <p:cNvPr id="11" name="Table 10"/>
          <p:cNvGraphicFramePr>
            <a:graphicFrameLocks noGrp="1"/>
          </p:cNvGraphicFramePr>
          <p:nvPr>
            <p:extLst>
              <p:ext uri="{D42A27DB-BD31-4B8C-83A1-F6EECF244321}">
                <p14:modId xmlns:p14="http://schemas.microsoft.com/office/powerpoint/2010/main" val="2045236647"/>
              </p:ext>
            </p:extLst>
          </p:nvPr>
        </p:nvGraphicFramePr>
        <p:xfrm>
          <a:off x="418464" y="2465667"/>
          <a:ext cx="8235209" cy="1158240"/>
        </p:xfrm>
        <a:graphic>
          <a:graphicData uri="http://schemas.openxmlformats.org/drawingml/2006/table">
            <a:tbl>
              <a:tblPr firstRow="1" bandRow="1">
                <a:tableStyleId>{5C22544A-7EE6-4342-B048-85BDC9FD1C3A}</a:tableStyleId>
              </a:tblPr>
              <a:tblGrid>
                <a:gridCol w="3876062">
                  <a:extLst>
                    <a:ext uri="{9D8B030D-6E8A-4147-A177-3AD203B41FA5}">
                      <a16:colId xmlns:a16="http://schemas.microsoft.com/office/drawing/2014/main" val="3831500384"/>
                    </a:ext>
                  </a:extLst>
                </a:gridCol>
                <a:gridCol w="1453049">
                  <a:extLst>
                    <a:ext uri="{9D8B030D-6E8A-4147-A177-3AD203B41FA5}">
                      <a16:colId xmlns:a16="http://schemas.microsoft.com/office/drawing/2014/main" val="2085591228"/>
                    </a:ext>
                  </a:extLst>
                </a:gridCol>
                <a:gridCol w="1453049">
                  <a:extLst>
                    <a:ext uri="{9D8B030D-6E8A-4147-A177-3AD203B41FA5}">
                      <a16:colId xmlns:a16="http://schemas.microsoft.com/office/drawing/2014/main" val="650287252"/>
                    </a:ext>
                  </a:extLst>
                </a:gridCol>
                <a:gridCol w="1453049">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2000" b="1" dirty="0" smtClean="0"/>
                        <a:t>Diploma</a:t>
                      </a:r>
                      <a:r>
                        <a:rPr lang="en-US" sz="2000" b="1" baseline="0" dirty="0" smtClean="0"/>
                        <a:t> </a:t>
                      </a:r>
                      <a:r>
                        <a:rPr lang="en-US" sz="2000" b="1" baseline="0" dirty="0" err="1" smtClean="0"/>
                        <a:t>Programme</a:t>
                      </a:r>
                      <a:r>
                        <a:rPr lang="en-US" sz="2000" b="1" baseline="0" dirty="0" smtClean="0"/>
                        <a:t> Candidates receiving Diploma</a:t>
                      </a:r>
                      <a:endParaRPr lang="en-US" sz="2000" b="1" dirty="0" smtClean="0"/>
                    </a:p>
                  </a:txBody>
                  <a:tcPr/>
                </a:tc>
                <a:tc>
                  <a:txBody>
                    <a:bodyPr/>
                    <a:lstStyle/>
                    <a:p>
                      <a:pPr algn="ctr" rtl="0" fontAlgn="b"/>
                      <a:r>
                        <a:rPr lang="en-US" sz="2000" b="1" dirty="0" smtClean="0">
                          <a:solidFill>
                            <a:srgbClr val="000000"/>
                          </a:solidFill>
                          <a:effectLst/>
                          <a:latin typeface="+mn-lt"/>
                        </a:rPr>
                        <a:t>1.8%</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3.3%</a:t>
                      </a:r>
                      <a:endParaRPr lang="en-US" sz="2000" b="1" dirty="0">
                        <a:solidFill>
                          <a:srgbClr val="000000"/>
                        </a:solidFill>
                        <a:effectLst/>
                        <a:latin typeface="+mn-lt"/>
                      </a:endParaRPr>
                    </a:p>
                  </a:txBody>
                  <a:tcPr marL="19050" marR="19050" marT="12700" marB="12700" anchor="ctr"/>
                </a:tc>
                <a:tc>
                  <a:txBody>
                    <a:bodyPr/>
                    <a:lstStyle/>
                    <a:p>
                      <a:pPr algn="ctr" rtl="0" fontAlgn="b"/>
                      <a:r>
                        <a:rPr lang="en-US" sz="2000" b="1" dirty="0" smtClean="0">
                          <a:solidFill>
                            <a:srgbClr val="000000"/>
                          </a:solidFill>
                          <a:effectLst/>
                          <a:latin typeface="+mn-lt"/>
                        </a:rPr>
                        <a:t>7.5%</a:t>
                      </a:r>
                      <a:endParaRPr lang="en-US" sz="2000" b="1" dirty="0">
                        <a:solidFill>
                          <a:srgbClr val="000000"/>
                        </a:solidFill>
                        <a:effectLst/>
                        <a:latin typeface="+mn-lt"/>
                      </a:endParaRPr>
                    </a:p>
                  </a:txBody>
                  <a:tcPr marL="19050" marR="19050" marT="12700" marB="12700" anchor="ctr"/>
                </a:tc>
                <a:extLst>
                  <a:ext uri="{0D108BD9-81ED-4DB2-BD59-A6C34878D82A}">
                    <a16:rowId xmlns:a16="http://schemas.microsoft.com/office/drawing/2014/main" val="1874158074"/>
                  </a:ext>
                </a:extLst>
              </a:tr>
            </a:tbl>
          </a:graphicData>
        </a:graphic>
      </p:graphicFrame>
    </p:spTree>
    <p:extLst>
      <p:ext uri="{BB962C8B-B14F-4D97-AF65-F5344CB8AC3E}">
        <p14:creationId xmlns:p14="http://schemas.microsoft.com/office/powerpoint/2010/main" val="20595066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2" name="Google Shape;302;p16"/>
          <p:cNvCxnSpPr/>
          <p:nvPr/>
        </p:nvCxnSpPr>
        <p:spPr>
          <a:xfrm>
            <a:off x="0" y="807345"/>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0" y="2"/>
            <a:ext cx="9144000" cy="807345"/>
          </a:xfrm>
          <a:prstGeom prst="rect">
            <a:avLst/>
          </a:prstGeom>
          <a:solidFill>
            <a:srgbClr val="FF5050"/>
          </a:solidFill>
          <a:ln>
            <a:noFill/>
          </a:ln>
        </p:spPr>
        <p:txBody>
          <a:bodyPr spcFirstLastPara="1" vert="horz" wrap="square" lIns="91425" tIns="45700" rIns="91425" bIns="45700" rtlCol="0" anchor="ctr" anchorCtr="0">
            <a:noAutofit/>
          </a:bodyPr>
          <a:lstStyle/>
          <a:p>
            <a:pPr algn="l">
              <a:spcBef>
                <a:spcPts val="0"/>
              </a:spcBef>
              <a:buClr>
                <a:schemeClr val="dk1"/>
              </a:buClr>
              <a:buSzPts val="3600"/>
            </a:pPr>
            <a:r>
              <a:rPr lang="en-US" sz="2800" b="1" dirty="0" smtClean="0"/>
              <a:t>Goal 1: A-G On-Track Movement</a:t>
            </a:r>
            <a:endParaRPr sz="2800" b="1" dirty="0"/>
          </a:p>
        </p:txBody>
      </p:sp>
      <p:pic>
        <p:nvPicPr>
          <p:cNvPr id="305" name="Google Shape;305;p16" descr="C:\Users\cathy-morrison\AppData\Local\Microsoft\Windows\Temporary Internet Files\Content.Outlook\N136Q9UH\logo_est.jpg"/>
          <p:cNvPicPr preferRelativeResize="0"/>
          <p:nvPr/>
        </p:nvPicPr>
        <p:blipFill rotWithShape="1">
          <a:blip r:embed="rId3">
            <a:alphaModFix/>
          </a:blip>
          <a:srcRect/>
          <a:stretch/>
        </p:blipFill>
        <p:spPr>
          <a:xfrm>
            <a:off x="2" y="6166022"/>
            <a:ext cx="3687555" cy="691978"/>
          </a:xfrm>
          <a:prstGeom prst="rect">
            <a:avLst/>
          </a:prstGeom>
          <a:noFill/>
          <a:ln>
            <a:noFill/>
          </a:ln>
        </p:spPr>
      </p:pic>
      <p:sp>
        <p:nvSpPr>
          <p:cNvPr id="306" name="Google Shape;306;p16"/>
          <p:cNvSpPr txBox="1">
            <a:spLocks noGrp="1"/>
          </p:cNvSpPr>
          <p:nvPr>
            <p:ph type="sldNum" idx="12"/>
          </p:nvPr>
        </p:nvSpPr>
        <p:spPr>
          <a:xfrm>
            <a:off x="6553200" y="6356352"/>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99</a:t>
            </a:fld>
            <a:endParaRPr dirty="0"/>
          </a:p>
        </p:txBody>
      </p:sp>
      <p:graphicFrame>
        <p:nvGraphicFramePr>
          <p:cNvPr id="8" name="Table 7"/>
          <p:cNvGraphicFramePr>
            <a:graphicFrameLocks noGrp="1"/>
          </p:cNvGraphicFramePr>
          <p:nvPr>
            <p:extLst/>
          </p:nvPr>
        </p:nvGraphicFramePr>
        <p:xfrm>
          <a:off x="142672" y="1994451"/>
          <a:ext cx="8858656" cy="853440"/>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tc>
                  <a:txBody>
                    <a:bodyPr/>
                    <a:lstStyle/>
                    <a:p>
                      <a:pPr algn="ctr"/>
                      <a:r>
                        <a:rPr lang="en-US" sz="2400" dirty="0" smtClean="0">
                          <a:solidFill>
                            <a:schemeClr val="tx1"/>
                          </a:solidFill>
                        </a:rPr>
                        <a:t>2020-21</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2000" b="1" dirty="0" smtClean="0"/>
                        <a:t>Students</a:t>
                      </a:r>
                      <a:r>
                        <a:rPr lang="en-US" sz="2000" b="1" baseline="0" dirty="0" smtClean="0"/>
                        <a:t> in Grades 9-12</a:t>
                      </a:r>
                      <a:endParaRPr lang="en-US" sz="2000" b="1" dirty="0" smtClean="0"/>
                    </a:p>
                  </a:txBody>
                  <a:tcPr/>
                </a:tc>
                <a:tc>
                  <a:txBody>
                    <a:bodyPr/>
                    <a:lstStyle/>
                    <a:p>
                      <a:pPr algn="ctr" rtl="0" fontAlgn="b"/>
                      <a:r>
                        <a:rPr lang="en-US" sz="2000" b="1" dirty="0" smtClean="0">
                          <a:solidFill>
                            <a:srgbClr val="000000"/>
                          </a:solidFill>
                          <a:effectLst/>
                          <a:latin typeface="+mn-lt"/>
                        </a:rPr>
                        <a:t>26.8%</a:t>
                      </a:r>
                      <a:endParaRPr lang="en-US" sz="2000" b="1" dirty="0">
                        <a:solidFill>
                          <a:srgbClr val="000000"/>
                        </a:solidFill>
                        <a:effectLst/>
                        <a:latin typeface="+mn-lt"/>
                      </a:endParaRPr>
                    </a:p>
                  </a:txBody>
                  <a:tcPr marL="19050" marR="19050" marT="12700" marB="12700" anchor="b"/>
                </a:tc>
                <a:tc>
                  <a:txBody>
                    <a:bodyPr/>
                    <a:lstStyle/>
                    <a:p>
                      <a:pPr algn="ctr" rtl="0" fontAlgn="b"/>
                      <a:r>
                        <a:rPr lang="en-US" sz="2000" b="1" dirty="0" smtClean="0">
                          <a:solidFill>
                            <a:srgbClr val="000000"/>
                          </a:solidFill>
                          <a:effectLst/>
                          <a:latin typeface="+mn-lt"/>
                        </a:rPr>
                        <a:t>33%</a:t>
                      </a:r>
                      <a:endParaRPr lang="en-US" sz="2000" b="1" dirty="0">
                        <a:solidFill>
                          <a:srgbClr val="000000"/>
                        </a:solidFill>
                        <a:effectLst/>
                        <a:latin typeface="+mn-lt"/>
                      </a:endParaRPr>
                    </a:p>
                  </a:txBody>
                  <a:tcPr marL="19050" marR="19050" marT="12700" marB="12700" anchor="b"/>
                </a:tc>
                <a:tc>
                  <a:txBody>
                    <a:bodyPr/>
                    <a:lstStyle/>
                    <a:p>
                      <a:pPr algn="ctr" rtl="0" fontAlgn="b"/>
                      <a:r>
                        <a:rPr lang="en-US" sz="2000" b="1" dirty="0" smtClean="0">
                          <a:solidFill>
                            <a:srgbClr val="000000"/>
                          </a:solidFill>
                          <a:effectLst/>
                          <a:latin typeface="+mn-lt"/>
                        </a:rPr>
                        <a:t>TBD</a:t>
                      </a:r>
                      <a:endParaRPr lang="en-US" sz="2000" b="1" dirty="0">
                        <a:solidFill>
                          <a:srgbClr val="000000"/>
                        </a:solidFill>
                        <a:effectLst/>
                        <a:latin typeface="+mn-lt"/>
                      </a:endParaRPr>
                    </a:p>
                  </a:txBody>
                  <a:tcPr marL="19050" marR="19050" marT="12700" marB="12700" anchor="b"/>
                </a:tc>
                <a:extLst>
                  <a:ext uri="{0D108BD9-81ED-4DB2-BD59-A6C34878D82A}">
                    <a16:rowId xmlns:a16="http://schemas.microsoft.com/office/drawing/2014/main" val="1874158074"/>
                  </a:ext>
                </a:extLst>
              </a:tr>
            </a:tbl>
          </a:graphicData>
        </a:graphic>
      </p:graphicFrame>
      <p:sp>
        <p:nvSpPr>
          <p:cNvPr id="9" name="Google Shape;304;p16"/>
          <p:cNvSpPr txBox="1">
            <a:spLocks/>
          </p:cNvSpPr>
          <p:nvPr/>
        </p:nvSpPr>
        <p:spPr>
          <a:xfrm>
            <a:off x="124706" y="957483"/>
            <a:ext cx="8858654" cy="909417"/>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2600" b="1" dirty="0" smtClean="0"/>
              <a:t>‘Off Track’ High School Students moved from ‘Off-Track’ to ‘Subject Borderline’ for A-G Course Completion by the end of Semester 1 </a:t>
            </a:r>
          </a:p>
          <a:p>
            <a:pPr marL="0" indent="0" algn="ctr">
              <a:spcBef>
                <a:spcPts val="0"/>
              </a:spcBef>
              <a:buClr>
                <a:schemeClr val="dk1"/>
              </a:buClr>
              <a:buSzPct val="100000"/>
              <a:buFont typeface="Arial"/>
              <a:buNone/>
            </a:pPr>
            <a:r>
              <a:rPr lang="en-US" sz="2100" dirty="0" smtClean="0"/>
              <a:t>(Source: SCUSD Performance Targeted Academic Index (PTAI))</a:t>
            </a:r>
          </a:p>
          <a:p>
            <a:pPr marL="0" indent="0">
              <a:spcBef>
                <a:spcPts val="0"/>
              </a:spcBef>
              <a:buClr>
                <a:schemeClr val="dk1"/>
              </a:buClr>
              <a:buSzPct val="100000"/>
              <a:buFont typeface="Arial"/>
              <a:buNone/>
            </a:pPr>
            <a:endParaRPr lang="en-US" sz="2800" dirty="0"/>
          </a:p>
        </p:txBody>
      </p:sp>
      <p:sp>
        <p:nvSpPr>
          <p:cNvPr id="3" name="Rectangle 2"/>
          <p:cNvSpPr/>
          <p:nvPr/>
        </p:nvSpPr>
        <p:spPr>
          <a:xfrm>
            <a:off x="142672" y="3189171"/>
            <a:ext cx="8840688" cy="1384995"/>
          </a:xfrm>
          <a:prstGeom prst="rect">
            <a:avLst/>
          </a:prstGeom>
        </p:spPr>
        <p:txBody>
          <a:bodyPr wrap="square">
            <a:spAutoFit/>
          </a:bodyPr>
          <a:lstStyle/>
          <a:p>
            <a:pPr algn="ctr">
              <a:buClr>
                <a:schemeClr val="dk1"/>
              </a:buClr>
              <a:buSzPct val="100000"/>
            </a:pPr>
            <a:r>
              <a:rPr lang="en-US" sz="2200" b="1" dirty="0"/>
              <a:t>‘Subject Borderline’ </a:t>
            </a:r>
            <a:r>
              <a:rPr lang="en-US" sz="2200" b="1" dirty="0" smtClean="0"/>
              <a:t>High </a:t>
            </a:r>
            <a:r>
              <a:rPr lang="en-US" sz="2200" b="1" dirty="0"/>
              <a:t>School Students moved </a:t>
            </a:r>
            <a:r>
              <a:rPr lang="en-US" sz="2200" b="1" dirty="0" smtClean="0"/>
              <a:t>from to ‘</a:t>
            </a:r>
            <a:r>
              <a:rPr lang="en-US" sz="2200" b="1" dirty="0"/>
              <a:t>Subject Borderline</a:t>
            </a:r>
            <a:r>
              <a:rPr lang="en-US" sz="2200" b="1" dirty="0" smtClean="0"/>
              <a:t>’ to ‘On-Track’ </a:t>
            </a:r>
            <a:r>
              <a:rPr lang="en-US" sz="2200" b="1" dirty="0"/>
              <a:t>for A-G Course Completion by the end of Semester 1 </a:t>
            </a:r>
          </a:p>
          <a:p>
            <a:pPr algn="ctr">
              <a:buClr>
                <a:schemeClr val="dk1"/>
              </a:buClr>
              <a:buSzPct val="100000"/>
            </a:pPr>
            <a:r>
              <a:rPr lang="en-US" dirty="0"/>
              <a:t>(Source: SCUSD Performance Targeted Academic Index (PTAI))</a:t>
            </a:r>
          </a:p>
        </p:txBody>
      </p:sp>
      <p:graphicFrame>
        <p:nvGraphicFramePr>
          <p:cNvPr id="12" name="Table 11"/>
          <p:cNvGraphicFramePr>
            <a:graphicFrameLocks noGrp="1"/>
          </p:cNvGraphicFramePr>
          <p:nvPr>
            <p:extLst/>
          </p:nvPr>
        </p:nvGraphicFramePr>
        <p:xfrm>
          <a:off x="133688" y="4625061"/>
          <a:ext cx="8858656" cy="853440"/>
        </p:xfrm>
        <a:graphic>
          <a:graphicData uri="http://schemas.openxmlformats.org/drawingml/2006/table">
            <a:tbl>
              <a:tblPr firstRow="1" bandRow="1">
                <a:tableStyleId>{5C22544A-7EE6-4342-B048-85BDC9FD1C3A}</a:tableStyleId>
              </a:tblPr>
              <a:tblGrid>
                <a:gridCol w="4169500">
                  <a:extLst>
                    <a:ext uri="{9D8B030D-6E8A-4147-A177-3AD203B41FA5}">
                      <a16:colId xmlns:a16="http://schemas.microsoft.com/office/drawing/2014/main" val="3831500384"/>
                    </a:ext>
                  </a:extLst>
                </a:gridCol>
                <a:gridCol w="1563052">
                  <a:extLst>
                    <a:ext uri="{9D8B030D-6E8A-4147-A177-3AD203B41FA5}">
                      <a16:colId xmlns:a16="http://schemas.microsoft.com/office/drawing/2014/main" val="2085591228"/>
                    </a:ext>
                  </a:extLst>
                </a:gridCol>
                <a:gridCol w="1563052">
                  <a:extLst>
                    <a:ext uri="{9D8B030D-6E8A-4147-A177-3AD203B41FA5}">
                      <a16:colId xmlns:a16="http://schemas.microsoft.com/office/drawing/2014/main" val="650287252"/>
                    </a:ext>
                  </a:extLst>
                </a:gridCol>
                <a:gridCol w="1563052">
                  <a:extLst>
                    <a:ext uri="{9D8B030D-6E8A-4147-A177-3AD203B41FA5}">
                      <a16:colId xmlns:a16="http://schemas.microsoft.com/office/drawing/2014/main" val="3174225161"/>
                    </a:ext>
                  </a:extLst>
                </a:gridCol>
              </a:tblGrid>
              <a:tr h="370840">
                <a:tc>
                  <a:txBody>
                    <a:bodyPr/>
                    <a:lstStyle/>
                    <a:p>
                      <a:endParaRPr lang="en-US" sz="2400" dirty="0">
                        <a:solidFill>
                          <a:schemeClr val="tx1"/>
                        </a:solidFill>
                      </a:endParaRPr>
                    </a:p>
                  </a:txBody>
                  <a:tcPr/>
                </a:tc>
                <a:tc>
                  <a:txBody>
                    <a:bodyPr/>
                    <a:lstStyle/>
                    <a:p>
                      <a:pPr algn="ctr"/>
                      <a:r>
                        <a:rPr lang="en-US" sz="2400" dirty="0" smtClean="0">
                          <a:solidFill>
                            <a:schemeClr val="tx1"/>
                          </a:solidFill>
                        </a:rPr>
                        <a:t>2018-19</a:t>
                      </a:r>
                      <a:endParaRPr lang="en-US" sz="2400" dirty="0">
                        <a:solidFill>
                          <a:schemeClr val="tx1"/>
                        </a:solidFill>
                      </a:endParaRPr>
                    </a:p>
                  </a:txBody>
                  <a:tcPr/>
                </a:tc>
                <a:tc>
                  <a:txBody>
                    <a:bodyPr/>
                    <a:lstStyle/>
                    <a:p>
                      <a:pPr algn="ctr"/>
                      <a:r>
                        <a:rPr lang="en-US" sz="2400" dirty="0" smtClean="0">
                          <a:solidFill>
                            <a:schemeClr val="tx1"/>
                          </a:solidFill>
                        </a:rPr>
                        <a:t>2019-20</a:t>
                      </a:r>
                      <a:endParaRPr lang="en-US" sz="2400" dirty="0">
                        <a:solidFill>
                          <a:schemeClr val="tx1"/>
                        </a:solidFill>
                      </a:endParaRPr>
                    </a:p>
                  </a:txBody>
                  <a:tcPr/>
                </a:tc>
                <a:tc>
                  <a:txBody>
                    <a:bodyPr/>
                    <a:lstStyle/>
                    <a:p>
                      <a:pPr algn="ctr"/>
                      <a:r>
                        <a:rPr lang="en-US" sz="2400" dirty="0" smtClean="0">
                          <a:solidFill>
                            <a:schemeClr val="tx1"/>
                          </a:solidFill>
                        </a:rPr>
                        <a:t>2020-21</a:t>
                      </a:r>
                      <a:endParaRPr lang="en-US" sz="2400" dirty="0">
                        <a:solidFill>
                          <a:schemeClr val="tx1"/>
                        </a:solidFill>
                      </a:endParaRPr>
                    </a:p>
                  </a:txBody>
                  <a:tcPr/>
                </a:tc>
                <a:extLst>
                  <a:ext uri="{0D108BD9-81ED-4DB2-BD59-A6C34878D82A}">
                    <a16:rowId xmlns:a16="http://schemas.microsoft.com/office/drawing/2014/main" val="4220977293"/>
                  </a:ext>
                </a:extLst>
              </a:tr>
              <a:tr h="320040">
                <a:tc>
                  <a:txBody>
                    <a:bodyPr/>
                    <a:lstStyle/>
                    <a:p>
                      <a:r>
                        <a:rPr lang="en-US" sz="2000" b="1" dirty="0" smtClean="0"/>
                        <a:t>Students</a:t>
                      </a:r>
                      <a:r>
                        <a:rPr lang="en-US" sz="2000" b="1" baseline="0" dirty="0" smtClean="0"/>
                        <a:t> in Grades 9-12</a:t>
                      </a:r>
                      <a:endParaRPr lang="en-US" sz="2000" b="1" dirty="0" smtClean="0"/>
                    </a:p>
                  </a:txBody>
                  <a:tcPr/>
                </a:tc>
                <a:tc>
                  <a:txBody>
                    <a:bodyPr/>
                    <a:lstStyle/>
                    <a:p>
                      <a:pPr algn="ctr" rtl="0" fontAlgn="b"/>
                      <a:r>
                        <a:rPr lang="en-US" sz="2000" b="1" dirty="0" smtClean="0">
                          <a:solidFill>
                            <a:srgbClr val="000000"/>
                          </a:solidFill>
                          <a:effectLst/>
                          <a:latin typeface="+mn-lt"/>
                        </a:rPr>
                        <a:t>27.8%</a:t>
                      </a:r>
                      <a:endParaRPr lang="en-US" sz="2000" b="1" dirty="0">
                        <a:solidFill>
                          <a:srgbClr val="000000"/>
                        </a:solidFill>
                        <a:effectLst/>
                        <a:latin typeface="+mn-lt"/>
                      </a:endParaRPr>
                    </a:p>
                  </a:txBody>
                  <a:tcPr marL="19050" marR="19050" marT="12700" marB="12700" anchor="b"/>
                </a:tc>
                <a:tc>
                  <a:txBody>
                    <a:bodyPr/>
                    <a:lstStyle/>
                    <a:p>
                      <a:pPr algn="ctr" rtl="0" fontAlgn="b"/>
                      <a:r>
                        <a:rPr lang="en-US" sz="2000" b="1" dirty="0" smtClean="0">
                          <a:solidFill>
                            <a:srgbClr val="000000"/>
                          </a:solidFill>
                          <a:effectLst/>
                          <a:latin typeface="+mn-lt"/>
                        </a:rPr>
                        <a:t>27.2%</a:t>
                      </a:r>
                      <a:endParaRPr lang="en-US" sz="2000" b="1" dirty="0">
                        <a:solidFill>
                          <a:srgbClr val="000000"/>
                        </a:solidFill>
                        <a:effectLst/>
                        <a:latin typeface="+mn-lt"/>
                      </a:endParaRPr>
                    </a:p>
                  </a:txBody>
                  <a:tcPr marL="19050" marR="19050" marT="12700" marB="12700" anchor="b"/>
                </a:tc>
                <a:tc>
                  <a:txBody>
                    <a:bodyPr/>
                    <a:lstStyle/>
                    <a:p>
                      <a:pPr algn="ctr" rtl="0" fontAlgn="b"/>
                      <a:r>
                        <a:rPr lang="en-US" sz="2000" b="1" dirty="0" smtClean="0">
                          <a:solidFill>
                            <a:srgbClr val="000000"/>
                          </a:solidFill>
                          <a:effectLst/>
                          <a:latin typeface="+mn-lt"/>
                        </a:rPr>
                        <a:t>TBD</a:t>
                      </a:r>
                      <a:endParaRPr lang="en-US" sz="2000" b="1" dirty="0">
                        <a:solidFill>
                          <a:srgbClr val="000000"/>
                        </a:solidFill>
                        <a:effectLst/>
                        <a:latin typeface="+mn-lt"/>
                      </a:endParaRPr>
                    </a:p>
                  </a:txBody>
                  <a:tcPr marL="19050" marR="19050" marT="12700" marB="12700" anchor="b"/>
                </a:tc>
                <a:extLst>
                  <a:ext uri="{0D108BD9-81ED-4DB2-BD59-A6C34878D82A}">
                    <a16:rowId xmlns:a16="http://schemas.microsoft.com/office/drawing/2014/main" val="1874158074"/>
                  </a:ext>
                </a:extLst>
              </a:tr>
            </a:tbl>
          </a:graphicData>
        </a:graphic>
      </p:graphicFrame>
    </p:spTree>
    <p:extLst>
      <p:ext uri="{BB962C8B-B14F-4D97-AF65-F5344CB8AC3E}">
        <p14:creationId xmlns:p14="http://schemas.microsoft.com/office/powerpoint/2010/main" val="2298594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21499</TotalTime>
  <Words>11640</Words>
  <Application>Microsoft Office PowerPoint</Application>
  <PresentationFormat>On-screen Show (4:3)</PresentationFormat>
  <Paragraphs>3385</Paragraphs>
  <Slides>144</Slides>
  <Notes>143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144</vt:i4>
      </vt:variant>
    </vt:vector>
  </HeadingPairs>
  <TitlesOfParts>
    <vt:vector size="150" baseType="lpstr">
      <vt:lpstr>Arial</vt:lpstr>
      <vt:lpstr>Calibri</vt:lpstr>
      <vt:lpstr>Roboto</vt:lpstr>
      <vt:lpstr>Roboto Slab</vt:lpstr>
      <vt:lpstr>Times New Roman</vt:lpstr>
      <vt:lpstr>Office Theme</vt:lpstr>
      <vt:lpstr>Local Control and Accountability Plan (LCAP) 2021-22 to 2023-24 Discussion and Input</vt:lpstr>
      <vt:lpstr> SCUSD Core Value</vt:lpstr>
      <vt:lpstr>SCUSD Equity, Access, and Social Justice Guiding Principle</vt:lpstr>
      <vt:lpstr>What is in an LCAP?</vt:lpstr>
      <vt:lpstr>PowerPoint Presentation</vt:lpstr>
      <vt:lpstr>Existing Strategic Plan (2016-2021) and LCAP Goals</vt:lpstr>
      <vt:lpstr>Emerging Goal Areas for 2021-22 to 2023-24 LCAP</vt:lpstr>
      <vt:lpstr>Goal 1: College and Career Readiness</vt:lpstr>
      <vt:lpstr>Goal 1: Key Actions to be Implemented</vt:lpstr>
      <vt:lpstr>Goal 1: Key Expected Outcomes</vt:lpstr>
      <vt:lpstr>Goal 1: Additional Considerations </vt:lpstr>
      <vt:lpstr>Goal 1: Recent Stakeholder Input</vt:lpstr>
      <vt:lpstr>Goal 1: Recent Stakeholder Input</vt:lpstr>
      <vt:lpstr>Goal 2: Foundational Educational Experience</vt:lpstr>
      <vt:lpstr>Goal 2: Key Actions to be Implemented</vt:lpstr>
      <vt:lpstr>Goal 2: Key Actions to be Implemented</vt:lpstr>
      <vt:lpstr>Goal 2: Key Expected Outcomes</vt:lpstr>
      <vt:lpstr>Goal 2: Additional Considerations</vt:lpstr>
      <vt:lpstr>Goal 2: Recent Stakeholder Input</vt:lpstr>
      <vt:lpstr>Goal 3: Integrated Supports</vt:lpstr>
      <vt:lpstr>Goal 3: Key Actions to be Implemented</vt:lpstr>
      <vt:lpstr>Goal 3: Key Expected Outcomes</vt:lpstr>
      <vt:lpstr>Goal 3: Additional Considerations </vt:lpstr>
      <vt:lpstr>Goal 3: Recent Stakeholder Input</vt:lpstr>
      <vt:lpstr>Goal 4: Culture and Climate – Dismantling Systems</vt:lpstr>
      <vt:lpstr>Goal 4: Key Actions to be Implemented</vt:lpstr>
      <vt:lpstr>Goal 4: Key Expected Outcomes</vt:lpstr>
      <vt:lpstr>Goal 4: Additional Considerations </vt:lpstr>
      <vt:lpstr>Goal 4: Recent Stakeholder Input</vt:lpstr>
      <vt:lpstr>Goal 5: Engagement and Empowerment</vt:lpstr>
      <vt:lpstr>Goal 5: Key Actions to be Implemented</vt:lpstr>
      <vt:lpstr>Goal 5: Key Expected Outcomes</vt:lpstr>
      <vt:lpstr>Goal 5: Additional Considerations </vt:lpstr>
      <vt:lpstr>Goal 5: Recent Stakeholder Input</vt:lpstr>
      <vt:lpstr>Goal 6: Implementation of MTSS/DBDM </vt:lpstr>
      <vt:lpstr>Goal 6: Key Actions to be Implemented</vt:lpstr>
      <vt:lpstr>Goal 6: Metrics to Measure Progress and Success</vt:lpstr>
      <vt:lpstr>Goal 6:  Additional Considerations</vt:lpstr>
      <vt:lpstr>Goal 6: Recent Stakeholder Input</vt:lpstr>
      <vt:lpstr>Goal TBD: Development of a Graduate Profile</vt:lpstr>
      <vt:lpstr>Goal 6: Example Actions to be Implemented (CDE)</vt:lpstr>
      <vt:lpstr>Goal 6: Example Metrics (CDE)</vt:lpstr>
      <vt:lpstr>Goal 6: Recent Stakeholder Input</vt:lpstr>
      <vt:lpstr>Goal 7: Maintenance of Progress</vt:lpstr>
      <vt:lpstr>Goal 7: Key Actions to be Implemented</vt:lpstr>
      <vt:lpstr>Goal 7: Key Expected Outcomes</vt:lpstr>
      <vt:lpstr>Goal 7: Additional Considerations </vt:lpstr>
      <vt:lpstr>Goal 7: Recent Stakeholder Input</vt:lpstr>
      <vt:lpstr> Additional Recent Stakeholder Input</vt:lpstr>
      <vt:lpstr> Stakeholder Engagement</vt:lpstr>
      <vt:lpstr> Growth Opportunities</vt:lpstr>
      <vt:lpstr>PowerPoint Presentation</vt:lpstr>
      <vt:lpstr>Background</vt:lpstr>
      <vt:lpstr>Overarching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SCUSD SAC Policy Recommendations</vt:lpstr>
      <vt:lpstr>Priority Area: Mental Health</vt:lpstr>
      <vt:lpstr>Policy Outcomes: Mental Health</vt:lpstr>
      <vt:lpstr>Priority Area: Career Preparation</vt:lpstr>
      <vt:lpstr>Policy Outcomes: Career Preparation</vt:lpstr>
      <vt:lpstr>Priority Area: Student Voice</vt:lpstr>
      <vt:lpstr>Policy Outcomes: Student Voice</vt:lpstr>
      <vt:lpstr>Priority Area: Lasting Effects of Distance Learning</vt:lpstr>
      <vt:lpstr>Policy Outcomes: Lasting Effects of Distance Learning</vt:lpstr>
      <vt:lpstr> </vt:lpstr>
      <vt:lpstr>Goal 1: Graduates completing UC/CSU Requirements</vt:lpstr>
      <vt:lpstr>Goal 1: Graduates completing UC/CSU Requirements</vt:lpstr>
      <vt:lpstr>Goal 1: Graduates completing a CTE Pathway</vt:lpstr>
      <vt:lpstr>Goal 1: Graduates completing a CTE Pathway</vt:lpstr>
      <vt:lpstr>Goal 1: Graduates meeting UC/CSU &amp; completing CTE</vt:lpstr>
      <vt:lpstr>Goal 1: Graduates meeting UC/CSU &amp; completing CTE</vt:lpstr>
      <vt:lpstr>Goal 1: CTE Pathway Enrollment</vt:lpstr>
      <vt:lpstr>Goal 1: CTE Pathway Enrollment</vt:lpstr>
      <vt:lpstr>Goal 1: FAFSA Completion</vt:lpstr>
      <vt:lpstr>Goal 1: FAFSA Completion</vt:lpstr>
      <vt:lpstr>Goal 1: Graduation Rate (Combined 4/5 Year Cohort)</vt:lpstr>
      <vt:lpstr>Goal 1: Graduation Rate (Combined 4/5 Year Cohort)</vt:lpstr>
      <vt:lpstr>Goal 1: Graduation Rate (Adjusted 4 Year Cohort)</vt:lpstr>
      <vt:lpstr>Goal 1: Graduation Rate (Adjusted 4 Year Cohort)</vt:lpstr>
      <vt:lpstr>Goal 1: High School Drop-out Rate</vt:lpstr>
      <vt:lpstr>Goal 1: High School Drop-out Rate</vt:lpstr>
      <vt:lpstr>Goal 1: Middle School Drop-out Rate</vt:lpstr>
      <vt:lpstr>Goal 1: Middle School Drop-out Rate</vt:lpstr>
      <vt:lpstr>Goal 1: College/Career Indicator (California School Dashboard)</vt:lpstr>
      <vt:lpstr>Goal 1: College/Career Indicator (California School Dashboard)</vt:lpstr>
      <vt:lpstr>Goal 1: Certificate of Completion</vt:lpstr>
      <vt:lpstr>Goal 1: Certificate of Completion</vt:lpstr>
      <vt:lpstr>Goal 1: State Seal of Biliteracy</vt:lpstr>
      <vt:lpstr>Goal 1: State Seal of Biliteracy</vt:lpstr>
      <vt:lpstr>Goal 1: IB Diploma Completion </vt:lpstr>
      <vt:lpstr>Goal 1: A-G On-Track Movement</vt:lpstr>
      <vt:lpstr>Goal 2: ELA SBAC Performance (DFS)</vt:lpstr>
      <vt:lpstr>Goal 2: ELA SBAC Performance (DFS)</vt:lpstr>
      <vt:lpstr>Goal 2: Math SBAC Performance (DFS)</vt:lpstr>
      <vt:lpstr>Goal 2: Math SBAC Performance (DFS)</vt:lpstr>
      <vt:lpstr>Goal 2: 11th Grade ELA EAP Eligibility</vt:lpstr>
      <vt:lpstr>Goal 2: 11th Grade EAP: ELA</vt:lpstr>
      <vt:lpstr>Goal 2: 11th Grade Math EAP Eligibility</vt:lpstr>
      <vt:lpstr>Goal 2: 11th Grade EAP: Math</vt:lpstr>
      <vt:lpstr>Goal 2: ELPI – English Learner Progress</vt:lpstr>
      <vt:lpstr>Goal 2: Reclassification Rate</vt:lpstr>
      <vt:lpstr>Goal 2: California Science Test (CAST)</vt:lpstr>
      <vt:lpstr>Goal 2: California Science Test (CAST)</vt:lpstr>
      <vt:lpstr>Goal 2: State Standards Implementation Survey</vt:lpstr>
      <vt:lpstr>Goal 2: State Standards Implementation Survey</vt:lpstr>
      <vt:lpstr>Goal 2: GATE Demographics (Newly Identified)</vt:lpstr>
      <vt:lpstr>Goal 2: GATE Demographics (Newly Identified)</vt:lpstr>
      <vt:lpstr>Goal 2: GATE Demographics (Overall) </vt:lpstr>
      <vt:lpstr>Goal 2: Advanced Placement (AP) Pass Rate 1</vt:lpstr>
      <vt:lpstr>Goal 2: Advanced Placement (AP) Pass Rate 1</vt:lpstr>
      <vt:lpstr>Goal 2: Advanced Placement (AP) Pass Rate 2</vt:lpstr>
      <vt:lpstr>Goal 2: Advanced Placement (AP) Enrollment</vt:lpstr>
      <vt:lpstr>Goal 2: Advanced Placement (AP) Enrollment</vt:lpstr>
      <vt:lpstr>Goal 3: Attendance Rate</vt:lpstr>
      <vt:lpstr>Goal 3: Attendance Rate</vt:lpstr>
      <vt:lpstr>Goal 3: Chronic Absenteeism Rate</vt:lpstr>
      <vt:lpstr>Goal 3: Chronic Absenteeism Rate</vt:lpstr>
      <vt:lpstr>Goal 3: Chronic Absenteeism Interventions</vt:lpstr>
      <vt:lpstr>Goal 3: Attendance Interventions</vt:lpstr>
      <vt:lpstr>Goal 4: Suspension Rate</vt:lpstr>
      <vt:lpstr>Goal 4: Suspension Rate</vt:lpstr>
      <vt:lpstr>Goal 4: Suspension Disproportionality</vt:lpstr>
      <vt:lpstr>Goal 4: Expulsion Rate</vt:lpstr>
      <vt:lpstr>Goal 4: Expulsion Rate</vt:lpstr>
      <vt:lpstr>Goal 4: School Climate Survey</vt:lpstr>
      <vt:lpstr>Goal 4: School Climate Survey</vt:lpstr>
      <vt:lpstr>Goal 5: Parent Teacher Home Visits</vt:lpstr>
      <vt:lpstr>Goal 5: DELAC Participation</vt:lpstr>
      <vt:lpstr>Goal 5: SSC Composition and Training</vt:lpstr>
      <vt:lpstr>Goal 5: CAC Attendance</vt:lpstr>
      <vt:lpstr>Goal 5: Parent Leadership Pathway Workshop (PLPW)</vt:lpstr>
      <vt:lpstr>Goal 7: Facilities Metrics</vt:lpstr>
      <vt:lpstr>Goal 7: Instructional Materials Sufficiency</vt:lpstr>
      <vt:lpstr>Goal 7: Teacher Credentials, Assignments &amp; Vacancies</vt:lpstr>
      <vt:lpstr>Enrollment Trends</vt:lpstr>
      <vt:lpstr>Enrollment Trends</vt:lpstr>
    </vt:vector>
  </TitlesOfParts>
  <Company>SCUSD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Control Accountability Plan (LCAP) Engagement Plan</dc:title>
  <dc:creator>Alex Barrios</dc:creator>
  <cp:lastModifiedBy>Vincent Harris</cp:lastModifiedBy>
  <cp:revision>460</cp:revision>
  <cp:lastPrinted>2015-01-07T17:55:10Z</cp:lastPrinted>
  <dcterms:created xsi:type="dcterms:W3CDTF">2014-01-08T14:41:03Z</dcterms:created>
  <dcterms:modified xsi:type="dcterms:W3CDTF">2021-03-10T19:22:22Z</dcterms:modified>
</cp:coreProperties>
</file>