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016" r:id="rId1"/>
    <p:sldMasterId id="2147486625" r:id="rId2"/>
    <p:sldMasterId id="2147486628" r:id="rId3"/>
    <p:sldMasterId id="2147486633" r:id="rId4"/>
    <p:sldMasterId id="2147486637" r:id="rId5"/>
    <p:sldMasterId id="2147487827" r:id="rId6"/>
  </p:sldMasterIdLst>
  <p:notesMasterIdLst>
    <p:notesMasterId r:id="rId28"/>
  </p:notesMasterIdLst>
  <p:handoutMasterIdLst>
    <p:handoutMasterId r:id="rId29"/>
  </p:handoutMasterIdLst>
  <p:sldIdLst>
    <p:sldId id="340" r:id="rId7"/>
    <p:sldId id="707" r:id="rId8"/>
    <p:sldId id="708" r:id="rId9"/>
    <p:sldId id="709" r:id="rId10"/>
    <p:sldId id="710" r:id="rId11"/>
    <p:sldId id="711" r:id="rId12"/>
    <p:sldId id="712" r:id="rId13"/>
    <p:sldId id="713" r:id="rId14"/>
    <p:sldId id="714" r:id="rId15"/>
    <p:sldId id="715" r:id="rId16"/>
    <p:sldId id="716" r:id="rId17"/>
    <p:sldId id="717" r:id="rId18"/>
    <p:sldId id="719" r:id="rId19"/>
    <p:sldId id="718" r:id="rId20"/>
    <p:sldId id="701" r:id="rId21"/>
    <p:sldId id="702" r:id="rId22"/>
    <p:sldId id="521" r:id="rId23"/>
    <p:sldId id="703" r:id="rId24"/>
    <p:sldId id="704" r:id="rId25"/>
    <p:sldId id="705" r:id="rId26"/>
    <p:sldId id="416" r:id="rId2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56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3399"/>
    <a:srgbClr val="FF3300"/>
    <a:srgbClr val="006600"/>
    <a:srgbClr val="008000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68738" autoAdjust="0"/>
  </p:normalViewPr>
  <p:slideViewPr>
    <p:cSldViewPr>
      <p:cViewPr varScale="1">
        <p:scale>
          <a:sx n="78" d="100"/>
          <a:sy n="78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-9168"/>
    </p:cViewPr>
  </p:sorterViewPr>
  <p:notesViewPr>
    <p:cSldViewPr>
      <p:cViewPr varScale="1">
        <p:scale>
          <a:sx n="65" d="100"/>
          <a:sy n="65" d="100"/>
        </p:scale>
        <p:origin x="2578" y="53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70D5371F-5D69-42D9-9869-C1245BB30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0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20ECBCE9-0106-49D7-8346-8B6A89600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24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2C77D-CEB3-4ED4-AED2-48FAD3F7D734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7247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7575"/>
            <a:endParaRPr lang="en-US" alt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FFD158-80B7-43E2-AB0C-9F0EB79A50B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429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defTabSz="917575">
              <a:buFontTx/>
              <a:buChar char="•"/>
            </a:pPr>
            <a:endParaRPr lang="en-US" altLang="en-US" dirty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76D974-F2D9-41F9-ADB8-34D87B071C3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6980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7575"/>
            <a:endParaRPr lang="en-US" altLang="en-US" b="0" dirty="0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480797-BF03-4C2F-82EF-915825AA94C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950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0E4C2B-547A-4B7B-A475-5FA7219F9B02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009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7575"/>
            <a:endParaRPr lang="en-US" alt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C0B0C5-F440-4A1F-80B5-56BAD04440A8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0802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89D091-B8F5-42B5-8995-1DF1DC396D7E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9458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4282CB-6E2F-4BEE-BFF8-60F08CB2242D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4393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154FFE-71A8-4BD0-AD8B-9CB758E43F6C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774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0FB947-6B2F-4A04-93CC-9362667B2E7F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5408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2B35A8-8FFE-47B8-967F-FBEFC9EBC7FF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217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47ADF6-3FBF-45C0-82C4-5D185025892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188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9693A3-2FDA-4E98-B79A-9A97720ABF5E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0455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46F0D0-CF22-49CD-B200-61BD30354A77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399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A54F7A-F123-4862-908A-6244EB585F6E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758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FC96CA-A748-4918-BA2B-2864738F7784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4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5B5028-E746-4709-BB3C-BD23BF11DBE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6795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753A07-41FE-4F46-92F6-230BF1F8A29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409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37CDD0-D8AE-4ECD-A448-B6207E8346F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6908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E2D807-E7DA-4988-B7B8-017688C65CD0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014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45401-3769-4E0C-87B3-41142380806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379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8458994" y="6706394"/>
            <a:ext cx="304800" cy="15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257800" y="6553200"/>
            <a:ext cx="3429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2015–16 CAASPP Pretest Administration Workshop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8686800" y="6569075"/>
            <a:ext cx="457200" cy="288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FF0ABE0E-6B05-4455-8C71-D89A9FA9F23C}" type="slidenum">
              <a:rPr lang="en-US" altLang="en-US" sz="1200" smtClean="0">
                <a:solidFill>
                  <a:srgbClr val="003067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sz="1200" smtClean="0">
              <a:solidFill>
                <a:srgbClr val="003067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0120"/>
            <a:ext cx="9144000" cy="64008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752600"/>
            <a:ext cx="8229600" cy="3657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00"/>
              </a:spcBef>
              <a:spcAft>
                <a:spcPts val="200"/>
              </a:spcAft>
              <a:defRPr sz="2800">
                <a:latin typeface="+mj-lt"/>
                <a:cs typeface="Times New Roman" pitchFamily="18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defRPr sz="2600">
                <a:latin typeface="+mj-lt"/>
                <a:cs typeface="Times New Roman" pitchFamily="18" charset="0"/>
              </a:defRPr>
            </a:lvl2pPr>
            <a:lvl3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defRPr sz="2400">
                <a:latin typeface="+mj-lt"/>
                <a:cs typeface="Times New Roman" pitchFamily="18" charset="0"/>
              </a:defRPr>
            </a:lvl3pPr>
            <a:lvl4pPr marL="1371600" indent="-228600">
              <a:spcBef>
                <a:spcPts val="0"/>
              </a:spcBef>
              <a:spcAft>
                <a:spcPts val="200"/>
              </a:spcAft>
              <a:buFont typeface="Courier New" pitchFamily="49" charset="0"/>
              <a:buChar char="o"/>
              <a:defRPr sz="2200">
                <a:latin typeface="+mj-lt"/>
                <a:cs typeface="Times New Roman" pitchFamily="18" charset="0"/>
              </a:defRPr>
            </a:lvl4pPr>
            <a:lvl5pPr marL="1600200" indent="-228600">
              <a:spcBef>
                <a:spcPts val="0"/>
              </a:spcBef>
              <a:spcAft>
                <a:spcPts val="200"/>
              </a:spcAft>
              <a:defRPr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81663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8458994" y="6706394"/>
            <a:ext cx="304800" cy="15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6550025"/>
            <a:ext cx="7620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2015–16 CAASPP Pretest Administration Workshop</a:t>
            </a:r>
          </a:p>
          <a:p>
            <a:pPr algn="r">
              <a:defRPr/>
            </a:pPr>
            <a:r>
              <a:rPr lang="en-US" altLang="en-US" sz="1400" i="1" dirty="0" smtClean="0">
                <a:solidFill>
                  <a:srgbClr val="10253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686800" y="6569075"/>
            <a:ext cx="457200" cy="288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B70B3B3B-A8E7-48B6-BB56-D26D791F7BF6}" type="slidenum">
              <a:rPr lang="en-US" altLang="en-US" sz="1200" smtClean="0">
                <a:solidFill>
                  <a:srgbClr val="00306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 smtClean="0">
              <a:solidFill>
                <a:srgbClr val="003067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4008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3657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00"/>
              </a:spcBef>
              <a:spcAft>
                <a:spcPts val="200"/>
              </a:spcAft>
              <a:defRPr sz="2800">
                <a:latin typeface="+mj-lt"/>
                <a:cs typeface="Times New Roman" pitchFamily="18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defRPr sz="2600">
                <a:latin typeface="+mj-lt"/>
                <a:cs typeface="Times New Roman" pitchFamily="18" charset="0"/>
              </a:defRPr>
            </a:lvl2pPr>
            <a:lvl3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defRPr sz="2400">
                <a:latin typeface="+mj-lt"/>
                <a:cs typeface="Times New Roman" pitchFamily="18" charset="0"/>
              </a:defRPr>
            </a:lvl3pPr>
            <a:lvl4pPr marL="1371600" indent="-228600">
              <a:spcBef>
                <a:spcPts val="0"/>
              </a:spcBef>
              <a:spcAft>
                <a:spcPts val="200"/>
              </a:spcAft>
              <a:buFont typeface="Courier New" pitchFamily="49" charset="0"/>
              <a:buChar char="o"/>
              <a:defRPr sz="2200">
                <a:latin typeface="+mj-lt"/>
                <a:cs typeface="Times New Roman" pitchFamily="18" charset="0"/>
              </a:defRPr>
            </a:lvl4pPr>
            <a:lvl5pPr marL="1600200" indent="-228600">
              <a:spcBef>
                <a:spcPts val="0"/>
              </a:spcBef>
              <a:spcAft>
                <a:spcPts val="200"/>
              </a:spcAft>
              <a:defRPr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72863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ictur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DE_ColorSeal5.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215063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2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0338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8458994" y="6706394"/>
            <a:ext cx="304800" cy="15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8686800" y="6569075"/>
            <a:ext cx="457200" cy="288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59A5BF7C-29F4-4F9C-9374-32E707D65DDA}" type="slidenum">
              <a:rPr lang="en-US" altLang="en-US" sz="1200" smtClean="0">
                <a:solidFill>
                  <a:srgbClr val="00306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 smtClean="0">
              <a:solidFill>
                <a:srgbClr val="003067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90600" y="6550025"/>
            <a:ext cx="7620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2015–16 CAASPP Pretest Administration Workshop</a:t>
            </a:r>
          </a:p>
          <a:p>
            <a:pPr algn="r">
              <a:defRPr/>
            </a:pPr>
            <a:r>
              <a:rPr lang="en-US" altLang="en-US" sz="1400" i="1" dirty="0" smtClean="0">
                <a:solidFill>
                  <a:srgbClr val="10253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4008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3657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00"/>
              </a:spcBef>
              <a:spcAft>
                <a:spcPts val="200"/>
              </a:spcAft>
              <a:defRPr sz="2800">
                <a:latin typeface="+mj-lt"/>
                <a:cs typeface="Times New Roman" pitchFamily="18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defRPr sz="2600">
                <a:latin typeface="+mj-lt"/>
                <a:cs typeface="Times New Roman" pitchFamily="18" charset="0"/>
              </a:defRPr>
            </a:lvl2pPr>
            <a:lvl3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defRPr sz="2400">
                <a:latin typeface="+mj-lt"/>
                <a:cs typeface="Times New Roman" pitchFamily="18" charset="0"/>
              </a:defRPr>
            </a:lvl3pPr>
            <a:lvl4pPr marL="1371600" indent="-228600">
              <a:spcBef>
                <a:spcPts val="0"/>
              </a:spcBef>
              <a:spcAft>
                <a:spcPts val="200"/>
              </a:spcAft>
              <a:buFont typeface="Courier New" pitchFamily="49" charset="0"/>
              <a:buChar char="o"/>
              <a:defRPr sz="2200">
                <a:latin typeface="+mj-lt"/>
                <a:cs typeface="Times New Roman" pitchFamily="18" charset="0"/>
              </a:defRPr>
            </a:lvl4pPr>
            <a:lvl5pPr marL="1600200" indent="-228600">
              <a:spcBef>
                <a:spcPts val="0"/>
              </a:spcBef>
              <a:spcAft>
                <a:spcPts val="200"/>
              </a:spcAft>
              <a:defRPr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18931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61957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April 13, 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13,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78916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13,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13,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4008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3657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00"/>
              </a:spcBef>
              <a:spcAft>
                <a:spcPts val="200"/>
              </a:spcAft>
              <a:defRPr sz="2800">
                <a:latin typeface="+mj-lt"/>
                <a:cs typeface="Times New Roman" pitchFamily="18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defRPr sz="2600">
                <a:latin typeface="+mj-lt"/>
                <a:cs typeface="Times New Roman" pitchFamily="18" charset="0"/>
              </a:defRPr>
            </a:lvl2pPr>
            <a:lvl3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defRPr sz="2400">
                <a:latin typeface="+mj-lt"/>
                <a:cs typeface="Times New Roman" pitchFamily="18" charset="0"/>
              </a:defRPr>
            </a:lvl3pPr>
            <a:lvl4pPr marL="1371600" indent="-228600">
              <a:spcBef>
                <a:spcPts val="0"/>
              </a:spcBef>
              <a:spcAft>
                <a:spcPts val="200"/>
              </a:spcAft>
              <a:buFont typeface="Courier New" pitchFamily="49" charset="0"/>
              <a:buChar char="o"/>
              <a:defRPr sz="2200">
                <a:latin typeface="+mj-lt"/>
                <a:cs typeface="Times New Roman" pitchFamily="18" charset="0"/>
              </a:defRPr>
            </a:lvl4pPr>
            <a:lvl5pPr marL="1600200" indent="-228600">
              <a:spcBef>
                <a:spcPts val="0"/>
              </a:spcBef>
              <a:spcAft>
                <a:spcPts val="200"/>
              </a:spcAft>
              <a:defRPr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24484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8458994" y="6706394"/>
            <a:ext cx="304800" cy="15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6550025"/>
            <a:ext cx="7620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2015–16 CAASPP Pretest Administration Workshop</a:t>
            </a:r>
          </a:p>
          <a:p>
            <a:pPr algn="r">
              <a:defRPr/>
            </a:pPr>
            <a:r>
              <a:rPr lang="en-US" altLang="en-US" sz="1400" i="1" dirty="0" smtClean="0">
                <a:solidFill>
                  <a:srgbClr val="10253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686800" y="6569075"/>
            <a:ext cx="457200" cy="288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67168DDF-7F23-4E22-82E4-F0115B2C9194}" type="slidenum">
              <a:rPr lang="en-US" altLang="en-US" sz="1200" smtClean="0">
                <a:solidFill>
                  <a:srgbClr val="00306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 smtClean="0">
              <a:solidFill>
                <a:srgbClr val="003067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4008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3657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00"/>
              </a:spcBef>
              <a:spcAft>
                <a:spcPts val="200"/>
              </a:spcAft>
              <a:defRPr sz="2800">
                <a:latin typeface="+mj-lt"/>
                <a:cs typeface="Times New Roman" pitchFamily="18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defRPr sz="2600">
                <a:latin typeface="+mj-lt"/>
                <a:cs typeface="Times New Roman" pitchFamily="18" charset="0"/>
              </a:defRPr>
            </a:lvl2pPr>
            <a:lvl3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defRPr sz="2400">
                <a:latin typeface="+mj-lt"/>
                <a:cs typeface="Times New Roman" pitchFamily="18" charset="0"/>
              </a:defRPr>
            </a:lvl3pPr>
            <a:lvl4pPr marL="1371600" indent="-228600">
              <a:spcBef>
                <a:spcPts val="0"/>
              </a:spcBef>
              <a:spcAft>
                <a:spcPts val="200"/>
              </a:spcAft>
              <a:buFont typeface="Courier New" pitchFamily="49" charset="0"/>
              <a:buChar char="o"/>
              <a:defRPr sz="2200">
                <a:latin typeface="+mj-lt"/>
                <a:cs typeface="Times New Roman" pitchFamily="18" charset="0"/>
              </a:defRPr>
            </a:lvl4pPr>
            <a:lvl5pPr marL="1600200" indent="-228600">
              <a:spcBef>
                <a:spcPts val="0"/>
              </a:spcBef>
              <a:spcAft>
                <a:spcPts val="200"/>
              </a:spcAft>
              <a:defRPr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24484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8458994" y="6706394"/>
            <a:ext cx="304800" cy="15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6550025"/>
            <a:ext cx="7620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2015–16 CAASPP Pretest Administration Workshop</a:t>
            </a:r>
          </a:p>
          <a:p>
            <a:pPr algn="r">
              <a:defRPr/>
            </a:pPr>
            <a:r>
              <a:rPr lang="en-US" altLang="en-US" sz="1400" i="1" dirty="0" smtClean="0">
                <a:solidFill>
                  <a:srgbClr val="10253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8686800" y="6569075"/>
            <a:ext cx="457200" cy="288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4ADF5303-872D-4F6E-B893-B9A55E93F7FC}" type="slidenum">
              <a:rPr lang="en-US" altLang="en-US" sz="1200" smtClean="0">
                <a:solidFill>
                  <a:srgbClr val="003067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 smtClean="0">
              <a:solidFill>
                <a:srgbClr val="003067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4008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3657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00"/>
              </a:spcBef>
              <a:spcAft>
                <a:spcPts val="200"/>
              </a:spcAft>
              <a:defRPr sz="2800">
                <a:latin typeface="+mj-lt"/>
                <a:cs typeface="Times New Roman" pitchFamily="18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defRPr sz="2600">
                <a:latin typeface="+mj-lt"/>
                <a:cs typeface="Times New Roman" pitchFamily="18" charset="0"/>
              </a:defRPr>
            </a:lvl2pPr>
            <a:lvl3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defRPr sz="2400">
                <a:latin typeface="+mj-lt"/>
                <a:cs typeface="Times New Roman" pitchFamily="18" charset="0"/>
              </a:defRPr>
            </a:lvl3pPr>
            <a:lvl4pPr marL="1371600" indent="-228600">
              <a:spcBef>
                <a:spcPts val="0"/>
              </a:spcBef>
              <a:spcAft>
                <a:spcPts val="200"/>
              </a:spcAft>
              <a:buFont typeface="Courier New" pitchFamily="49" charset="0"/>
              <a:buChar char="o"/>
              <a:defRPr sz="2200">
                <a:latin typeface="+mj-lt"/>
                <a:cs typeface="Times New Roman" pitchFamily="18" charset="0"/>
              </a:defRPr>
            </a:lvl4pPr>
            <a:lvl5pPr marL="1600200" indent="-228600">
              <a:spcBef>
                <a:spcPts val="0"/>
              </a:spcBef>
              <a:spcAft>
                <a:spcPts val="200"/>
              </a:spcAft>
              <a:defRPr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04445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3193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8458994" y="6706394"/>
            <a:ext cx="304800" cy="15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48200" y="6550025"/>
            <a:ext cx="4114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2015–16 CAASPP Pretest Administration Workshop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8686800" y="6569075"/>
            <a:ext cx="457200" cy="288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fld id="{28315BAA-14F5-4669-B0A3-70F6A32212B8}" type="slidenum">
              <a:rPr lang="en-US" altLang="en-US" sz="1200" smtClean="0">
                <a:solidFill>
                  <a:srgbClr val="00306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200" smtClean="0">
              <a:solidFill>
                <a:srgbClr val="003067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4008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3733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00"/>
              </a:spcBef>
              <a:spcAft>
                <a:spcPts val="200"/>
              </a:spcAft>
              <a:defRPr sz="2800">
                <a:latin typeface="+mj-lt"/>
                <a:cs typeface="Times New Roman" pitchFamily="18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defRPr sz="2600">
                <a:latin typeface="+mj-lt"/>
                <a:cs typeface="Times New Roman" pitchFamily="18" charset="0"/>
              </a:defRPr>
            </a:lvl2pPr>
            <a:lvl3pPr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  <a:defRPr sz="2400">
                <a:latin typeface="+mj-lt"/>
                <a:cs typeface="Times New Roman" pitchFamily="18" charset="0"/>
              </a:defRPr>
            </a:lvl3pPr>
            <a:lvl4pPr marL="1371600" indent="-228600">
              <a:spcBef>
                <a:spcPts val="0"/>
              </a:spcBef>
              <a:spcAft>
                <a:spcPts val="200"/>
              </a:spcAft>
              <a:buFont typeface="Courier New" pitchFamily="49" charset="0"/>
              <a:buChar char="o"/>
              <a:defRPr sz="2200">
                <a:latin typeface="+mj-lt"/>
                <a:cs typeface="Times New Roman" pitchFamily="18" charset="0"/>
              </a:defRPr>
            </a:lvl4pPr>
            <a:lvl5pPr marL="1600200" indent="-228600">
              <a:spcBef>
                <a:spcPts val="0"/>
              </a:spcBef>
              <a:spcAft>
                <a:spcPts val="200"/>
              </a:spcAft>
              <a:defRPr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3921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ictur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DE_ColorSeal5.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4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27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5314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27" name="Picture 3" descr="CDE_ColorSeal5.transpare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6175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CDE_ColorSeal5.transpare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0960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05" r:id="rId1"/>
    <p:sldLayoutId id="2147487800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1" name="Picture 3" descr="CDE_ColorSeal5.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215063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781800" y="228600"/>
            <a:ext cx="22479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Aft>
                <a:spcPts val="800"/>
              </a:spcAft>
              <a:defRPr/>
            </a:pPr>
            <a:r>
              <a:rPr lang="en-US" altLang="en-US" sz="800" b="1" i="1" smtClean="0">
                <a:solidFill>
                  <a:srgbClr val="660019"/>
                </a:solidFill>
                <a:latin typeface="Verdana" panose="020B0604030504040204" pitchFamily="34" charset="0"/>
              </a:rPr>
              <a:t>Measuring the Power of Learning.</a:t>
            </a:r>
            <a:r>
              <a:rPr lang="en-US" altLang="en-US" sz="800" b="1" smtClean="0">
                <a:solidFill>
                  <a:srgbClr val="660019"/>
                </a:solidFill>
                <a:latin typeface="Verdana" panose="020B0604030504040204" pitchFamily="34" charset="0"/>
              </a:rPr>
              <a:t>™</a:t>
            </a:r>
            <a:endParaRPr lang="en-US" altLang="en-US" smtClean="0">
              <a:solidFill>
                <a:prstClr val="black"/>
              </a:solidFill>
            </a:endParaRPr>
          </a:p>
        </p:txBody>
      </p:sp>
      <p:pic>
        <p:nvPicPr>
          <p:cNvPr id="2053" name="Picture 3" descr="CDE_ColorSeal5.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215063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  <p:sldLayoutId id="2147487813" r:id="rId2"/>
    <p:sldLayoutId id="2147487801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3075" name="Picture 3" descr="CDE_ColorSeal5.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086475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07" r:id="rId1"/>
    <p:sldLayoutId id="2147487808" r:id="rId2"/>
    <p:sldLayoutId id="2147487809" r:id="rId3"/>
    <p:sldLayoutId id="2147487802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4099" name="Picture 3" descr="CDE_ColorSeal5.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215063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781800" y="228600"/>
            <a:ext cx="22479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Aft>
                <a:spcPts val="800"/>
              </a:spcAft>
              <a:defRPr/>
            </a:pPr>
            <a:r>
              <a:rPr lang="en-US" altLang="en-US" sz="800" b="1" i="1" smtClean="0">
                <a:solidFill>
                  <a:srgbClr val="660019"/>
                </a:solidFill>
                <a:latin typeface="Verdana" panose="020B0604030504040204" pitchFamily="34" charset="0"/>
              </a:rPr>
              <a:t>Measuring the Power of Learning.</a:t>
            </a:r>
            <a:r>
              <a:rPr lang="en-US" altLang="en-US" sz="800" b="1" smtClean="0">
                <a:solidFill>
                  <a:srgbClr val="660019"/>
                </a:solidFill>
                <a:latin typeface="Verdana" panose="020B0604030504040204" pitchFamily="34" charset="0"/>
              </a:rPr>
              <a:t>™</a:t>
            </a:r>
            <a:endParaRPr lang="en-US" altLang="en-US" smtClean="0"/>
          </a:p>
        </p:txBody>
      </p:sp>
      <p:pic>
        <p:nvPicPr>
          <p:cNvPr id="4101" name="Picture 3" descr="CDE_ColorSeal5.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215063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10" r:id="rId1"/>
    <p:sldLayoutId id="2147487811" r:id="rId2"/>
    <p:sldLayoutId id="2147487803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5123" name="Picture 3" descr="CDE_ColorSeal5.transpar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215063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12" r:id="rId1"/>
    <p:sldLayoutId id="2147487804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28" r:id="rId1"/>
    <p:sldLayoutId id="2147487829" r:id="rId2"/>
    <p:sldLayoutId id="2147487830" r:id="rId3"/>
    <p:sldLayoutId id="2147487831" r:id="rId4"/>
    <p:sldLayoutId id="2147487832" r:id="rId5"/>
    <p:sldLayoutId id="2147487833" r:id="rId6"/>
    <p:sldLayoutId id="2147487834" r:id="rId7"/>
    <p:sldLayoutId id="2147487835" r:id="rId8"/>
    <p:sldLayoutId id="2147487836" r:id="rId9"/>
    <p:sldLayoutId id="2147487837" r:id="rId10"/>
    <p:sldLayoutId id="2147487838" r:id="rId11"/>
    <p:sldLayoutId id="2147487839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CAASPP</a:t>
            </a:r>
            <a:r>
              <a:rPr lang="en-US" altLang="en-US" sz="3600" b="1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Online Student </a:t>
            </a:r>
            <a:r>
              <a:rPr lang="en-US" altLang="en-US" sz="3600" b="1" dirty="0" smtClean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Testing</a:t>
            </a:r>
            <a:endParaRPr lang="en-US" altLang="en-US" sz="3600" b="1" dirty="0">
              <a:solidFill>
                <a:srgbClr val="000000"/>
              </a:solidFill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en-US" altLang="en-US" sz="2600" b="1" dirty="0">
              <a:solidFill>
                <a:srgbClr val="000000"/>
              </a:solidFill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altLang="en-US" sz="2600" b="1" dirty="0" smtClean="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2016</a:t>
            </a:r>
          </a:p>
          <a:p>
            <a:pPr algn="ctr"/>
            <a:endParaRPr lang="en-US" altLang="en-US" sz="26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5736"/>
            <a:ext cx="1229222" cy="1105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04429"/>
            <a:ext cx="1858126" cy="87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763000" cy="639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Taking the Test          </a:t>
            </a:r>
            <a:endParaRPr lang="en-US" alt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905000"/>
            <a:ext cx="84582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Students log on through the secure browser. </a:t>
            </a:r>
            <a:endParaRPr lang="en-US" altLang="en-US" sz="2200" b="1" dirty="0">
              <a:ea typeface="ＭＳ Ｐゴシック" panose="020B0600070205080204" pitchFamily="34" charset="-128"/>
            </a:endParaRPr>
          </a:p>
          <a:p>
            <a:pPr marL="914400" lvl="2" indent="-457200" eaLnBrk="1" hangingPunct="1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To </a:t>
            </a:r>
            <a:r>
              <a:rPr lang="en-US" altLang="en-US" sz="2000" dirty="0">
                <a:ea typeface="ＭＳ Ｐゴシック" panose="020B0600070205080204" pitchFamily="34" charset="-128"/>
              </a:rPr>
              <a:t>log on, students need:</a:t>
            </a:r>
          </a:p>
          <a:p>
            <a:pPr marL="1143000" lvl="3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First Name (Confirmation Code):</a:t>
            </a:r>
            <a:r>
              <a:rPr lang="en-US" altLang="en-US" sz="1800" dirty="0">
                <a:ea typeface="ＭＳ Ｐゴシック" panose="020B0600070205080204" pitchFamily="34" charset="-128"/>
              </a:rPr>
              <a:t> Student’s legal first name as spelled in CALPADS</a:t>
            </a:r>
          </a:p>
          <a:p>
            <a:pPr marL="1143000" lvl="3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State-SSID: </a:t>
            </a:r>
            <a:r>
              <a:rPr lang="en-US" altLang="en-US" sz="1800" dirty="0">
                <a:ea typeface="ＭＳ Ｐゴシック" panose="020B0600070205080204" pitchFamily="34" charset="-128"/>
              </a:rPr>
              <a:t>“CA” followed by a hyphen “-” and the student’s SSID</a:t>
            </a:r>
          </a:p>
          <a:p>
            <a:pPr marL="1143000" lvl="3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Session ID: </a:t>
            </a:r>
            <a:r>
              <a:rPr lang="en-US" altLang="en-US" sz="1800" dirty="0">
                <a:ea typeface="ＭＳ Ｐゴシック" panose="020B0600070205080204" pitchFamily="34" charset="-128"/>
              </a:rPr>
              <a:t>Test administrator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-generated Session ID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767984"/>
            <a:ext cx="5068888" cy="262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14400"/>
            <a:ext cx="1219200" cy="11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429000"/>
            <a:ext cx="59817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606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639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Test </a:t>
            </a:r>
            <a:r>
              <a:rPr lang="en-US" altLang="en-US" dirty="0" smtClean="0"/>
              <a:t>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905000"/>
            <a:ext cx="8229600" cy="3505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Students verify their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identity.</a:t>
            </a:r>
            <a:endParaRPr lang="en-US" altLang="en-US" sz="2200" b="1" dirty="0"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After logging on, students will see the “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Is This You?”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screen.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Students should select 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Yes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to continue if the information on the screen is correct.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5512802"/>
            <a:ext cx="762000" cy="420688"/>
          </a:xfrm>
          <a:prstGeom prst="rect">
            <a:avLst/>
          </a:prstGeom>
          <a:noFill/>
          <a:ln w="539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0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639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Test </a:t>
            </a:r>
            <a:r>
              <a:rPr lang="en-US" altLang="en-US" dirty="0" smtClean="0"/>
              <a:t>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905000"/>
            <a:ext cx="8229600" cy="3505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Student selects the test.</a:t>
            </a:r>
            <a:endParaRPr lang="en-US" altLang="en-US" sz="2200" b="1" dirty="0" smtClean="0"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All grade-level tests that the student is eligible to take are displayed.</a:t>
            </a:r>
          </a:p>
          <a:p>
            <a:pPr lvl="1" eaLnBrk="1" hangingPunct="1">
              <a:defRPr/>
            </a:pPr>
            <a:r>
              <a:rPr lang="en-US" altLang="en-US" sz="2000" b="1" dirty="0" smtClean="0">
                <a:ea typeface="ＭＳ Ｐゴシック" panose="020B0600070205080204" pitchFamily="34" charset="-128"/>
              </a:rPr>
              <a:t>Only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the tests that the test administrator has selected for the test session and those that have not been completed are selectable by students.</a:t>
            </a:r>
            <a:endParaRPr lang="en-US" altLang="en-US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657601"/>
            <a:ext cx="7878762" cy="280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3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324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534400" cy="639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Test </a:t>
            </a:r>
            <a:r>
              <a:rPr lang="en-US" altLang="en-US" dirty="0" smtClean="0"/>
              <a:t>Session</a:t>
            </a:r>
          </a:p>
        </p:txBody>
      </p:sp>
      <p:sp>
        <p:nvSpPr>
          <p:cNvPr id="176132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1905000"/>
            <a:ext cx="8229600" cy="35052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 eaLnBrk="1" hangingPunct="1">
              <a:spcAft>
                <a:spcPct val="0"/>
              </a:spcAft>
              <a:buFont typeface="Arial" panose="020B0604020202020204" pitchFamily="34" charset="0"/>
              <a:buAutoNum type="arabicPeriod" startAt="16"/>
              <a:tabLst>
                <a:tab pos="0" algn="l"/>
              </a:tabLst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After the test administrator has approved a student for testing, the student verifies the test information and settings. </a:t>
            </a:r>
          </a:p>
          <a:p>
            <a:pPr marL="577850" lvl="1" indent="0" eaLnBrk="1" hangingPunct="1">
              <a:spcAft>
                <a:spcPct val="0"/>
              </a:spcAft>
              <a:buNone/>
              <a:tabLst>
                <a:tab pos="0" algn="l"/>
              </a:tabLst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The student will select</a:t>
            </a:r>
          </a:p>
          <a:p>
            <a:pPr marL="577850" lvl="1" indent="0" eaLnBrk="1" hangingPunct="1">
              <a:spcAft>
                <a:spcPct val="0"/>
              </a:spcAft>
              <a:buNone/>
              <a:tabLst>
                <a:tab pos="0" algn="l"/>
              </a:tabLst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/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b="1" dirty="0" smtClean="0">
                <a:ea typeface="ＭＳ Ｐゴシック" panose="020B0600070205080204" pitchFamily="34" charset="-128"/>
              </a:rPr>
              <a:t>Yes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, Start My 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Test</a:t>
            </a:r>
            <a:r>
              <a:rPr lang="en-US" altLang="en-US" sz="2000" dirty="0">
                <a:ea typeface="ＭＳ Ｐゴシック" panose="020B0600070205080204" pitchFamily="34" charset="-128"/>
              </a:rPr>
              <a:t/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to begin testing or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b="1" dirty="0" smtClean="0">
                <a:ea typeface="ＭＳ Ｐゴシック" panose="020B0600070205080204" pitchFamily="34" charset="-128"/>
              </a:rPr>
              <a:t>No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if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000" dirty="0">
                <a:ea typeface="ＭＳ Ｐゴシック" panose="020B0600070205080204" pitchFamily="34" charset="-128"/>
              </a:rPr>
              <a:t>settings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are incorrect.</a:t>
            </a:r>
          </a:p>
        </p:txBody>
      </p:sp>
      <p:pic>
        <p:nvPicPr>
          <p:cNvPr id="37171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113" y="2971800"/>
            <a:ext cx="4694237" cy="303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05350" y="5680075"/>
            <a:ext cx="1066800" cy="249238"/>
          </a:xfrm>
          <a:prstGeom prst="rect">
            <a:avLst/>
          </a:prstGeom>
          <a:noFill/>
          <a:ln w="539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14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534400" cy="639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Test </a:t>
            </a:r>
            <a:r>
              <a:rPr lang="en-US" altLang="en-US" dirty="0" smtClean="0"/>
              <a:t>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905000"/>
            <a:ext cx="8229600" cy="3505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Upon selecting a test, students wait for test administrator approval.</a:t>
            </a:r>
          </a:p>
          <a:p>
            <a:pPr eaLnBrk="1" hangingPunct="1">
              <a:buFont typeface="Arial" panose="020B0604020202020204" pitchFamily="34" charset="0"/>
              <a:buAutoNum type="arabicPeriod" startAt="9"/>
              <a:defRPr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9"/>
              <a:defRPr/>
            </a:pPr>
            <a:endParaRPr lang="en-US" altLang="en-US" sz="22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9"/>
              <a:defRPr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AutoNum type="arabicPeriod" startAt="5"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70690" name="Picture 17" descr="22_WaitingForTAApprov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971800"/>
            <a:ext cx="4572000" cy="183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2427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34499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839200" cy="64008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Sound Check </a:t>
            </a:r>
            <a:endParaRPr lang="en-US" altLang="en-US" dirty="0" smtClean="0"/>
          </a:p>
        </p:txBody>
      </p:sp>
      <p:sp>
        <p:nvSpPr>
          <p:cNvPr id="17818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1905000"/>
            <a:ext cx="8229600" cy="35052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ct val="0"/>
              </a:spcAft>
              <a:buNone/>
              <a:defRPr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If a student has a </a:t>
            </a:r>
            <a:r>
              <a:rPr lang="en-US" altLang="en-US" sz="2200" b="1" dirty="0" smtClean="0">
                <a:ea typeface="ＭＳ Ｐゴシック" panose="020B0600070205080204" pitchFamily="34" charset="-128"/>
              </a:rPr>
              <a:t>text-to-speech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accommodation or is taking a </a:t>
            </a:r>
            <a:r>
              <a:rPr lang="en-US" altLang="en-US" sz="2200" b="1" dirty="0" smtClean="0">
                <a:ea typeface="ＭＳ Ｐゴシック" panose="020B0600070205080204" pitchFamily="34" charset="-128"/>
              </a:rPr>
              <a:t>test with ELA listening questions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, he or she will verify the audio checks through headphones.</a:t>
            </a:r>
          </a:p>
        </p:txBody>
      </p:sp>
      <p:pic>
        <p:nvPicPr>
          <p:cNvPr id="372738" name="d7b8a582-bc8c-41dd-93c9-6f8e0a9e4d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124200"/>
            <a:ext cx="3657600" cy="25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4214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124200"/>
            <a:ext cx="3971925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990600" y="5791200"/>
            <a:ext cx="365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Text-to-speech audio check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324350"/>
            <a:ext cx="3971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Test with listening questions audio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3654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64008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Beginning Test</a:t>
            </a:r>
            <a:endParaRPr lang="en-US" altLang="en-US" dirty="0" smtClean="0"/>
          </a:p>
        </p:txBody>
      </p:sp>
      <p:sp>
        <p:nvSpPr>
          <p:cNvPr id="18022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1905000"/>
            <a:ext cx="8229600" cy="35052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ct val="0"/>
              </a:spcAft>
              <a:buNone/>
              <a:tabLst>
                <a:tab pos="0" algn="l"/>
              </a:tabLst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Finally, students will see the Test Instructions and Help page before they begin testing.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Students </a:t>
            </a:r>
            <a:r>
              <a:rPr lang="en-US" altLang="en-US" sz="2200" dirty="0">
                <a:ea typeface="ＭＳ Ｐゴシック" panose="020B0600070205080204" pitchFamily="34" charset="-128"/>
              </a:rPr>
              <a:t>will select </a:t>
            </a:r>
            <a:r>
              <a:rPr lang="en-US" altLang="en-US" sz="2200" b="1" dirty="0" smtClean="0">
                <a:ea typeface="ＭＳ Ｐゴシック" panose="020B0600070205080204" pitchFamily="34" charset="-128"/>
              </a:rPr>
              <a:t>Begin </a:t>
            </a:r>
            <a:r>
              <a:rPr lang="en-US" altLang="en-US" sz="2200" b="1" dirty="0">
                <a:ea typeface="ＭＳ Ｐゴシック" panose="020B0600070205080204" pitchFamily="34" charset="-128"/>
              </a:rPr>
              <a:t>Test </a:t>
            </a:r>
            <a:r>
              <a:rPr lang="en-US" altLang="en-US" sz="2200" b="1" dirty="0" smtClean="0">
                <a:ea typeface="ＭＳ Ｐゴシック" panose="020B0600070205080204" pitchFamily="34" charset="-128"/>
              </a:rPr>
              <a:t>Now </a:t>
            </a:r>
            <a:r>
              <a:rPr lang="en-US" altLang="en-US" sz="2200" dirty="0">
                <a:ea typeface="ＭＳ Ｐゴシック" panose="020B0600070205080204" pitchFamily="34" charset="-128"/>
              </a:rPr>
              <a:t>to begin testing.</a:t>
            </a:r>
          </a:p>
        </p:txBody>
      </p:sp>
      <p:pic>
        <p:nvPicPr>
          <p:cNvPr id="952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838" y="3048000"/>
            <a:ext cx="5902325" cy="3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52931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763000" cy="64008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Reaching the End of the Test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600" dirty="0">
                <a:ea typeface="ＭＳ Ｐゴシック" panose="020B0600070205080204" pitchFamily="34" charset="-128"/>
              </a:rPr>
              <a:t>After students answer the last </a:t>
            </a:r>
            <a:r>
              <a:rPr lang="en-US" sz="2600" dirty="0" smtClean="0">
                <a:ea typeface="ＭＳ Ｐゴシック" panose="020B0600070205080204" pitchFamily="34" charset="-128"/>
              </a:rPr>
              <a:t>question </a:t>
            </a:r>
            <a:r>
              <a:rPr lang="en-US" sz="2600" dirty="0">
                <a:ea typeface="ＭＳ Ｐゴシック" panose="020B0600070205080204" pitchFamily="34" charset="-128"/>
              </a:rPr>
              <a:t>on the test, the </a:t>
            </a:r>
            <a:r>
              <a:rPr lang="en-US" sz="2600" b="1" dirty="0" smtClean="0">
                <a:ea typeface="ＭＳ Ｐゴシック" panose="020B0600070205080204" pitchFamily="34" charset="-128"/>
              </a:rPr>
              <a:t>End Test</a:t>
            </a:r>
            <a:r>
              <a:rPr lang="en-US" sz="2600" dirty="0" smtClean="0">
                <a:ea typeface="ＭＳ Ｐゴシック" panose="020B0600070205080204" pitchFamily="34" charset="-128"/>
              </a:rPr>
              <a:t> </a:t>
            </a:r>
            <a:r>
              <a:rPr lang="en-US" sz="2600" dirty="0">
                <a:ea typeface="ＭＳ Ｐゴシック" panose="020B0600070205080204" pitchFamily="34" charset="-128"/>
              </a:rPr>
              <a:t>button will appear in the </a:t>
            </a:r>
            <a:r>
              <a:rPr lang="en-US" sz="2600" dirty="0" smtClean="0">
                <a:ea typeface="ＭＳ Ｐゴシック" panose="020B0600070205080204" pitchFamily="34" charset="-128"/>
              </a:rPr>
              <a:t>upper-left corner </a:t>
            </a:r>
            <a:r>
              <a:rPr lang="en-US" sz="2600" dirty="0">
                <a:ea typeface="ＭＳ Ｐゴシック" panose="020B0600070205080204" pitchFamily="34" charset="-128"/>
              </a:rPr>
              <a:t>of the </a:t>
            </a:r>
            <a:r>
              <a:rPr lang="en-US" sz="2600" dirty="0" smtClean="0">
                <a:ea typeface="ＭＳ Ｐゴシック" panose="020B0600070205080204" pitchFamily="34" charset="-128"/>
              </a:rPr>
              <a:t>screen. </a:t>
            </a:r>
            <a:endParaRPr lang="en-US" sz="2600" dirty="0">
              <a:ea typeface="ＭＳ Ｐゴシック" panose="020B0600070205080204" pitchFamily="34" charset="-128"/>
            </a:endParaRPr>
          </a:p>
        </p:txBody>
      </p:sp>
      <p:pic>
        <p:nvPicPr>
          <p:cNvPr id="185350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124200"/>
            <a:ext cx="5108575" cy="290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Oval 5"/>
          <p:cNvSpPr/>
          <p:nvPr/>
        </p:nvSpPr>
        <p:spPr>
          <a:xfrm>
            <a:off x="2895600" y="3124200"/>
            <a:ext cx="609600" cy="533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54979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610600" cy="64008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Reaching the End of the Test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600" dirty="0">
                <a:ea typeface="ＭＳ Ｐゴシック" panose="020B0600070205080204" pitchFamily="34" charset="-128"/>
              </a:rPr>
              <a:t>Upon selecting the </a:t>
            </a:r>
            <a:r>
              <a:rPr lang="en-US" sz="2600" b="1" dirty="0" smtClean="0">
                <a:ea typeface="ＭＳ Ｐゴシック" panose="020B0600070205080204" pitchFamily="34" charset="-128"/>
              </a:rPr>
              <a:t>End Test</a:t>
            </a:r>
            <a:r>
              <a:rPr lang="en-US" sz="2600" dirty="0" smtClean="0">
                <a:ea typeface="ＭＳ Ｐゴシック" panose="020B0600070205080204" pitchFamily="34" charset="-128"/>
              </a:rPr>
              <a:t> </a:t>
            </a:r>
            <a:r>
              <a:rPr lang="en-US" sz="2600" dirty="0">
                <a:ea typeface="ＭＳ Ｐゴシック" panose="020B0600070205080204" pitchFamily="34" charset="-128"/>
              </a:rPr>
              <a:t>button, an “Attention” message will appear. </a:t>
            </a:r>
          </a:p>
          <a:p>
            <a:pPr lvl="1" eaLnBrk="1" hangingPunct="1">
              <a:defRPr/>
            </a:pPr>
            <a:r>
              <a:rPr lang="en-US" sz="2400" dirty="0">
                <a:ea typeface="ＭＳ Ｐゴシック" panose="020B0600070205080204" pitchFamily="34" charset="-128"/>
              </a:rPr>
              <a:t>Students will select [</a:t>
            </a:r>
            <a:r>
              <a:rPr lang="en-US" sz="2400" b="1" dirty="0">
                <a:ea typeface="ＭＳ Ｐゴシック" panose="020B0600070205080204" pitchFamily="34" charset="-128"/>
              </a:rPr>
              <a:t>Yes</a:t>
            </a:r>
            <a:r>
              <a:rPr lang="en-US" sz="2400" dirty="0">
                <a:ea typeface="ＭＳ Ｐゴシック" panose="020B0600070205080204" pitchFamily="34" charset="-128"/>
              </a:rPr>
              <a:t>] to proceed with reviewing  answers and submitting the test.</a:t>
            </a:r>
          </a:p>
        </p:txBody>
      </p:sp>
      <p:pic>
        <p:nvPicPr>
          <p:cNvPr id="374786" name="Picture 52"/>
          <p:cNvPicPr>
            <a:picLocks noChangeAspect="1" noChangeArrowheads="1"/>
          </p:cNvPicPr>
          <p:nvPr/>
        </p:nvPicPr>
        <p:blipFill rotWithShape="1">
          <a:blip r:embed="rId3"/>
          <a:srcRect t="4938"/>
          <a:stretch/>
        </p:blipFill>
        <p:spPr bwMode="auto">
          <a:xfrm>
            <a:off x="990600" y="3657600"/>
            <a:ext cx="6796088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24025" y="4572000"/>
            <a:ext cx="714375" cy="476250"/>
          </a:xfrm>
          <a:prstGeom prst="rect">
            <a:avLst/>
          </a:prstGeom>
          <a:noFill/>
          <a:ln w="539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57027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8534400" cy="64008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Reaching the End of the Test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600" dirty="0" smtClean="0">
                <a:ea typeface="ＭＳ Ｐゴシック" panose="020B0600070205080204" pitchFamily="34" charset="-128"/>
              </a:rPr>
              <a:t>Students may review answers before submitting a test.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590800"/>
            <a:ext cx="616267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67200" y="4876800"/>
            <a:ext cx="685800" cy="304800"/>
          </a:xfrm>
          <a:prstGeom prst="rect">
            <a:avLst/>
          </a:prstGeom>
          <a:noFill/>
          <a:ln w="539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Student Participation: General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412480" cy="4648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 smtClean="0">
                <a:latin typeface="+mn-lt"/>
                <a:ea typeface="ＭＳ Ｐゴシック" panose="020B0600070205080204" pitchFamily="34" charset="-128"/>
              </a:rPr>
              <a:t>Smarter </a:t>
            </a: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Balanced Summative Assessments consist of the following</a:t>
            </a:r>
            <a:r>
              <a:rPr lang="en-US" altLang="en-US" sz="2800" dirty="0" smtClean="0">
                <a:latin typeface="+mn-lt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defRPr/>
            </a:pPr>
            <a:endParaRPr lang="en-US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altLang="en-US" sz="25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English </a:t>
            </a:r>
            <a:r>
              <a:rPr lang="en-US" altLang="en-US" sz="25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Language Arts/Literacy (ELA) </a:t>
            </a:r>
            <a:endParaRPr lang="en-US" altLang="en-US" sz="2500" b="1" dirty="0" smtClean="0">
              <a:solidFill>
                <a:schemeClr val="accent3">
                  <a:lumMod val="75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1371600" lvl="2" indent="-457200" eaLnBrk="1" hangingPunct="1">
              <a:buFont typeface="+mj-lt"/>
              <a:buAutoNum type="arabicPeriod"/>
              <a:defRPr/>
            </a:pPr>
            <a:r>
              <a:rPr lang="en-US" altLang="en-US" sz="2500" dirty="0">
                <a:latin typeface="+mn-lt"/>
                <a:ea typeface="ＭＳ Ｐゴシック" panose="020B0600070205080204" pitchFamily="34" charset="-128"/>
              </a:rPr>
              <a:t>C</a:t>
            </a:r>
            <a:r>
              <a:rPr lang="en-US" altLang="en-US" sz="2500" dirty="0" smtClean="0">
                <a:latin typeface="+mn-lt"/>
                <a:ea typeface="ＭＳ Ｐゴシック" panose="020B0600070205080204" pitchFamily="34" charset="-128"/>
              </a:rPr>
              <a:t>omputer </a:t>
            </a:r>
            <a:r>
              <a:rPr lang="en-US" altLang="en-US" sz="2500" dirty="0">
                <a:latin typeface="+mn-lt"/>
                <a:ea typeface="ＭＳ Ｐゴシック" panose="020B0600070205080204" pitchFamily="34" charset="-128"/>
              </a:rPr>
              <a:t>A</a:t>
            </a:r>
            <a:r>
              <a:rPr lang="en-US" altLang="en-US" sz="2500" dirty="0" smtClean="0">
                <a:latin typeface="+mn-lt"/>
                <a:ea typeface="ＭＳ Ｐゴシック" panose="020B0600070205080204" pitchFamily="34" charset="-128"/>
              </a:rPr>
              <a:t>daptive Test (CAT)</a:t>
            </a:r>
          </a:p>
          <a:p>
            <a:pPr marL="1371600" lvl="2" indent="-457200" eaLnBrk="1" hangingPunct="1">
              <a:buFont typeface="+mj-lt"/>
              <a:buAutoNum type="arabicPeriod"/>
              <a:defRPr/>
            </a:pPr>
            <a:r>
              <a:rPr lang="en-US" altLang="en-US" sz="2500" dirty="0" smtClean="0">
                <a:latin typeface="+mn-lt"/>
                <a:ea typeface="ＭＳ Ｐゴシック" panose="020B0600070205080204" pitchFamily="34" charset="-128"/>
              </a:rPr>
              <a:t>Classroom Activity</a:t>
            </a:r>
          </a:p>
          <a:p>
            <a:pPr marL="1371600" lvl="2" indent="-457200" eaLnBrk="1" hangingPunct="1">
              <a:buFont typeface="+mj-lt"/>
              <a:buAutoNum type="arabicPeriod"/>
              <a:defRPr/>
            </a:pPr>
            <a:r>
              <a:rPr lang="en-US" altLang="en-US" sz="2500" dirty="0" smtClean="0">
                <a:latin typeface="+mn-lt"/>
                <a:ea typeface="ＭＳ Ｐゴシック" panose="020B0600070205080204" pitchFamily="34" charset="-128"/>
              </a:rPr>
              <a:t>Performance Task (PT)</a:t>
            </a:r>
            <a:r>
              <a:rPr lang="en-US" altLang="en-US" sz="2500" dirty="0">
                <a:latin typeface="+mn-lt"/>
                <a:ea typeface="ＭＳ Ｐゴシック" panose="020B0600070205080204" pitchFamily="34" charset="-128"/>
              </a:rPr>
              <a:t>	</a:t>
            </a:r>
            <a:endParaRPr lang="en-US" altLang="en-US" sz="2500" dirty="0" smtClean="0">
              <a:latin typeface="+mn-lt"/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altLang="en-US" sz="25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M</a:t>
            </a:r>
            <a:r>
              <a:rPr lang="en-US" altLang="en-US" sz="25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athematics</a:t>
            </a:r>
          </a:p>
          <a:p>
            <a:pPr marL="1371600" lvl="2" indent="-457200" eaLnBrk="1" hangingPunct="1">
              <a:buFont typeface="+mj-lt"/>
              <a:buAutoNum type="arabicPeriod"/>
              <a:defRPr/>
            </a:pPr>
            <a:r>
              <a:rPr lang="en-US" altLang="en-US" sz="2500" dirty="0" smtClean="0">
                <a:latin typeface="+mn-lt"/>
                <a:ea typeface="ＭＳ Ｐゴシック" panose="020B0600070205080204" pitchFamily="34" charset="-128"/>
              </a:rPr>
              <a:t>Computer </a:t>
            </a:r>
            <a:r>
              <a:rPr lang="en-US" altLang="en-US" sz="2500" dirty="0">
                <a:latin typeface="+mn-lt"/>
                <a:ea typeface="ＭＳ Ｐゴシック" panose="020B0600070205080204" pitchFamily="34" charset="-128"/>
              </a:rPr>
              <a:t>Adaptive Test (CAT)</a:t>
            </a:r>
          </a:p>
          <a:p>
            <a:pPr marL="1371600" lvl="2" indent="-457200" eaLnBrk="1" hangingPunct="1">
              <a:buFont typeface="+mj-lt"/>
              <a:buAutoNum type="arabicPeriod"/>
              <a:defRPr/>
            </a:pPr>
            <a:r>
              <a:rPr lang="en-US" altLang="en-US" sz="2500" dirty="0">
                <a:latin typeface="+mn-lt"/>
                <a:ea typeface="ＭＳ Ｐゴシック" panose="020B0600070205080204" pitchFamily="34" charset="-128"/>
              </a:rPr>
              <a:t>Classroom Activity</a:t>
            </a:r>
          </a:p>
          <a:p>
            <a:pPr marL="1371600" lvl="2" indent="-457200" eaLnBrk="1" hangingPunct="1">
              <a:buFont typeface="+mj-lt"/>
              <a:buAutoNum type="arabicPeriod"/>
              <a:defRPr/>
            </a:pPr>
            <a:r>
              <a:rPr lang="en-US" altLang="en-US" sz="2500" dirty="0">
                <a:latin typeface="+mn-lt"/>
                <a:ea typeface="ＭＳ Ｐゴシック" panose="020B0600070205080204" pitchFamily="34" charset="-128"/>
              </a:rPr>
              <a:t>Performance Task (PT)	</a:t>
            </a:r>
          </a:p>
          <a:p>
            <a:pPr lvl="1" eaLnBrk="1" hangingPunct="1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2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59075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8305800" cy="64008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Reaching the End of the Test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600" dirty="0" smtClean="0">
                <a:ea typeface="ＭＳ Ｐゴシック" panose="020B0600070205080204" pitchFamily="34" charset="-128"/>
              </a:rPr>
              <a:t>When a student is ready to submit the test, he or she will receive a confirmation screen.</a:t>
            </a:r>
          </a:p>
        </p:txBody>
      </p:sp>
      <p:pic>
        <p:nvPicPr>
          <p:cNvPr id="3768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895600"/>
            <a:ext cx="5283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837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Questions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22882" name="Picture 2" descr="http://assets.kingletas.com/wp-content/uploads/2013/04/Question-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90800"/>
            <a:ext cx="3846488" cy="3579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610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Student Participation: General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229600" cy="4648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ea typeface="ＭＳ Ｐゴシック" panose="020B0600070205080204" pitchFamily="34" charset="-128"/>
              </a:rPr>
              <a:t>All students in grades 3–8 and grade 11 take the Smarter Balanced Summative Assessments with the following exceptions:</a:t>
            </a:r>
          </a:p>
          <a:p>
            <a:pPr eaLnBrk="1" hangingPunct="1">
              <a:defRPr/>
            </a:pPr>
            <a:endParaRPr lang="en-US" altLang="en-US" sz="2400" dirty="0" smtClean="0">
              <a:latin typeface="+mn-lt"/>
              <a:ea typeface="ＭＳ Ｐゴシック" panose="020B0600070205080204" pitchFamily="34" charset="-128"/>
            </a:endParaRPr>
          </a:p>
          <a:p>
            <a:pPr marL="1149350" lvl="1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dirty="0" smtClean="0">
                <a:latin typeface="+mn-lt"/>
              </a:rPr>
              <a:t>Students </a:t>
            </a:r>
            <a:r>
              <a:rPr lang="en-US" dirty="0">
                <a:latin typeface="+mn-lt"/>
              </a:rPr>
              <a:t>enrolled in or assigned to grades </a:t>
            </a:r>
            <a:r>
              <a:rPr lang="en-US" dirty="0" smtClean="0">
                <a:latin typeface="+mn-lt"/>
              </a:rPr>
              <a:t>3</a:t>
            </a:r>
            <a:r>
              <a:rPr lang="en-US" altLang="en-US" dirty="0" smtClean="0">
                <a:latin typeface="+mn-lt"/>
                <a:ea typeface="ＭＳ Ｐゴシック" panose="020B0600070205080204" pitchFamily="34" charset="-128"/>
              </a:rPr>
              <a:t>–</a:t>
            </a:r>
            <a:r>
              <a:rPr lang="en-US" dirty="0" smtClean="0">
                <a:latin typeface="+mn-lt"/>
              </a:rPr>
              <a:t>8 </a:t>
            </a:r>
            <a:r>
              <a:rPr lang="en-US" dirty="0">
                <a:latin typeface="+mn-lt"/>
              </a:rPr>
              <a:t>and grade 11 whose IEP team designates the use of </a:t>
            </a:r>
            <a:r>
              <a:rPr lang="en-US" dirty="0" smtClean="0">
                <a:latin typeface="+mn-lt"/>
              </a:rPr>
              <a:t>the California Alternate Assessments (CAAs) for ELA </a:t>
            </a:r>
            <a:r>
              <a:rPr lang="en-US" dirty="0">
                <a:latin typeface="+mn-lt"/>
              </a:rPr>
              <a:t>and m</a:t>
            </a:r>
            <a:r>
              <a:rPr lang="en-US" dirty="0" smtClean="0">
                <a:latin typeface="+mn-lt"/>
              </a:rPr>
              <a:t>athematics</a:t>
            </a:r>
            <a:endParaRPr lang="en-US" dirty="0">
              <a:latin typeface="+mn-lt"/>
            </a:endParaRPr>
          </a:p>
          <a:p>
            <a:pPr marL="1149350" lvl="1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dirty="0">
              <a:latin typeface="+mn-lt"/>
            </a:endParaRPr>
          </a:p>
          <a:p>
            <a:pPr marL="1149350" lvl="1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dirty="0">
                <a:latin typeface="+mn-lt"/>
              </a:rPr>
              <a:t>English learners who have been enrolled in a school in the United States less than 12 months (ELA only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55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3"/>
          <p:cNvSpPr>
            <a:spLocks noGrp="1"/>
          </p:cNvSpPr>
          <p:nvPr>
            <p:ph type="title"/>
          </p:nvPr>
        </p:nvSpPr>
        <p:spPr>
          <a:xfrm>
            <a:off x="22860" y="914400"/>
            <a:ext cx="9121140" cy="71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Student Participation: </a:t>
            </a:r>
            <a:r>
              <a:rPr lang="en-US" altLang="en-US" sz="3600" dirty="0" smtClean="0"/>
              <a:t>Early </a:t>
            </a:r>
            <a:r>
              <a:rPr lang="en-US" altLang="en-US" sz="3600" dirty="0" smtClean="0"/>
              <a:t>Assessment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752600"/>
            <a:ext cx="8229600" cy="4648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11</a:t>
            </a:r>
            <a:r>
              <a:rPr lang="en-US" sz="2200" b="1" baseline="300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th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GRADE ONLY</a:t>
            </a:r>
          </a:p>
          <a:p>
            <a:pPr algn="just" eaLnBrk="1" hangingPunct="1">
              <a:defRPr/>
            </a:pPr>
            <a:endParaRPr lang="en-US" sz="2200" b="1" dirty="0" smtClean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Early Assessment Program (EAP) uses the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high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school Smarter Balanced Summative Assessments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for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ELA and mathematics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defRPr/>
            </a:pPr>
            <a:endParaRPr lang="en-US" sz="22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Students taking the Smarter Balanced Summative Assessments in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high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school may choose to release their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test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scores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to the California State University (CSU) and participating California Community Colleges (CCC) at the end of the computer adaptive tests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defRPr/>
            </a:pPr>
            <a:endParaRPr lang="en-US" sz="22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Students who do not authorize the release of their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test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scores to CSU and CCC at the time of testing may need to provide a copy of the CAASPP score report to the campus, upon request.</a:t>
            </a:r>
          </a:p>
        </p:txBody>
      </p:sp>
    </p:spTree>
    <p:extLst>
      <p:ext uri="{BB962C8B-B14F-4D97-AF65-F5344CB8AC3E}">
        <p14:creationId xmlns:p14="http://schemas.microsoft.com/office/powerpoint/2010/main" val="39805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Smarter Balanced</a:t>
            </a:r>
            <a:br>
              <a:rPr lang="en-US" altLang="en-US" dirty="0" smtClean="0"/>
            </a:br>
            <a:r>
              <a:rPr lang="en-US" altLang="en-US" dirty="0" smtClean="0"/>
              <a:t>Summative Assessments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828800"/>
            <a:ext cx="8412480" cy="3429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Computer adaptive test </a:t>
            </a:r>
            <a:r>
              <a:rPr lang="en-US" altLang="en-US" sz="24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(CAT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):</a:t>
            </a:r>
          </a:p>
          <a:p>
            <a:pPr algn="just"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Students complete the CAT portion of the assessment for both ELA and mathematics.</a:t>
            </a:r>
          </a:p>
          <a:p>
            <a:pPr algn="just"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The CAT includes 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a 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wide variety of question types.</a:t>
            </a:r>
          </a:p>
          <a:p>
            <a:pPr algn="just"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As a student 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progresses, 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the difficulty of questions is adjusted 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on 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the basis of the student’s 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responses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.</a:t>
            </a:r>
          </a:p>
          <a:p>
            <a:pPr lvl="1" algn="just" eaLnBrk="1" hangingPunct="1">
              <a:defRPr/>
            </a:pPr>
            <a:r>
              <a:rPr lang="en-US" altLang="en-US" dirty="0">
                <a:latin typeface="+mn-lt"/>
                <a:ea typeface="ＭＳ Ｐゴシック" panose="020B0600070205080204" pitchFamily="34" charset="-128"/>
              </a:rPr>
              <a:t>A student who answers a question correctly will receive a more challenging question</a:t>
            </a:r>
          </a:p>
          <a:p>
            <a:pPr lvl="1" algn="just" eaLnBrk="1" hangingPunct="1">
              <a:defRPr/>
            </a:pPr>
            <a:r>
              <a:rPr lang="en-US" altLang="en-US" dirty="0">
                <a:latin typeface="+mn-lt"/>
                <a:ea typeface="ＭＳ Ｐゴシック" panose="020B0600070205080204" pitchFamily="34" charset="-128"/>
              </a:rPr>
              <a:t>An incorrect answer will generate an easier question </a:t>
            </a:r>
          </a:p>
        </p:txBody>
      </p:sp>
    </p:spTree>
    <p:extLst>
      <p:ext uri="{BB962C8B-B14F-4D97-AF65-F5344CB8AC3E}">
        <p14:creationId xmlns:p14="http://schemas.microsoft.com/office/powerpoint/2010/main" val="19002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Smarter Balanced</a:t>
            </a:r>
            <a:br>
              <a:rPr lang="en-US" altLang="en-US" smtClean="0"/>
            </a:br>
            <a:r>
              <a:rPr lang="en-US" altLang="en-US" smtClean="0"/>
              <a:t>Summative Assessments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981200"/>
            <a:ext cx="8229600" cy="3429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Performance Task: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Students complete a performance task for both ELA and mathematics.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The Performance Task is designed 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to </a:t>
            </a:r>
            <a:r>
              <a:rPr lang="en-US" altLang="en-US" sz="32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provide students with an opportunity to demonstrate their ability to apply their knowledge and higher-order thinking skills to explore and analyze a complex, real-world scenario.</a:t>
            </a:r>
          </a:p>
        </p:txBody>
      </p:sp>
    </p:spTree>
    <p:extLst>
      <p:ext uri="{BB962C8B-B14F-4D97-AF65-F5344CB8AC3E}">
        <p14:creationId xmlns:p14="http://schemas.microsoft.com/office/powerpoint/2010/main" val="4113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Testing </a:t>
            </a:r>
            <a:r>
              <a:rPr lang="en-US" altLang="en-US" dirty="0" smtClean="0"/>
              <a:t>Time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1600200"/>
            <a:ext cx="8229600" cy="3657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 eaLnBrk="1" hangingPunct="1">
              <a:buNone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Estimated testing times:</a:t>
            </a:r>
            <a:endParaRPr lang="en-US" altLang="en-US" sz="2000" b="1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88272"/>
              </p:ext>
            </p:extLst>
          </p:nvPr>
        </p:nvGraphicFramePr>
        <p:xfrm>
          <a:off x="228599" y="2057400"/>
          <a:ext cx="8382001" cy="4424367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1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1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11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1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24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Content Area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Grades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Computer Adaptive Test (CAT) questions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hrs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: </a:t>
                      </a: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mins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Performance Task (PT)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hrs : mins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hrs : mins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Classroom Activity (administered prior to the PT)*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hrs : mins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hrs : mins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57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English Language Arts/Literacy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3–5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6–8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57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Mathematics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3–5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6–8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57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Both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3–5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6–8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7:30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8:30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71099" marB="71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3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5"/>
          <p:cNvSpPr>
            <a:spLocks noGrp="1"/>
          </p:cNvSpPr>
          <p:nvPr>
            <p:ph type="title"/>
          </p:nvPr>
        </p:nvSpPr>
        <p:spPr>
          <a:xfrm>
            <a:off x="685800" y="762000"/>
            <a:ext cx="8458200" cy="639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TEST SECURITY</a:t>
            </a:r>
            <a:endParaRPr lang="en-US" altLang="en-US" dirty="0" smtClean="0"/>
          </a:p>
        </p:txBody>
      </p:sp>
      <p:sp>
        <p:nvSpPr>
          <p:cNvPr id="3277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1524000"/>
            <a:ext cx="8229600" cy="4800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Personal items other than student identification documents are not allowed in any testing room during administration of the California Assessment of Student Performance and Progress (CAASPP).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 </a:t>
            </a:r>
            <a:r>
              <a:rPr lang="en-US" dirty="0" smtClean="0"/>
              <a:t>Students </a:t>
            </a:r>
            <a:r>
              <a:rPr lang="en-US" dirty="0"/>
              <a:t>should not have access to their personal items, other than student identification, during the test or during breaks. This includes cell phones, smart phones, digital watches, smart watches, activity-monitoring devices, and any other electronic recording, listening, scanning or photographic device. </a:t>
            </a:r>
          </a:p>
        </p:txBody>
      </p:sp>
    </p:spTree>
    <p:extLst>
      <p:ext uri="{BB962C8B-B14F-4D97-AF65-F5344CB8AC3E}">
        <p14:creationId xmlns:p14="http://schemas.microsoft.com/office/powerpoint/2010/main" val="18725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763000" cy="639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General Test Rules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pPr marL="45720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Students must answer all test questions on a page (i.e., screen) before moving on to the next page.</a:t>
            </a:r>
          </a:p>
          <a:p>
            <a:pPr marL="45720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Students may not return to a test segment once it has been completed and submitted.</a:t>
            </a:r>
          </a:p>
          <a:p>
            <a:pPr marL="45720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Students must answer all test questions before the test can be submitted.</a:t>
            </a:r>
          </a:p>
          <a:p>
            <a:pPr marL="45720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Students may not return to a test once it has been completed and submitted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8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2013 Reports Preview V1 4.9.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3_2013 Reports Preview V1 4.9.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2013 Reports Preview V1 4.9.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2013 Reports Preview V1 4.9.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2013 Reports Preview V1 4.9.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STAR.sep_25_slides.2013</Template>
  <TotalTime>0</TotalTime>
  <Words>917</Words>
  <Application>Microsoft Office PowerPoint</Application>
  <PresentationFormat>On-screen Show (4:3)</PresentationFormat>
  <Paragraphs>187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2013 Reports Preview V1 4.9.2013</vt:lpstr>
      <vt:lpstr>3_2013 Reports Preview V1 4.9.2013</vt:lpstr>
      <vt:lpstr>1_2013 Reports Preview V1 4.9.2013</vt:lpstr>
      <vt:lpstr>2_2013 Reports Preview V1 4.9.2013</vt:lpstr>
      <vt:lpstr>4_2013 Reports Preview V1 4.9.2013</vt:lpstr>
      <vt:lpstr>Flow</vt:lpstr>
      <vt:lpstr>PowerPoint Presentation</vt:lpstr>
      <vt:lpstr>Student Participation: General</vt:lpstr>
      <vt:lpstr>Student Participation: General</vt:lpstr>
      <vt:lpstr>Student Participation: Early Assessment Program</vt:lpstr>
      <vt:lpstr>Smarter Balanced Summative Assessments</vt:lpstr>
      <vt:lpstr>Smarter Balanced Summative Assessments</vt:lpstr>
      <vt:lpstr>Testing Time</vt:lpstr>
      <vt:lpstr>TEST SECURITY</vt:lpstr>
      <vt:lpstr>General Test Rules</vt:lpstr>
      <vt:lpstr>Taking the Test          </vt:lpstr>
      <vt:lpstr>Test Session</vt:lpstr>
      <vt:lpstr>Test Session</vt:lpstr>
      <vt:lpstr>Test Session</vt:lpstr>
      <vt:lpstr>Test Session</vt:lpstr>
      <vt:lpstr>Sound Check </vt:lpstr>
      <vt:lpstr>Beginning Test</vt:lpstr>
      <vt:lpstr>Reaching the End of the Test</vt:lpstr>
      <vt:lpstr>Reaching the End of the Test</vt:lpstr>
      <vt:lpstr>Reaching the End of the Test</vt:lpstr>
      <vt:lpstr>Reaching the End of the Test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2016-01-06T04:13:23Z</dcterms:created>
  <dcterms:modified xsi:type="dcterms:W3CDTF">2016-04-13T16:37:14Z</dcterms:modified>
</cp:coreProperties>
</file>