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Montserra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49">
          <p15:clr>
            <a:srgbClr val="A4A3A4"/>
          </p15:clr>
        </p15:guide>
        <p15:guide id="4" pos="383">
          <p15:clr>
            <a:srgbClr val="A4A3A4"/>
          </p15:clr>
        </p15:guide>
        <p15:guide id="5" orient="horz" pos="825">
          <p15:clr>
            <a:srgbClr val="A4A3A4"/>
          </p15:clr>
        </p15:guide>
        <p15:guide id="6" orient="horz" pos="10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ECA92A-F868-4E41-8C8F-9FE626D5AC0F}">
  <a:tblStyle styleId="{1BECA92A-F868-4E41-8C8F-9FE626D5AC0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3E6"/>
          </a:solidFill>
        </a:fill>
      </a:tcStyle>
    </a:wholeTbl>
    <a:band1H>
      <a:tcTxStyle/>
      <a:tcStyle>
        <a:tcBdr/>
        <a:fill>
          <a:solidFill>
            <a:srgbClr val="FEE6CA"/>
          </a:solidFill>
        </a:fill>
      </a:tcStyle>
    </a:band1H>
    <a:band2H>
      <a:tcTxStyle/>
      <a:tcStyle>
        <a:tcBdr/>
      </a:tcStyle>
    </a:band2H>
    <a:band1V>
      <a:tcTxStyle/>
      <a:tcStyle>
        <a:tcBdr/>
        <a:fill>
          <a:solidFill>
            <a:srgbClr val="FEE6CA"/>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2B0C1286-71ED-4F27-A29D-2C7412809B11}"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FE7"/>
          </a:solidFill>
        </a:fill>
      </a:tcStyle>
    </a:wholeTbl>
    <a:band1H>
      <a:tcTxStyle/>
      <a:tcStyle>
        <a:tcBdr/>
        <a:fill>
          <a:solidFill>
            <a:srgbClr val="CDDECC"/>
          </a:solidFill>
        </a:fill>
      </a:tcStyle>
    </a:band1H>
    <a:band2H>
      <a:tcTxStyle/>
      <a:tcStyle>
        <a:tcBdr/>
      </a:tcStyle>
    </a:band2H>
    <a:band1V>
      <a:tcTxStyle/>
      <a:tcStyle>
        <a:tcBdr/>
        <a:fill>
          <a:solidFill>
            <a:srgbClr val="CDDE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FE7"/>
          </a:solidFill>
        </a:fill>
      </a:tcStyle>
    </a:lastRow>
    <a:seCell>
      <a:tcTxStyle/>
      <a:tcStyle>
        <a:tcBdr/>
      </a:tcStyle>
    </a:seCell>
    <a:swCell>
      <a:tcTxStyle/>
      <a:tcStyle>
        <a:tcBdr/>
      </a:tcStyle>
    </a:swCell>
    <a:firstRow>
      <a:tcTxStyle b="on" i="off"/>
      <a:tcStyle>
        <a:tcBdr/>
        <a:fill>
          <a:solidFill>
            <a:srgbClr val="E8EF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84"/>
      </p:cViewPr>
      <p:guideLst>
        <p:guide orient="horz" pos="1620"/>
        <p:guide pos="2880"/>
        <p:guide orient="horz" pos="449"/>
        <p:guide pos="383"/>
        <p:guide orient="horz" pos="825"/>
        <p:guide orient="horz" pos="10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b9e572429b_0_76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81" name="Google Shape;81;g1b9e572429b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9e572429b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b9e572429b_0_8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b9e572429b_0_8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b9e572429b_0_8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b9e572429b_0_8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b9e572429b_0_8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b9e572429b_0_8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b9e572429b_0_8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lt1"/>
                </a:solidFill>
              </a:rPr>
              <a:t>Modeled after Riverside Unified policy</a:t>
            </a:r>
            <a:endParaRPr/>
          </a:p>
        </p:txBody>
      </p:sp>
      <p:sp>
        <p:nvSpPr>
          <p:cNvPr id="170" name="Google Shape;170;g1b9e572429b_0_8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9e572429b_0_8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1b9e572429b_0_8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Alignment with District vision and mission</a:t>
            </a:r>
            <a:endParaRPr/>
          </a:p>
          <a:p>
            <a:pPr marL="0" lvl="0" indent="0" algn="l" rtl="0">
              <a:spcBef>
                <a:spcPts val="0"/>
              </a:spcBef>
              <a:spcAft>
                <a:spcPts val="0"/>
              </a:spcAft>
              <a:buNone/>
            </a:pPr>
            <a:r>
              <a:rPr lang="en" sz="1200">
                <a:solidFill>
                  <a:schemeClr val="lt1"/>
                </a:solidFill>
              </a:rPr>
              <a:t>Provide more clarity around the implementation of the policy</a:t>
            </a:r>
            <a:endParaRPr/>
          </a:p>
          <a:p>
            <a:pPr marL="0" lvl="0" indent="0" algn="l" rtl="0">
              <a:spcBef>
                <a:spcPts val="0"/>
              </a:spcBef>
              <a:spcAft>
                <a:spcPts val="0"/>
              </a:spcAft>
              <a:buNone/>
            </a:pPr>
            <a:r>
              <a:rPr lang="en" sz="1200">
                <a:solidFill>
                  <a:schemeClr val="lt1"/>
                </a:solidFill>
              </a:rPr>
              <a:t>Increase the possible areas of naming criteria</a:t>
            </a:r>
            <a:endParaRPr/>
          </a:p>
        </p:txBody>
      </p:sp>
      <p:sp>
        <p:nvSpPr>
          <p:cNvPr id="180" name="Google Shape;180;g1b9e572429b_0_8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b9e572429b_0_8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b9e572429b_0_8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1b9e572429b_0_8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b9e572429b_0_8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b9e572429b_0_8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Thank you.</a:t>
            </a:r>
            <a:endParaRPr/>
          </a:p>
        </p:txBody>
      </p:sp>
      <p:sp>
        <p:nvSpPr>
          <p:cNvPr id="200" name="Google Shape;200;g1b9e572429b_0_8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9e572429b_0_1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sz="1400">
                <a:solidFill>
                  <a:schemeClr val="dk1"/>
                </a:solidFill>
              </a:rPr>
              <a:t>Good evening Board President, Board Members and Superintendent Aguilar.  We are here this evening to present to you and ask for your approval of a credential waiver application.  </a:t>
            </a:r>
            <a:endParaRPr sz="1400">
              <a:solidFill>
                <a:schemeClr val="dk1"/>
              </a:solidFill>
            </a:endParaRPr>
          </a:p>
          <a:p>
            <a:pPr marL="0" lvl="0" indent="0" algn="l" rtl="0">
              <a:spcBef>
                <a:spcPts val="0"/>
              </a:spcBef>
              <a:spcAft>
                <a:spcPts val="0"/>
              </a:spcAft>
              <a:buClr>
                <a:schemeClr val="dk1"/>
              </a:buClr>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200"/>
              <a:buFont typeface="Arial"/>
              <a:buNone/>
            </a:pPr>
            <a:endParaRPr sz="1400">
              <a:latin typeface="Avenir"/>
              <a:ea typeface="Avenir"/>
              <a:cs typeface="Avenir"/>
              <a:sym typeface="Avenir"/>
            </a:endParaRPr>
          </a:p>
        </p:txBody>
      </p:sp>
      <p:sp>
        <p:nvSpPr>
          <p:cNvPr id="208" name="Google Shape;208;g1b9e572429b_0_1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b9e572429b_0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b9e572429b_0_866:notes"/>
          <p:cNvSpPr txBox="1">
            <a:spLocks noGrp="1"/>
          </p:cNvSpPr>
          <p:nvPr>
            <p:ph type="body" idx="1"/>
          </p:nvPr>
        </p:nvSpPr>
        <p:spPr>
          <a:xfrm>
            <a:off x="685800" y="4343400"/>
            <a:ext cx="5486400" cy="4114800"/>
          </a:xfrm>
          <a:prstGeom prst="rect">
            <a:avLst/>
          </a:prstGeom>
          <a:noFill/>
          <a:ln>
            <a:noFill/>
          </a:ln>
        </p:spPr>
        <p:txBody>
          <a:bodyPr spcFirstLastPara="1" wrap="square" lIns="89650" tIns="44825" rIns="89650" bIns="44825" anchor="t" anchorCtr="0">
            <a:noAutofit/>
          </a:bodyPr>
          <a:lstStyle/>
          <a:p>
            <a:pPr marL="165100" lvl="0" indent="-165100" algn="l" rtl="0">
              <a:spcBef>
                <a:spcPts val="0"/>
              </a:spcBef>
              <a:spcAft>
                <a:spcPts val="0"/>
              </a:spcAft>
              <a:buClr>
                <a:schemeClr val="dk1"/>
              </a:buClr>
              <a:buSzPts val="1200"/>
              <a:buFont typeface="Arial"/>
              <a:buChar char="•"/>
            </a:pPr>
            <a:r>
              <a:rPr lang="en" sz="1200"/>
              <a:t>Ed Code provides an opportunity for Districts to waive a portion of credential requirements in order to allow educators a little more time to complete their credential requirements. </a:t>
            </a:r>
            <a:endParaRPr sz="1400"/>
          </a:p>
          <a:p>
            <a:pPr marL="0" lvl="0" indent="0" algn="l" rtl="0">
              <a:spcBef>
                <a:spcPts val="0"/>
              </a:spcBef>
              <a:spcAft>
                <a:spcPts val="0"/>
              </a:spcAft>
              <a:buClr>
                <a:schemeClr val="dk1"/>
              </a:buClr>
              <a:buSzPts val="1200"/>
              <a:buFont typeface="Arial"/>
              <a:buNone/>
            </a:pPr>
            <a:endParaRPr sz="1200"/>
          </a:p>
          <a:p>
            <a:pPr marL="165100" lvl="0" indent="-165100" algn="l" rtl="0">
              <a:spcBef>
                <a:spcPts val="0"/>
              </a:spcBef>
              <a:spcAft>
                <a:spcPts val="0"/>
              </a:spcAft>
              <a:buClr>
                <a:schemeClr val="dk1"/>
              </a:buClr>
              <a:buSzPts val="1200"/>
              <a:buFont typeface="Arial"/>
              <a:buChar char="•"/>
            </a:pPr>
            <a:r>
              <a:rPr lang="en" sz="1200"/>
              <a:t>In order to submit credential waiver applications for certificated employees in need, CTC (The Commission on Teacher Credentialing), requires a public notice process and board approval,  prior to submission of any waiver applications.  </a:t>
            </a:r>
            <a:endParaRPr sz="1400"/>
          </a:p>
          <a:p>
            <a:pPr marL="165100" lvl="0" indent="-8890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r>
              <a:rPr lang="en" sz="1200"/>
              <a:t>That is why we are here this evening.</a:t>
            </a:r>
            <a:endParaRPr sz="1400"/>
          </a:p>
        </p:txBody>
      </p:sp>
      <p:sp>
        <p:nvSpPr>
          <p:cNvPr id="225" name="Google Shape;225;g1b9e572429b_0_866:notes"/>
          <p:cNvSpPr txBox="1">
            <a:spLocks noGrp="1"/>
          </p:cNvSpPr>
          <p:nvPr>
            <p:ph type="sldNum" idx="12"/>
          </p:nvPr>
        </p:nvSpPr>
        <p:spPr>
          <a:xfrm>
            <a:off x="3884613" y="8685214"/>
            <a:ext cx="2971800" cy="457200"/>
          </a:xfrm>
          <a:prstGeom prst="rect">
            <a:avLst/>
          </a:prstGeom>
          <a:noFill/>
          <a:ln>
            <a:noFill/>
          </a:ln>
        </p:spPr>
        <p:txBody>
          <a:bodyPr spcFirstLastPara="1" wrap="square" lIns="89650" tIns="44825" rIns="89650" bIns="44825"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b9e572429b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1b9e572429b_0_873:notes"/>
          <p:cNvSpPr txBox="1">
            <a:spLocks noGrp="1"/>
          </p:cNvSpPr>
          <p:nvPr>
            <p:ph type="body" idx="1"/>
          </p:nvPr>
        </p:nvSpPr>
        <p:spPr>
          <a:xfrm>
            <a:off x="685800" y="4343400"/>
            <a:ext cx="5486400" cy="4114800"/>
          </a:xfrm>
          <a:prstGeom prst="rect">
            <a:avLst/>
          </a:prstGeom>
          <a:noFill/>
          <a:ln>
            <a:noFill/>
          </a:ln>
        </p:spPr>
        <p:txBody>
          <a:bodyPr spcFirstLastPara="1" wrap="square" lIns="89650" tIns="44825" rIns="89650" bIns="448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a:t>Here are the data trends of credential waiver requests for our district over the last few years.  We are continuously working with our employees to meet their credential requirements.</a:t>
            </a:r>
            <a:endParaRPr sz="1400"/>
          </a:p>
          <a:p>
            <a:pPr marL="0" lvl="0" indent="0" algn="l" rtl="0">
              <a:spcBef>
                <a:spcPts val="0"/>
              </a:spcBef>
              <a:spcAft>
                <a:spcPts val="0"/>
              </a:spcAft>
              <a:buNone/>
            </a:pPr>
            <a:endParaRPr sz="1400"/>
          </a:p>
        </p:txBody>
      </p:sp>
      <p:sp>
        <p:nvSpPr>
          <p:cNvPr id="236" name="Google Shape;236;g1b9e572429b_0_873:notes"/>
          <p:cNvSpPr txBox="1">
            <a:spLocks noGrp="1"/>
          </p:cNvSpPr>
          <p:nvPr>
            <p:ph type="sldNum" idx="12"/>
          </p:nvPr>
        </p:nvSpPr>
        <p:spPr>
          <a:xfrm>
            <a:off x="3884613" y="8685214"/>
            <a:ext cx="2971800" cy="457200"/>
          </a:xfrm>
          <a:prstGeom prst="rect">
            <a:avLst/>
          </a:prstGeom>
          <a:noFill/>
          <a:ln>
            <a:noFill/>
          </a:ln>
        </p:spPr>
        <p:txBody>
          <a:bodyPr spcFirstLastPara="1" wrap="square" lIns="89650" tIns="44825" rIns="89650" bIns="44825"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b9e572429b_0_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b9e572429b_0_879:notes"/>
          <p:cNvSpPr txBox="1">
            <a:spLocks noGrp="1"/>
          </p:cNvSpPr>
          <p:nvPr>
            <p:ph type="body" idx="1"/>
          </p:nvPr>
        </p:nvSpPr>
        <p:spPr>
          <a:xfrm>
            <a:off x="685800" y="4343400"/>
            <a:ext cx="5486400" cy="4114800"/>
          </a:xfrm>
          <a:prstGeom prst="rect">
            <a:avLst/>
          </a:prstGeom>
          <a:noFill/>
          <a:ln>
            <a:noFill/>
          </a:ln>
        </p:spPr>
        <p:txBody>
          <a:bodyPr spcFirstLastPara="1" wrap="square" lIns="89650" tIns="44825" rIns="89650" bIns="44825" anchor="t" anchorCtr="0">
            <a:noAutofit/>
          </a:bodyPr>
          <a:lstStyle/>
          <a:p>
            <a:pPr marL="165100" lvl="0" indent="-165100" algn="l" rtl="0">
              <a:spcBef>
                <a:spcPts val="0"/>
              </a:spcBef>
              <a:spcAft>
                <a:spcPts val="0"/>
              </a:spcAft>
              <a:buClr>
                <a:schemeClr val="dk1"/>
              </a:buClr>
              <a:buSzPts val="1400"/>
              <a:buFont typeface="Arial"/>
              <a:buChar char="•"/>
            </a:pPr>
            <a:r>
              <a:rPr lang="en" sz="1400"/>
              <a:t>The applicant listed here is currently working on meeting their CTC requirements in order to obtain their English Language Authorization to provide instruction to English Learners.</a:t>
            </a:r>
            <a:endParaRPr sz="1400"/>
          </a:p>
        </p:txBody>
      </p:sp>
      <p:sp>
        <p:nvSpPr>
          <p:cNvPr id="246" name="Google Shape;246;g1b9e572429b_0_879:notes"/>
          <p:cNvSpPr txBox="1">
            <a:spLocks noGrp="1"/>
          </p:cNvSpPr>
          <p:nvPr>
            <p:ph type="sldNum" idx="12"/>
          </p:nvPr>
        </p:nvSpPr>
        <p:spPr>
          <a:xfrm>
            <a:off x="3884613" y="8685214"/>
            <a:ext cx="2971800" cy="457200"/>
          </a:xfrm>
          <a:prstGeom prst="rect">
            <a:avLst/>
          </a:prstGeom>
          <a:noFill/>
          <a:ln>
            <a:noFill/>
          </a:ln>
        </p:spPr>
        <p:txBody>
          <a:bodyPr spcFirstLastPara="1" wrap="square" lIns="89650" tIns="44825" rIns="89650" bIns="44825"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b9e572429b_0_76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88" name="Google Shape;88;g1b9e572429b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b9e572429b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b9e572429b_0_885:notes"/>
          <p:cNvSpPr txBox="1">
            <a:spLocks noGrp="1"/>
          </p:cNvSpPr>
          <p:nvPr>
            <p:ph type="body" idx="1"/>
          </p:nvPr>
        </p:nvSpPr>
        <p:spPr>
          <a:xfrm>
            <a:off x="685800" y="4343400"/>
            <a:ext cx="5486400" cy="4114800"/>
          </a:xfrm>
          <a:prstGeom prst="rect">
            <a:avLst/>
          </a:prstGeom>
          <a:noFill/>
          <a:ln>
            <a:noFill/>
          </a:ln>
        </p:spPr>
        <p:txBody>
          <a:bodyPr spcFirstLastPara="1" wrap="square" lIns="89650" tIns="44825" rIns="89650" bIns="448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400"/>
              <a:t>The waiver requested this evening, will allow this teacher the additional time needed in order to complete their English Language Authorization, while they continue to work with our students.  </a:t>
            </a:r>
            <a:endParaRPr sz="1400"/>
          </a:p>
          <a:p>
            <a:pPr marL="0" lvl="0" indent="0" algn="l" rtl="0">
              <a:spcBef>
                <a:spcPts val="0"/>
              </a:spcBef>
              <a:spcAft>
                <a:spcPts val="0"/>
              </a:spcAft>
              <a:buNone/>
            </a:pPr>
            <a:endParaRPr sz="1400"/>
          </a:p>
        </p:txBody>
      </p:sp>
      <p:sp>
        <p:nvSpPr>
          <p:cNvPr id="256" name="Google Shape;256;g1b9e572429b_0_885:notes"/>
          <p:cNvSpPr txBox="1">
            <a:spLocks noGrp="1"/>
          </p:cNvSpPr>
          <p:nvPr>
            <p:ph type="sldNum" idx="12"/>
          </p:nvPr>
        </p:nvSpPr>
        <p:spPr>
          <a:xfrm>
            <a:off x="3884613" y="8685214"/>
            <a:ext cx="2971800" cy="457200"/>
          </a:xfrm>
          <a:prstGeom prst="rect">
            <a:avLst/>
          </a:prstGeom>
          <a:noFill/>
          <a:ln>
            <a:noFill/>
          </a:ln>
        </p:spPr>
        <p:txBody>
          <a:bodyPr spcFirstLastPara="1" wrap="square" lIns="89650" tIns="44825" rIns="89650" bIns="44825" anchor="b" anchorCtr="0">
            <a:noAutofit/>
          </a:bodyPr>
          <a:lstStyle/>
          <a:p>
            <a:pPr marL="0" lvl="0" indent="0" algn="r" rtl="0">
              <a:spcBef>
                <a:spcPts val="0"/>
              </a:spcBef>
              <a:spcAft>
                <a:spcPts val="0"/>
              </a:spcAft>
              <a:buNone/>
            </a:pPr>
            <a:fld id="{00000000-1234-1234-1234-123412341234}" type="slidenum">
              <a:rPr lang="en"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b9e572429b_0_16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1b9e572429b_0_16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9e572429b_0_77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94" name="Google Shape;94;g1b9e572429b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b9e572429b_0_78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8" name="Google Shape;108;g1b9e572429b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9e572429b_0_80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4" name="Google Shape;114;g1b9e572429b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b9e572429b_0_79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1b9e572429b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b9e572429b_0_79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6" name="Google Shape;126;g1b9e572429b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9e572429b_0_80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2" name="Google Shape;132;g1b9e572429b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b9e572429b_0_8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b9e572429b_0_8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with Amber Dots">
  <p:cSld name="Title Slide with Amber Dots">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0" y="0"/>
            <a:ext cx="9144000" cy="5143500"/>
          </a:xfrm>
          <a:prstGeom prst="rect">
            <a:avLst/>
          </a:prstGeom>
          <a:noFill/>
          <a:ln>
            <a:noFill/>
          </a:ln>
        </p:spPr>
      </p:sp>
      <p:sp>
        <p:nvSpPr>
          <p:cNvPr id="52" name="Google Shape;52;p13"/>
          <p:cNvSpPr txBox="1">
            <a:spLocks noGrp="1"/>
          </p:cNvSpPr>
          <p:nvPr>
            <p:ph type="title"/>
          </p:nvPr>
        </p:nvSpPr>
        <p:spPr>
          <a:xfrm>
            <a:off x="675001" y="1485000"/>
            <a:ext cx="3816000" cy="11541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Clr>
                <a:schemeClr val="dk1"/>
              </a:buClr>
              <a:buSzPts val="4500"/>
              <a:buFont typeface="Arial"/>
              <a:buNone/>
              <a:defRPr sz="45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675001" y="2565000"/>
            <a:ext cx="3816000" cy="276900"/>
          </a:xfrm>
          <a:prstGeom prst="rect">
            <a:avLst/>
          </a:prstGeom>
          <a:noFill/>
          <a:ln>
            <a:noFill/>
          </a:ln>
        </p:spPr>
        <p:txBody>
          <a:bodyPr spcFirstLastPara="1" wrap="square" lIns="0" tIns="0" rIns="0" bIns="0" anchor="t" anchorCtr="0">
            <a:spAutoFit/>
          </a:bodyPr>
          <a:lstStyle>
            <a:lvl1pPr marL="457200" lvl="0" indent="-228600" algn="l" rtl="0">
              <a:spcBef>
                <a:spcPts val="500"/>
              </a:spcBef>
              <a:spcAft>
                <a:spcPts val="0"/>
              </a:spcAft>
              <a:buSzPts val="1800"/>
              <a:buNone/>
              <a:defRPr sz="1800">
                <a:solidFill>
                  <a:schemeClr val="dk1"/>
                </a:solidFill>
              </a:defRPr>
            </a:lvl1pPr>
            <a:lvl2pPr marL="914400" lvl="1" indent="-317500" algn="l" rtl="0">
              <a:spcBef>
                <a:spcPts val="1200"/>
              </a:spcBef>
              <a:spcAft>
                <a:spcPts val="0"/>
              </a:spcAft>
              <a:buSzPts val="1400"/>
              <a:buChar char="○"/>
              <a:defRPr/>
            </a:lvl2pPr>
            <a:lvl3pPr marL="1371600" lvl="2" indent="-317500" algn="l" rtl="0">
              <a:spcBef>
                <a:spcPts val="1200"/>
              </a:spcBef>
              <a:spcAft>
                <a:spcPts val="0"/>
              </a:spcAft>
              <a:buSzPts val="1400"/>
              <a:buChar char="■"/>
              <a:defRPr/>
            </a:lvl3pPr>
            <a:lvl4pPr marL="1828800" lvl="3" indent="-317500" algn="l" rtl="0">
              <a:spcBef>
                <a:spcPts val="1200"/>
              </a:spcBef>
              <a:spcAft>
                <a:spcPts val="0"/>
              </a:spcAft>
              <a:buSzPts val="1400"/>
              <a:buChar char="●"/>
              <a:defRPr/>
            </a:lvl4pPr>
            <a:lvl5pPr marL="2286000" lvl="4" indent="-317500" algn="l" rtl="0">
              <a:spcBef>
                <a:spcPts val="1200"/>
              </a:spcBef>
              <a:spcAft>
                <a:spcPts val="0"/>
              </a:spcAft>
              <a:buSzPts val="14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54" name="Google Shape;54;p13"/>
          <p:cNvSpPr txBox="1">
            <a:spLocks noGrp="1"/>
          </p:cNvSpPr>
          <p:nvPr>
            <p:ph type="body" idx="3"/>
          </p:nvPr>
        </p:nvSpPr>
        <p:spPr>
          <a:xfrm>
            <a:off x="675001" y="3510000"/>
            <a:ext cx="3816000" cy="276900"/>
          </a:xfrm>
          <a:prstGeom prst="rect">
            <a:avLst/>
          </a:prstGeom>
          <a:noFill/>
          <a:ln>
            <a:noFill/>
          </a:ln>
        </p:spPr>
        <p:txBody>
          <a:bodyPr spcFirstLastPara="1" wrap="square" lIns="0" tIns="0" rIns="0" bIns="0" anchor="t" anchorCtr="0">
            <a:spAutoFit/>
          </a:bodyPr>
          <a:lstStyle>
            <a:lvl1pPr marL="457200" lvl="0" indent="-228600" algn="l" rtl="0">
              <a:spcBef>
                <a:spcPts val="500"/>
              </a:spcBef>
              <a:spcAft>
                <a:spcPts val="0"/>
              </a:spcAft>
              <a:buSzPts val="1800"/>
              <a:buNone/>
              <a:defRPr sz="1800">
                <a:solidFill>
                  <a:schemeClr val="dk1"/>
                </a:solidFill>
              </a:defRPr>
            </a:lvl1pPr>
            <a:lvl2pPr marL="914400" lvl="1" indent="-317500" algn="l" rtl="0">
              <a:spcBef>
                <a:spcPts val="1200"/>
              </a:spcBef>
              <a:spcAft>
                <a:spcPts val="0"/>
              </a:spcAft>
              <a:buSzPts val="1400"/>
              <a:buChar char="○"/>
              <a:defRPr/>
            </a:lvl2pPr>
            <a:lvl3pPr marL="1371600" lvl="2" indent="-317500" algn="l" rtl="0">
              <a:spcBef>
                <a:spcPts val="1200"/>
              </a:spcBef>
              <a:spcAft>
                <a:spcPts val="0"/>
              </a:spcAft>
              <a:buSzPts val="1400"/>
              <a:buChar char="■"/>
              <a:defRPr/>
            </a:lvl3pPr>
            <a:lvl4pPr marL="1828800" lvl="3" indent="-317500" algn="l" rtl="0">
              <a:spcBef>
                <a:spcPts val="1200"/>
              </a:spcBef>
              <a:spcAft>
                <a:spcPts val="0"/>
              </a:spcAft>
              <a:buSzPts val="1400"/>
              <a:buChar char="●"/>
              <a:defRPr/>
            </a:lvl4pPr>
            <a:lvl5pPr marL="2286000" lvl="4" indent="-317500" algn="l" rtl="0">
              <a:spcBef>
                <a:spcPts val="1200"/>
              </a:spcBef>
              <a:spcAft>
                <a:spcPts val="0"/>
              </a:spcAft>
              <a:buSzPts val="14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55" name="Google Shape;55;p13"/>
          <p:cNvSpPr txBox="1">
            <a:spLocks noGrp="1"/>
          </p:cNvSpPr>
          <p:nvPr>
            <p:ph type="body" idx="4"/>
          </p:nvPr>
        </p:nvSpPr>
        <p:spPr>
          <a:xfrm>
            <a:off x="675000" y="3915000"/>
            <a:ext cx="3816000" cy="276900"/>
          </a:xfrm>
          <a:prstGeom prst="rect">
            <a:avLst/>
          </a:prstGeom>
          <a:noFill/>
          <a:ln>
            <a:noFill/>
          </a:ln>
        </p:spPr>
        <p:txBody>
          <a:bodyPr spcFirstLastPara="1" wrap="square" lIns="0" tIns="0" rIns="0" bIns="0" anchor="t" anchorCtr="0">
            <a:spAutoFit/>
          </a:bodyPr>
          <a:lstStyle>
            <a:lvl1pPr marL="457200" lvl="0" indent="-228600" algn="l" rtl="0">
              <a:spcBef>
                <a:spcPts val="500"/>
              </a:spcBef>
              <a:spcAft>
                <a:spcPts val="0"/>
              </a:spcAft>
              <a:buSzPts val="1800"/>
              <a:buNone/>
              <a:defRPr sz="1800">
                <a:solidFill>
                  <a:schemeClr val="dk1"/>
                </a:solidFill>
              </a:defRPr>
            </a:lvl1pPr>
            <a:lvl2pPr marL="914400" lvl="1" indent="-317500" algn="l" rtl="0">
              <a:spcBef>
                <a:spcPts val="1200"/>
              </a:spcBef>
              <a:spcAft>
                <a:spcPts val="0"/>
              </a:spcAft>
              <a:buSzPts val="1400"/>
              <a:buChar char="○"/>
              <a:defRPr/>
            </a:lvl2pPr>
            <a:lvl3pPr marL="1371600" lvl="2" indent="-317500" algn="l" rtl="0">
              <a:spcBef>
                <a:spcPts val="1200"/>
              </a:spcBef>
              <a:spcAft>
                <a:spcPts val="0"/>
              </a:spcAft>
              <a:buSzPts val="1400"/>
              <a:buChar char="■"/>
              <a:defRPr/>
            </a:lvl3pPr>
            <a:lvl4pPr marL="1828800" lvl="3" indent="-317500" algn="l" rtl="0">
              <a:spcBef>
                <a:spcPts val="1200"/>
              </a:spcBef>
              <a:spcAft>
                <a:spcPts val="0"/>
              </a:spcAft>
              <a:buSzPts val="1400"/>
              <a:buChar char="●"/>
              <a:defRPr/>
            </a:lvl4pPr>
            <a:lvl5pPr marL="2286000" lvl="4" indent="-317500" algn="l" rtl="0">
              <a:spcBef>
                <a:spcPts val="1200"/>
              </a:spcBef>
              <a:spcAft>
                <a:spcPts val="0"/>
              </a:spcAft>
              <a:buSzPts val="14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8275" y="422675"/>
            <a:ext cx="8370000" cy="369300"/>
          </a:xfrm>
          <a:prstGeom prst="rect">
            <a:avLst/>
          </a:prstGeom>
          <a:noFill/>
          <a:ln>
            <a:noFill/>
          </a:ln>
        </p:spPr>
        <p:txBody>
          <a:bodyPr spcFirstLastPara="1" wrap="square" lIns="0" tIns="0" rIns="0" bIns="0" anchor="t" anchorCtr="0">
            <a:spAutoFit/>
          </a:bodyPr>
          <a:lstStyle>
            <a:lvl1pPr lvl="0" algn="l" rtl="0">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08400" y="1314450"/>
            <a:ext cx="8166600" cy="3410700"/>
          </a:xfrm>
          <a:prstGeom prst="rect">
            <a:avLst/>
          </a:prstGeom>
          <a:noFill/>
          <a:ln>
            <a:noFill/>
          </a:ln>
        </p:spPr>
        <p:txBody>
          <a:bodyPr spcFirstLastPara="1" wrap="square" lIns="0" tIns="0" rIns="0" bIns="0" anchor="t" anchorCtr="0">
            <a:noAutofit/>
          </a:bodyPr>
          <a:lstStyle>
            <a:lvl1pPr marL="457200" lvl="0" indent="-317500" algn="l" rtl="0">
              <a:spcBef>
                <a:spcPts val="500"/>
              </a:spcBef>
              <a:spcAft>
                <a:spcPts val="0"/>
              </a:spcAft>
              <a:buClr>
                <a:srgbClr val="000000"/>
              </a:buClr>
              <a:buSzPts val="1400"/>
              <a:buChar char="●"/>
              <a:defRPr>
                <a:solidFill>
                  <a:srgbClr val="000000"/>
                </a:solidFill>
              </a:defRPr>
            </a:lvl1pPr>
            <a:lvl2pPr marL="914400" lvl="1" indent="-317500" algn="l" rtl="0">
              <a:spcBef>
                <a:spcPts val="1200"/>
              </a:spcBef>
              <a:spcAft>
                <a:spcPts val="0"/>
              </a:spcAft>
              <a:buClr>
                <a:srgbClr val="000000"/>
              </a:buClr>
              <a:buSzPts val="1400"/>
              <a:buChar char="○"/>
              <a:defRPr>
                <a:solidFill>
                  <a:srgbClr val="000000"/>
                </a:solidFill>
              </a:defRPr>
            </a:lvl2pPr>
            <a:lvl3pPr marL="1371600" lvl="2" indent="-317500" algn="l" rtl="0">
              <a:spcBef>
                <a:spcPts val="1200"/>
              </a:spcBef>
              <a:spcAft>
                <a:spcPts val="0"/>
              </a:spcAft>
              <a:buClr>
                <a:srgbClr val="000000"/>
              </a:buClr>
              <a:buSzPts val="1400"/>
              <a:buChar char="■"/>
              <a:defRPr>
                <a:solidFill>
                  <a:srgbClr val="000000"/>
                </a:solidFill>
              </a:defRPr>
            </a:lvl3pPr>
            <a:lvl4pPr marL="1828800" lvl="3" indent="-317500" algn="l" rtl="0">
              <a:spcBef>
                <a:spcPts val="1200"/>
              </a:spcBef>
              <a:spcAft>
                <a:spcPts val="0"/>
              </a:spcAft>
              <a:buClr>
                <a:srgbClr val="000000"/>
              </a:buClr>
              <a:buSzPts val="1400"/>
              <a:buChar char="●"/>
              <a:defRPr>
                <a:solidFill>
                  <a:srgbClr val="000000"/>
                </a:solidFill>
              </a:defRPr>
            </a:lvl4pPr>
            <a:lvl5pPr marL="2286000" lvl="4" indent="-317500" algn="l" rtl="0">
              <a:spcBef>
                <a:spcPts val="1200"/>
              </a:spcBef>
              <a:spcAft>
                <a:spcPts val="0"/>
              </a:spcAft>
              <a:buClr>
                <a:srgbClr val="000000"/>
              </a:buClr>
              <a:buSzPts val="1400"/>
              <a:buChar char="○"/>
              <a:defRPr>
                <a:solidFill>
                  <a:srgbClr val="000000"/>
                </a:solidFill>
              </a:defRPr>
            </a:lvl5pPr>
            <a:lvl6pPr marL="2743200" lvl="5" indent="-317500" algn="l" rtl="0">
              <a:spcBef>
                <a:spcPts val="1200"/>
              </a:spcBef>
              <a:spcAft>
                <a:spcPts val="0"/>
              </a:spcAft>
              <a:buClr>
                <a:srgbClr val="000000"/>
              </a:buClr>
              <a:buSzPts val="1400"/>
              <a:buChar char="■"/>
              <a:defRPr>
                <a:solidFill>
                  <a:srgbClr val="000000"/>
                </a:solidFill>
              </a:defRPr>
            </a:lvl6pPr>
            <a:lvl7pPr marL="3200400" lvl="6" indent="-317500" algn="l" rtl="0">
              <a:spcBef>
                <a:spcPts val="1200"/>
              </a:spcBef>
              <a:spcAft>
                <a:spcPts val="0"/>
              </a:spcAft>
              <a:buClr>
                <a:srgbClr val="000000"/>
              </a:buClr>
              <a:buSzPts val="1400"/>
              <a:buChar char="●"/>
              <a:defRPr>
                <a:solidFill>
                  <a:srgbClr val="000000"/>
                </a:solidFill>
              </a:defRPr>
            </a:lvl7pPr>
            <a:lvl8pPr marL="3657600" lvl="7" indent="-317500" algn="l" rtl="0">
              <a:spcBef>
                <a:spcPts val="1200"/>
              </a:spcBef>
              <a:spcAft>
                <a:spcPts val="0"/>
              </a:spcAft>
              <a:buClr>
                <a:srgbClr val="000000"/>
              </a:buClr>
              <a:buSzPts val="1400"/>
              <a:buChar char="○"/>
              <a:defRPr>
                <a:solidFill>
                  <a:srgbClr val="000000"/>
                </a:solidFill>
              </a:defRPr>
            </a:lvl8pPr>
            <a:lvl9pPr marL="4114800" lvl="8" indent="-317500" algn="l" rtl="0">
              <a:spcBef>
                <a:spcPts val="1200"/>
              </a:spcBef>
              <a:spcAft>
                <a:spcPts val="12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09600" y="402750"/>
            <a:ext cx="8370000" cy="369300"/>
          </a:xfrm>
          <a:prstGeom prst="rect">
            <a:avLst/>
          </a:prstGeom>
          <a:noFill/>
          <a:ln>
            <a:noFill/>
          </a:ln>
        </p:spPr>
        <p:txBody>
          <a:bodyPr spcFirstLastPara="1" wrap="square" lIns="0" tIns="0" rIns="0" bIns="0" anchor="t" anchorCtr="0">
            <a:spAutoFit/>
          </a:bodyPr>
          <a:lstStyle>
            <a:lvl1pPr lvl="0" algn="l" rtl="0">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405000" y="1350000"/>
            <a:ext cx="8370000" cy="3375000"/>
          </a:xfrm>
          <a:prstGeom prst="rect">
            <a:avLst/>
          </a:prstGeom>
          <a:noFill/>
          <a:ln>
            <a:noFill/>
          </a:ln>
        </p:spPr>
        <p:txBody>
          <a:bodyPr spcFirstLastPara="1" wrap="square" lIns="0" tIns="0" rIns="0" bIns="0" anchor="t" anchorCtr="0">
            <a:noAutofit/>
          </a:bodyPr>
          <a:lstStyle>
            <a:lvl1pPr marL="457200" lvl="0" indent="-317500" algn="l" rtl="0">
              <a:spcBef>
                <a:spcPts val="500"/>
              </a:spcBef>
              <a:spcAft>
                <a:spcPts val="0"/>
              </a:spcAft>
              <a:buSzPts val="1400"/>
              <a:buChar char="●"/>
              <a:defRPr/>
            </a:lvl1pPr>
            <a:lvl2pPr marL="914400" lvl="1" indent="-317500" algn="l" rtl="0">
              <a:spcBef>
                <a:spcPts val="1200"/>
              </a:spcBef>
              <a:spcAft>
                <a:spcPts val="0"/>
              </a:spcAft>
              <a:buSzPts val="1400"/>
              <a:buChar char="○"/>
              <a:defRPr/>
            </a:lvl2pPr>
            <a:lvl3pPr marL="1371600" lvl="2" indent="-317500" algn="l" rtl="0">
              <a:spcBef>
                <a:spcPts val="1200"/>
              </a:spcBef>
              <a:spcAft>
                <a:spcPts val="0"/>
              </a:spcAft>
              <a:buSzPts val="1400"/>
              <a:buChar char="■"/>
              <a:defRPr/>
            </a:lvl3pPr>
            <a:lvl4pPr marL="1828800" lvl="3" indent="-317500" algn="l" rtl="0">
              <a:spcBef>
                <a:spcPts val="1200"/>
              </a:spcBef>
              <a:spcAft>
                <a:spcPts val="0"/>
              </a:spcAft>
              <a:buSzPts val="1400"/>
              <a:buChar char="●"/>
              <a:defRPr/>
            </a:lvl4pPr>
            <a:lvl5pPr marL="2286000" lvl="4" indent="-317500" algn="l" rtl="0">
              <a:spcBef>
                <a:spcPts val="1200"/>
              </a:spcBef>
              <a:spcAft>
                <a:spcPts val="0"/>
              </a:spcAft>
              <a:buSzPts val="14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 Text Photo Left">
  <p:cSld name="Bullet Text Photo Left">
    <p:spTree>
      <p:nvGrpSpPr>
        <p:cNvPr id="1" name="Shape 62"/>
        <p:cNvGrpSpPr/>
        <p:nvPr/>
      </p:nvGrpSpPr>
      <p:grpSpPr>
        <a:xfrm>
          <a:off x="0" y="0"/>
          <a:ext cx="0" cy="0"/>
          <a:chOff x="0" y="0"/>
          <a:chExt cx="0" cy="0"/>
        </a:xfrm>
      </p:grpSpPr>
      <p:sp>
        <p:nvSpPr>
          <p:cNvPr id="63" name="Google Shape;63;p16"/>
          <p:cNvSpPr>
            <a:spLocks noGrp="1"/>
          </p:cNvSpPr>
          <p:nvPr>
            <p:ph type="pic" idx="2"/>
          </p:nvPr>
        </p:nvSpPr>
        <p:spPr>
          <a:xfrm>
            <a:off x="0" y="1"/>
            <a:ext cx="3134100" cy="5143500"/>
          </a:xfrm>
          <a:prstGeom prst="rect">
            <a:avLst/>
          </a:prstGeom>
          <a:solidFill>
            <a:schemeClr val="lt2"/>
          </a:solidFill>
          <a:ln>
            <a:noFill/>
          </a:ln>
        </p:spPr>
      </p:sp>
      <p:sp>
        <p:nvSpPr>
          <p:cNvPr id="64" name="Google Shape;64;p16"/>
          <p:cNvSpPr txBox="1">
            <a:spLocks noGrp="1"/>
          </p:cNvSpPr>
          <p:nvPr>
            <p:ph type="body" idx="1"/>
          </p:nvPr>
        </p:nvSpPr>
        <p:spPr>
          <a:xfrm>
            <a:off x="3847813" y="469070"/>
            <a:ext cx="5074500" cy="5037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400"/>
              </a:spcBef>
              <a:spcAft>
                <a:spcPts val="0"/>
              </a:spcAft>
              <a:buClr>
                <a:srgbClr val="3F3F3F"/>
              </a:buClr>
              <a:buSzPts val="2800"/>
              <a:buFont typeface="Arial"/>
              <a:buNone/>
              <a:defRPr sz="2800" b="1" i="0" u="none" strike="noStrike" cap="none">
                <a:solidFill>
                  <a:srgbClr val="3F3F3F"/>
                </a:solidFill>
                <a:latin typeface="Arial"/>
                <a:ea typeface="Arial"/>
                <a:cs typeface="Arial"/>
                <a:sym typeface="Arial"/>
              </a:defRPr>
            </a:lvl1pPr>
            <a:lvl2pPr marL="914400" marR="0" lvl="1" indent="-381000" algn="l" rtl="0">
              <a:spcBef>
                <a:spcPts val="4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85000"/>
              </a:lnSpc>
              <a:spcBef>
                <a:spcPts val="4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55600" algn="l" rtl="0">
              <a:lnSpc>
                <a:spcPct val="85000"/>
              </a:lnSpc>
              <a:spcBef>
                <a:spcPts val="3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4pPr>
            <a:lvl5pPr marL="2286000" marR="0" lvl="4" indent="-355600" algn="l" rtl="0">
              <a:lnSpc>
                <a:spcPct val="85000"/>
              </a:lnSpc>
              <a:spcBef>
                <a:spcPts val="3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5pPr>
            <a:lvl6pPr marL="2743200" marR="0" lvl="5" indent="-317500" algn="l" rtl="0">
              <a:lnSpc>
                <a:spcPct val="85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85000"/>
              </a:lnSpc>
              <a:spcBef>
                <a:spcPts val="200"/>
              </a:spcBef>
              <a:spcAft>
                <a:spcPts val="2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5" name="Google Shape;65;p16"/>
          <p:cNvSpPr txBox="1">
            <a:spLocks noGrp="1"/>
          </p:cNvSpPr>
          <p:nvPr>
            <p:ph type="body" idx="3"/>
          </p:nvPr>
        </p:nvSpPr>
        <p:spPr>
          <a:xfrm>
            <a:off x="1" y="-2"/>
            <a:ext cx="485700" cy="5143500"/>
          </a:xfrm>
          <a:prstGeom prst="rect">
            <a:avLst/>
          </a:prstGeom>
          <a:solidFill>
            <a:srgbClr val="006778">
              <a:alpha val="49800"/>
            </a:srgbClr>
          </a:solidFill>
          <a:ln>
            <a:noFill/>
          </a:ln>
        </p:spPr>
        <p:txBody>
          <a:bodyPr spcFirstLastPara="1" wrap="square" lIns="68575" tIns="34275" rIns="68575" bIns="34275" anchor="t" anchorCtr="0">
            <a:normAutofit/>
          </a:bodyPr>
          <a:lstStyle>
            <a:lvl1pPr marL="457200" marR="0" lvl="0" indent="-228600" algn="l" rtl="0">
              <a:spcBef>
                <a:spcPts val="4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381000" algn="l" rtl="0">
              <a:spcBef>
                <a:spcPts val="4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85000"/>
              </a:lnSpc>
              <a:spcBef>
                <a:spcPts val="4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55600" algn="l" rtl="0">
              <a:lnSpc>
                <a:spcPct val="85000"/>
              </a:lnSpc>
              <a:spcBef>
                <a:spcPts val="3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4pPr>
            <a:lvl5pPr marL="2286000" marR="0" lvl="4" indent="-355600" algn="l" rtl="0">
              <a:lnSpc>
                <a:spcPct val="85000"/>
              </a:lnSpc>
              <a:spcBef>
                <a:spcPts val="3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5pPr>
            <a:lvl6pPr marL="2743200" marR="0" lvl="5" indent="-317500" algn="l" rtl="0">
              <a:lnSpc>
                <a:spcPct val="85000"/>
              </a:lnSpc>
              <a:spcBef>
                <a:spcPts val="3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85000"/>
              </a:lnSpc>
              <a:spcBef>
                <a:spcPts val="200"/>
              </a:spcBef>
              <a:spcAft>
                <a:spcPts val="2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6" name="Google Shape;66;p16"/>
          <p:cNvSpPr txBox="1">
            <a:spLocks noGrp="1"/>
          </p:cNvSpPr>
          <p:nvPr>
            <p:ph type="body" idx="4"/>
          </p:nvPr>
        </p:nvSpPr>
        <p:spPr>
          <a:xfrm>
            <a:off x="3848100" y="1242811"/>
            <a:ext cx="5073600" cy="3573600"/>
          </a:xfrm>
          <a:prstGeom prst="rect">
            <a:avLst/>
          </a:prstGeom>
          <a:noFill/>
          <a:ln>
            <a:noFill/>
          </a:ln>
        </p:spPr>
        <p:txBody>
          <a:bodyPr spcFirstLastPara="1" wrap="square" lIns="68575" tIns="34275" rIns="68575" bIns="34275" anchor="t" anchorCtr="0">
            <a:normAutofit/>
          </a:bodyPr>
          <a:lstStyle>
            <a:lvl1pPr marL="457200" marR="0" lvl="0" indent="-355600" algn="l" rtl="0">
              <a:spcBef>
                <a:spcPts val="3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1pPr>
            <a:lvl2pPr marL="914400" marR="0" lvl="1" indent="-342900" algn="l" rtl="0">
              <a:spcBef>
                <a:spcPts val="3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2pPr>
            <a:lvl3pPr marL="1371600" marR="0" lvl="2" indent="-330200" algn="l" rtl="0">
              <a:lnSpc>
                <a:spcPct val="85000"/>
              </a:lnSpc>
              <a:spcBef>
                <a:spcPts val="30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3pPr>
            <a:lvl4pPr marL="1828800" marR="0" lvl="3" indent="-317500" algn="l" rtl="0">
              <a:lnSpc>
                <a:spcPct val="85000"/>
              </a:lnSpc>
              <a:spcBef>
                <a:spcPts val="2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4pPr>
            <a:lvl5pPr marL="2286000" marR="0" lvl="4" indent="-304800" algn="l" rtl="0">
              <a:lnSpc>
                <a:spcPct val="85000"/>
              </a:lnSpc>
              <a:spcBef>
                <a:spcPts val="200"/>
              </a:spcBef>
              <a:spcAft>
                <a:spcPts val="0"/>
              </a:spcAft>
              <a:buClr>
                <a:srgbClr val="7F7F7F"/>
              </a:buClr>
              <a:buSzPts val="1200"/>
              <a:buFont typeface="Arial"/>
              <a:buChar char="»"/>
              <a:defRPr sz="1200" b="0" i="0" u="none" strike="noStrike" cap="none">
                <a:solidFill>
                  <a:srgbClr val="7F7F7F"/>
                </a:solidFill>
                <a:latin typeface="Arial"/>
                <a:ea typeface="Arial"/>
                <a:cs typeface="Arial"/>
                <a:sym typeface="Arial"/>
              </a:defRPr>
            </a:lvl5pPr>
            <a:lvl6pPr marL="2743200" marR="0" lvl="5"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85000"/>
              </a:lnSpc>
              <a:spcBef>
                <a:spcPts val="2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85000"/>
              </a:lnSpc>
              <a:spcBef>
                <a:spcPts val="200"/>
              </a:spcBef>
              <a:spcAft>
                <a:spcPts val="2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2" type="obj">
  <p:cSld name="OBJEC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3"/>
        <p:cNvGrpSpPr/>
        <p:nvPr/>
      </p:nvGrpSpPr>
      <p:grpSpPr>
        <a:xfrm>
          <a:off x="0" y="0"/>
          <a:ext cx="0" cy="0"/>
          <a:chOff x="0" y="0"/>
          <a:chExt cx="0" cy="0"/>
        </a:xfrm>
      </p:grpSpPr>
      <p:pic>
        <p:nvPicPr>
          <p:cNvPr id="74" name="Google Shape;74;p18"/>
          <p:cNvPicPr preferRelativeResize="0"/>
          <p:nvPr/>
        </p:nvPicPr>
        <p:blipFill rotWithShape="1">
          <a:blip r:embed="rId2">
            <a:alphaModFix/>
          </a:blip>
          <a:srcRect t="10048" b="5577"/>
          <a:stretch/>
        </p:blipFill>
        <p:spPr>
          <a:xfrm>
            <a:off x="-1" y="-2"/>
            <a:ext cx="9144000" cy="5143504"/>
          </a:xfrm>
          <a:prstGeom prst="rect">
            <a:avLst/>
          </a:prstGeom>
          <a:noFill/>
          <a:ln>
            <a:noFill/>
          </a:ln>
        </p:spPr>
      </p:pic>
      <p:sp>
        <p:nvSpPr>
          <p:cNvPr id="75" name="Google Shape;75;p18"/>
          <p:cNvSpPr/>
          <p:nvPr/>
        </p:nvSpPr>
        <p:spPr>
          <a:xfrm>
            <a:off x="0" y="0"/>
            <a:ext cx="9144000" cy="5143500"/>
          </a:xfrm>
          <a:prstGeom prst="rect">
            <a:avLst/>
          </a:prstGeom>
          <a:solidFill>
            <a:srgbClr val="94BC56">
              <a:alpha val="8431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6" name="Google Shape;76;p18"/>
          <p:cNvGrpSpPr/>
          <p:nvPr/>
        </p:nvGrpSpPr>
        <p:grpSpPr>
          <a:xfrm>
            <a:off x="262" y="4958615"/>
            <a:ext cx="9144367" cy="184796"/>
            <a:chOff x="7711087" y="-917899"/>
            <a:chExt cx="4020916" cy="347100"/>
          </a:xfrm>
        </p:grpSpPr>
        <p:sp>
          <p:nvSpPr>
            <p:cNvPr id="77" name="Google Shape;77;p18"/>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Google Shape;78;p18"/>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L="0" marR="0" lvl="0" indent="0" algn="l" rtl="0">
              <a:lnSpc>
                <a:spcPct val="90000"/>
              </a:lnSpc>
              <a:spcBef>
                <a:spcPts val="0"/>
              </a:spcBef>
              <a:spcAft>
                <a:spcPts val="0"/>
              </a:spcAft>
              <a:buNone/>
              <a:defRPr sz="2600" b="1">
                <a:solidFill>
                  <a:srgbClr val="70AD47"/>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Montserrat"/>
              <a:buChar char="●"/>
              <a:defRPr sz="1800">
                <a:solidFill>
                  <a:srgbClr val="434343"/>
                </a:solidFill>
                <a:latin typeface="Montserrat"/>
                <a:ea typeface="Montserrat"/>
                <a:cs typeface="Montserrat"/>
                <a:sym typeface="Montserrat"/>
              </a:defRPr>
            </a:lvl1pPr>
            <a:lvl2pPr marL="914400" lvl="1"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2pPr>
            <a:lvl3pPr marL="1371600" lvl="2"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3pPr>
            <a:lvl4pPr marL="1828800" lvl="3"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4pPr>
            <a:lvl5pPr marL="2286000" lvl="4"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5pPr>
            <a:lvl6pPr marL="2743200" lvl="5"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6pPr>
            <a:lvl7pPr marL="3200400" lvl="6"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7pPr>
            <a:lvl8pPr marL="3657600" lvl="7"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8pPr>
            <a:lvl9pPr marL="4114800" lvl="8" indent="-317500">
              <a:lnSpc>
                <a:spcPct val="115000"/>
              </a:lnSpc>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9" descr="A picture containing text&#10;&#10;Description automatically generated"/>
          <p:cNvPicPr preferRelativeResize="0"/>
          <p:nvPr/>
        </p:nvPicPr>
        <p:blipFill rotWithShape="1">
          <a:blip r:embed="rId3">
            <a:alphaModFix/>
          </a:blip>
          <a:srcRect/>
          <a:stretch/>
        </p:blipFill>
        <p:spPr>
          <a:xfrm>
            <a:off x="6292" y="12583"/>
            <a:ext cx="9144001" cy="5143500"/>
          </a:xfrm>
          <a:prstGeom prst="rect">
            <a:avLst/>
          </a:prstGeom>
          <a:noFill/>
          <a:ln>
            <a:noFill/>
          </a:ln>
        </p:spPr>
      </p:pic>
      <p:sp>
        <p:nvSpPr>
          <p:cNvPr id="84" name="Google Shape;84;p19"/>
          <p:cNvSpPr txBox="1">
            <a:spLocks noGrp="1"/>
          </p:cNvSpPr>
          <p:nvPr>
            <p:ph type="body" idx="4"/>
          </p:nvPr>
        </p:nvSpPr>
        <p:spPr>
          <a:xfrm>
            <a:off x="603599" y="2660397"/>
            <a:ext cx="37905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1200"/>
              </a:spcAft>
              <a:buSzPts val="1800"/>
              <a:buNone/>
            </a:pPr>
            <a:r>
              <a:rPr lang="en"/>
              <a:t>December 15, 2022</a:t>
            </a:r>
            <a:endParaRPr/>
          </a:p>
        </p:txBody>
      </p:sp>
      <p:sp>
        <p:nvSpPr>
          <p:cNvPr id="85" name="Google Shape;85;p19"/>
          <p:cNvSpPr txBox="1"/>
          <p:nvPr/>
        </p:nvSpPr>
        <p:spPr>
          <a:xfrm>
            <a:off x="603589" y="1513147"/>
            <a:ext cx="4329000" cy="86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800"/>
              <a:buFont typeface="Arial"/>
              <a:buNone/>
            </a:pPr>
            <a:r>
              <a:rPr lang="en" sz="1600" b="1" i="0" u="none" strike="noStrike" cap="none">
                <a:solidFill>
                  <a:schemeClr val="dk1"/>
                </a:solidFill>
                <a:latin typeface="Montserrat"/>
                <a:ea typeface="Montserrat"/>
                <a:cs typeface="Montserrat"/>
                <a:sym typeface="Montserrat"/>
              </a:rPr>
              <a:t>Sacramento City Unified School District</a:t>
            </a:r>
            <a:endParaRPr sz="900">
              <a:latin typeface="Montserrat"/>
              <a:ea typeface="Montserrat"/>
              <a:cs typeface="Montserrat"/>
              <a:sym typeface="Montserrat"/>
            </a:endParaRPr>
          </a:p>
          <a:p>
            <a:pPr marL="0" marR="0" lvl="0" indent="0" algn="l" rtl="0">
              <a:spcBef>
                <a:spcPts val="500"/>
              </a:spcBef>
              <a:spcAft>
                <a:spcPts val="0"/>
              </a:spcAft>
              <a:buClr>
                <a:schemeClr val="dk1"/>
              </a:buClr>
              <a:buSzPts val="1800"/>
              <a:buFont typeface="Arial"/>
              <a:buNone/>
            </a:pPr>
            <a:r>
              <a:rPr lang="en" sz="1600" b="1" i="0" u="none" strike="noStrike" cap="none">
                <a:solidFill>
                  <a:schemeClr val="dk1"/>
                </a:solidFill>
                <a:latin typeface="Montserrat"/>
                <a:ea typeface="Montserrat"/>
                <a:cs typeface="Montserrat"/>
                <a:sym typeface="Montserrat"/>
              </a:rPr>
              <a:t>Audit Results for the year ended </a:t>
            </a:r>
            <a:endParaRPr sz="900">
              <a:latin typeface="Montserrat"/>
              <a:ea typeface="Montserrat"/>
              <a:cs typeface="Montserrat"/>
              <a:sym typeface="Montserrat"/>
            </a:endParaRPr>
          </a:p>
          <a:p>
            <a:pPr marL="0" marR="0" lvl="0" indent="0" algn="l" rtl="0">
              <a:spcBef>
                <a:spcPts val="500"/>
              </a:spcBef>
              <a:spcAft>
                <a:spcPts val="0"/>
              </a:spcAft>
              <a:buClr>
                <a:schemeClr val="dk1"/>
              </a:buClr>
              <a:buSzPts val="1800"/>
              <a:buFont typeface="Arial"/>
              <a:buNone/>
            </a:pPr>
            <a:r>
              <a:rPr lang="en" sz="1600" b="1" i="0" u="none" strike="noStrike" cap="none">
                <a:solidFill>
                  <a:schemeClr val="dk1"/>
                </a:solidFill>
                <a:latin typeface="Montserrat"/>
                <a:ea typeface="Montserrat"/>
                <a:cs typeface="Montserrat"/>
                <a:sym typeface="Montserrat"/>
              </a:rPr>
              <a:t>June 30, 2022</a:t>
            </a:r>
            <a:endParaRPr sz="9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body" idx="1"/>
          </p:nvPr>
        </p:nvSpPr>
        <p:spPr>
          <a:xfrm>
            <a:off x="608268" y="392115"/>
            <a:ext cx="5296200" cy="5037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 sz="2600">
                <a:solidFill>
                  <a:srgbClr val="70AD47"/>
                </a:solidFill>
                <a:latin typeface="Montserrat"/>
                <a:ea typeface="Montserrat"/>
                <a:cs typeface="Montserrat"/>
                <a:sym typeface="Montserrat"/>
              </a:rPr>
              <a:t>Acronyms</a:t>
            </a:r>
            <a:endParaRPr sz="2600">
              <a:solidFill>
                <a:srgbClr val="70AD47"/>
              </a:solidFill>
              <a:latin typeface="Montserrat"/>
              <a:ea typeface="Montserrat"/>
              <a:cs typeface="Montserrat"/>
              <a:sym typeface="Montserrat"/>
            </a:endParaRPr>
          </a:p>
        </p:txBody>
      </p:sp>
      <p:graphicFrame>
        <p:nvGraphicFramePr>
          <p:cNvPr id="153" name="Google Shape;153;p28"/>
          <p:cNvGraphicFramePr/>
          <p:nvPr/>
        </p:nvGraphicFramePr>
        <p:xfrm>
          <a:off x="632087" y="1314457"/>
          <a:ext cx="3000000" cy="3000000"/>
        </p:xfrm>
        <a:graphic>
          <a:graphicData uri="http://schemas.openxmlformats.org/drawingml/2006/table">
            <a:tbl>
              <a:tblPr firstRow="1" bandRow="1">
                <a:noFill/>
                <a:tableStyleId>{2B0C1286-71ED-4F27-A29D-2C7412809B11}</a:tableStyleId>
              </a:tblPr>
              <a:tblGrid>
                <a:gridCol w="1550250">
                  <a:extLst>
                    <a:ext uri="{9D8B030D-6E8A-4147-A177-3AD203B41FA5}">
                      <a16:colId xmlns:a16="http://schemas.microsoft.com/office/drawing/2014/main" val="20000"/>
                    </a:ext>
                  </a:extLst>
                </a:gridCol>
                <a:gridCol w="4545725">
                  <a:extLst>
                    <a:ext uri="{9D8B030D-6E8A-4147-A177-3AD203B41FA5}">
                      <a16:colId xmlns:a16="http://schemas.microsoft.com/office/drawing/2014/main" val="20001"/>
                    </a:ext>
                  </a:extLst>
                </a:gridCol>
              </a:tblGrid>
              <a:tr h="278125">
                <a:tc>
                  <a:txBody>
                    <a:bodyPr/>
                    <a:lstStyle/>
                    <a:p>
                      <a:pPr marL="0" marR="0" lvl="0" indent="0" algn="l" rtl="0">
                        <a:spcBef>
                          <a:spcPts val="0"/>
                        </a:spcBef>
                        <a:spcAft>
                          <a:spcPts val="0"/>
                        </a:spcAft>
                        <a:buNone/>
                      </a:pPr>
                      <a:r>
                        <a:rPr lang="en" sz="1800" u="none" strike="noStrike" cap="none">
                          <a:solidFill>
                            <a:schemeClr val="dk2"/>
                          </a:solidFill>
                        </a:rPr>
                        <a:t>BP</a:t>
                      </a:r>
                      <a:endParaRPr sz="1800">
                        <a:solidFill>
                          <a:schemeClr val="dk2"/>
                        </a:solidFil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r>
                        <a:rPr lang="en" sz="1800" b="0">
                          <a:solidFill>
                            <a:schemeClr val="dk2"/>
                          </a:solidFill>
                        </a:rPr>
                        <a:t>Board Policy</a:t>
                      </a:r>
                      <a:endParaRPr sz="1800" b="0">
                        <a:solidFill>
                          <a:schemeClr val="dk2"/>
                        </a:solidFill>
                      </a:endParaRPr>
                    </a:p>
                  </a:txBody>
                  <a:tcPr marL="68600" marR="68600"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154" name="Google Shape;154;p28"/>
          <p:cNvGrpSpPr/>
          <p:nvPr/>
        </p:nvGrpSpPr>
        <p:grpSpPr>
          <a:xfrm>
            <a:off x="262" y="4967295"/>
            <a:ext cx="9144367" cy="184796"/>
            <a:chOff x="7711087" y="-917899"/>
            <a:chExt cx="4020916" cy="347100"/>
          </a:xfrm>
        </p:grpSpPr>
        <p:sp>
          <p:nvSpPr>
            <p:cNvPr id="155" name="Google Shape;155;p28"/>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 name="Google Shape;156;p28"/>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body" idx="1"/>
          </p:nvPr>
        </p:nvSpPr>
        <p:spPr>
          <a:xfrm>
            <a:off x="608268" y="391676"/>
            <a:ext cx="2680500" cy="5037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 sz="2600">
                <a:solidFill>
                  <a:srgbClr val="70AD47"/>
                </a:solidFill>
                <a:latin typeface="Montserrat"/>
                <a:ea typeface="Montserrat"/>
                <a:cs typeface="Montserrat"/>
                <a:sym typeface="Montserrat"/>
              </a:rPr>
              <a:t>Current Policy</a:t>
            </a:r>
            <a:endParaRPr sz="2600">
              <a:solidFill>
                <a:srgbClr val="70AD47"/>
              </a:solidFill>
              <a:latin typeface="Montserrat"/>
              <a:ea typeface="Montserrat"/>
              <a:cs typeface="Montserrat"/>
              <a:sym typeface="Montserrat"/>
            </a:endParaRPr>
          </a:p>
        </p:txBody>
      </p:sp>
      <p:sp>
        <p:nvSpPr>
          <p:cNvPr id="163" name="Google Shape;163;p29"/>
          <p:cNvSpPr txBox="1">
            <a:spLocks noGrp="1"/>
          </p:cNvSpPr>
          <p:nvPr>
            <p:ph type="body" idx="4"/>
          </p:nvPr>
        </p:nvSpPr>
        <p:spPr>
          <a:xfrm>
            <a:off x="608275" y="1314450"/>
            <a:ext cx="7316400" cy="3573600"/>
          </a:xfrm>
          <a:prstGeom prst="rect">
            <a:avLst/>
          </a:prstGeom>
          <a:noFill/>
          <a:ln>
            <a:noFill/>
          </a:ln>
        </p:spPr>
        <p:txBody>
          <a:bodyPr spcFirstLastPara="1" wrap="square" lIns="68575" tIns="34275" rIns="68575" bIns="34275" anchor="t" anchorCtr="0">
            <a:normAutofit/>
          </a:bodyPr>
          <a:lstStyle/>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BP 7310 was last updated in the late 1990’s.</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Language currently does not call out a required alignment with the District’s vision and mission. </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It only allows for the naming of facilities after individuals or geographic locations.</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Outlines a vague need for community involvement without proper checks and balances.  </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1000"/>
              </a:spcAft>
              <a:buClr>
                <a:srgbClr val="000000"/>
              </a:buClr>
              <a:buSzPts val="1600"/>
              <a:buFont typeface="Montserrat"/>
              <a:buChar char="●"/>
            </a:pPr>
            <a:r>
              <a:rPr lang="en" sz="1600">
                <a:solidFill>
                  <a:srgbClr val="000000"/>
                </a:solidFill>
                <a:latin typeface="Montserrat"/>
                <a:ea typeface="Montserrat"/>
                <a:cs typeface="Montserrat"/>
                <a:sym typeface="Montserrat"/>
              </a:rPr>
              <a:t>Allows for the renaming of facilities only under “extraordinary circumstances.”</a:t>
            </a:r>
            <a:endParaRPr sz="1600">
              <a:solidFill>
                <a:srgbClr val="000000"/>
              </a:solidFill>
              <a:latin typeface="Montserrat"/>
              <a:ea typeface="Montserrat"/>
              <a:cs typeface="Montserrat"/>
              <a:sym typeface="Montserrat"/>
            </a:endParaRPr>
          </a:p>
        </p:txBody>
      </p:sp>
      <p:grpSp>
        <p:nvGrpSpPr>
          <p:cNvPr id="164" name="Google Shape;164;p29"/>
          <p:cNvGrpSpPr/>
          <p:nvPr/>
        </p:nvGrpSpPr>
        <p:grpSpPr>
          <a:xfrm>
            <a:off x="262" y="4967295"/>
            <a:ext cx="9144367" cy="184796"/>
            <a:chOff x="7711087" y="-917899"/>
            <a:chExt cx="4020916" cy="347100"/>
          </a:xfrm>
        </p:grpSpPr>
        <p:sp>
          <p:nvSpPr>
            <p:cNvPr id="165" name="Google Shape;165;p29"/>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6" name="Google Shape;166;p29"/>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608280" y="443221"/>
            <a:ext cx="4257900" cy="503700"/>
          </a:xfrm>
          <a:prstGeom prst="rect">
            <a:avLst/>
          </a:prstGeom>
          <a:noFill/>
          <a:ln>
            <a:noFill/>
          </a:ln>
        </p:spPr>
        <p:txBody>
          <a:bodyPr spcFirstLastPara="1" wrap="square" lIns="68575" tIns="34275" rIns="68575" bIns="34275" anchor="t" anchorCtr="0">
            <a:normAutofit fontScale="85000"/>
          </a:bodyPr>
          <a:lstStyle/>
          <a:p>
            <a:pPr marL="0" marR="0" lvl="0" indent="0" algn="l" rtl="0">
              <a:lnSpc>
                <a:spcPct val="90000"/>
              </a:lnSpc>
              <a:spcBef>
                <a:spcPts val="0"/>
              </a:spcBef>
              <a:spcAft>
                <a:spcPts val="0"/>
              </a:spcAft>
              <a:buClr>
                <a:schemeClr val="dk1"/>
              </a:buClr>
              <a:buSzPct val="92307"/>
              <a:buFont typeface="Arial"/>
              <a:buNone/>
            </a:pPr>
            <a:r>
              <a:rPr lang="en" sz="2600">
                <a:solidFill>
                  <a:srgbClr val="70AD47"/>
                </a:solidFill>
                <a:latin typeface="Montserrat"/>
                <a:ea typeface="Montserrat"/>
                <a:cs typeface="Montserrat"/>
                <a:sym typeface="Montserrat"/>
              </a:rPr>
              <a:t>Proposed Policy Revisions</a:t>
            </a:r>
            <a:endParaRPr sz="3000" b="0">
              <a:latin typeface="Calibri"/>
              <a:ea typeface="Calibri"/>
              <a:cs typeface="Calibri"/>
              <a:sym typeface="Calibri"/>
            </a:endParaRPr>
          </a:p>
        </p:txBody>
      </p:sp>
      <p:sp>
        <p:nvSpPr>
          <p:cNvPr id="173" name="Google Shape;173;p30"/>
          <p:cNvSpPr txBox="1">
            <a:spLocks noGrp="1"/>
          </p:cNvSpPr>
          <p:nvPr>
            <p:ph type="body" idx="4"/>
          </p:nvPr>
        </p:nvSpPr>
        <p:spPr>
          <a:xfrm>
            <a:off x="608275" y="1314450"/>
            <a:ext cx="8041500" cy="3573600"/>
          </a:xfrm>
          <a:prstGeom prst="rect">
            <a:avLst/>
          </a:prstGeom>
          <a:noFill/>
          <a:ln>
            <a:noFill/>
          </a:ln>
        </p:spPr>
        <p:txBody>
          <a:bodyPr spcFirstLastPara="1" wrap="square" lIns="68575" tIns="34275" rIns="68575" bIns="34275" anchor="t" anchorCtr="0">
            <a:normAutofit/>
          </a:bodyPr>
          <a:lstStyle/>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First reading was held on November 17, 2022.</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Calls for the naming of facilities that reflect the District’s mission and vision. </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Allows for the naming for facilities after individuals whose “primary legacy” aligns with the District’s mission and vision; geographic areas, landmarks, cultural events, or historic events; flora and fauna within our region; and other criteria such as an academic focus or other.</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1000"/>
              </a:spcAft>
              <a:buClr>
                <a:srgbClr val="000000"/>
              </a:buClr>
              <a:buSzPts val="1600"/>
              <a:buFont typeface="Montserrat"/>
              <a:buChar char="●"/>
            </a:pPr>
            <a:r>
              <a:rPr lang="en" sz="1600">
                <a:solidFill>
                  <a:srgbClr val="000000"/>
                </a:solidFill>
                <a:latin typeface="Montserrat"/>
                <a:ea typeface="Montserrat"/>
                <a:cs typeface="Montserrat"/>
                <a:sym typeface="Montserrat"/>
              </a:rPr>
              <a:t>Refines language around the oversight of community engagement and the ability of the Board to rename facilities.  </a:t>
            </a:r>
            <a:endParaRPr sz="1600">
              <a:solidFill>
                <a:srgbClr val="000000"/>
              </a:solidFill>
              <a:latin typeface="Montserrat"/>
              <a:ea typeface="Montserrat"/>
              <a:cs typeface="Montserrat"/>
              <a:sym typeface="Montserrat"/>
            </a:endParaRPr>
          </a:p>
        </p:txBody>
      </p:sp>
      <p:grpSp>
        <p:nvGrpSpPr>
          <p:cNvPr id="174" name="Google Shape;174;p30"/>
          <p:cNvGrpSpPr/>
          <p:nvPr/>
        </p:nvGrpSpPr>
        <p:grpSpPr>
          <a:xfrm>
            <a:off x="262" y="4967295"/>
            <a:ext cx="9144367" cy="184796"/>
            <a:chOff x="7711087" y="-917899"/>
            <a:chExt cx="4020916" cy="347100"/>
          </a:xfrm>
        </p:grpSpPr>
        <p:sp>
          <p:nvSpPr>
            <p:cNvPr id="175" name="Google Shape;175;p30"/>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6" name="Google Shape;176;p30"/>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body" idx="1"/>
          </p:nvPr>
        </p:nvSpPr>
        <p:spPr>
          <a:xfrm>
            <a:off x="608265" y="440803"/>
            <a:ext cx="6193500" cy="503700"/>
          </a:xfrm>
          <a:prstGeom prst="rect">
            <a:avLst/>
          </a:prstGeom>
          <a:noFill/>
          <a:ln>
            <a:noFill/>
          </a:ln>
        </p:spPr>
        <p:txBody>
          <a:bodyPr spcFirstLastPara="1" wrap="square" lIns="68575" tIns="34275" rIns="68575" bIns="34275" anchor="t" anchorCtr="0">
            <a:normAutofit fontScale="85000"/>
          </a:bodyPr>
          <a:lstStyle/>
          <a:p>
            <a:pPr marL="0" marR="0" lvl="0" indent="0" algn="l" rtl="0">
              <a:lnSpc>
                <a:spcPct val="90000"/>
              </a:lnSpc>
              <a:spcBef>
                <a:spcPts val="0"/>
              </a:spcBef>
              <a:spcAft>
                <a:spcPts val="0"/>
              </a:spcAft>
              <a:buClr>
                <a:schemeClr val="dk1"/>
              </a:buClr>
              <a:buSzPct val="92307"/>
              <a:buFont typeface="Arial"/>
              <a:buNone/>
            </a:pPr>
            <a:r>
              <a:rPr lang="en" sz="2600">
                <a:solidFill>
                  <a:srgbClr val="70AD47"/>
                </a:solidFill>
                <a:latin typeface="Montserrat"/>
                <a:ea typeface="Montserrat"/>
                <a:cs typeface="Montserrat"/>
                <a:sym typeface="Montserrat"/>
              </a:rPr>
              <a:t>Impetus for Proposed Policy Revisions</a:t>
            </a:r>
            <a:endParaRPr sz="3000" b="0">
              <a:latin typeface="Calibri"/>
              <a:ea typeface="Calibri"/>
              <a:cs typeface="Calibri"/>
              <a:sym typeface="Calibri"/>
            </a:endParaRPr>
          </a:p>
        </p:txBody>
      </p:sp>
      <p:sp>
        <p:nvSpPr>
          <p:cNvPr id="183" name="Google Shape;183;p31"/>
          <p:cNvSpPr txBox="1">
            <a:spLocks noGrp="1"/>
          </p:cNvSpPr>
          <p:nvPr>
            <p:ph type="body" idx="4"/>
          </p:nvPr>
        </p:nvSpPr>
        <p:spPr>
          <a:xfrm>
            <a:off x="608266" y="1314449"/>
            <a:ext cx="7644300" cy="3573600"/>
          </a:xfrm>
          <a:prstGeom prst="rect">
            <a:avLst/>
          </a:prstGeom>
          <a:noFill/>
          <a:ln>
            <a:noFill/>
          </a:ln>
        </p:spPr>
        <p:txBody>
          <a:bodyPr spcFirstLastPara="1" wrap="square" lIns="68575" tIns="34275" rIns="68575" bIns="34275" anchor="t" anchorCtr="0">
            <a:noAutofit/>
          </a:bodyPr>
          <a:lstStyle/>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The current renaming effort of Sutter, Kit Carson, and Peter Burnett have outlined areas of opportunity in current policy language.</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1000"/>
              </a:spcAft>
              <a:buClr>
                <a:srgbClr val="000000"/>
              </a:buClr>
              <a:buSzPts val="1600"/>
              <a:buFont typeface="Montserrat"/>
              <a:buChar char="●"/>
            </a:pPr>
            <a:r>
              <a:rPr lang="en" sz="1600">
                <a:solidFill>
                  <a:srgbClr val="000000"/>
                </a:solidFill>
                <a:latin typeface="Montserrat"/>
                <a:ea typeface="Montserrat"/>
                <a:cs typeface="Montserrat"/>
                <a:sym typeface="Montserrat"/>
              </a:rPr>
              <a:t>The proposed policy revisions are important in the alignment of facilities naming moving forward. </a:t>
            </a:r>
            <a:endParaRPr sz="1600">
              <a:solidFill>
                <a:srgbClr val="000000"/>
              </a:solidFill>
              <a:latin typeface="Montserrat"/>
              <a:ea typeface="Montserrat"/>
              <a:cs typeface="Montserrat"/>
              <a:sym typeface="Montserrat"/>
            </a:endParaRPr>
          </a:p>
        </p:txBody>
      </p:sp>
      <p:grpSp>
        <p:nvGrpSpPr>
          <p:cNvPr id="184" name="Google Shape;184;p31"/>
          <p:cNvGrpSpPr/>
          <p:nvPr/>
        </p:nvGrpSpPr>
        <p:grpSpPr>
          <a:xfrm>
            <a:off x="262" y="4967295"/>
            <a:ext cx="9144367" cy="184796"/>
            <a:chOff x="7711087" y="-917899"/>
            <a:chExt cx="4020916" cy="347100"/>
          </a:xfrm>
        </p:grpSpPr>
        <p:sp>
          <p:nvSpPr>
            <p:cNvPr id="185" name="Google Shape;185;p31"/>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31"/>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body" idx="1"/>
          </p:nvPr>
        </p:nvSpPr>
        <p:spPr>
          <a:xfrm>
            <a:off x="608270" y="384165"/>
            <a:ext cx="1873800" cy="503700"/>
          </a:xfrm>
          <a:prstGeom prst="rect">
            <a:avLst/>
          </a:prstGeom>
          <a:noFill/>
          <a:ln>
            <a:noFill/>
          </a:ln>
        </p:spPr>
        <p:txBody>
          <a:bodyPr spcFirstLastPara="1" wrap="square" lIns="68575" tIns="34275" rIns="68575" bIns="34275" anchor="t" anchorCtr="0">
            <a:normAutofit fontScale="92500"/>
          </a:bodyPr>
          <a:lstStyle/>
          <a:p>
            <a:pPr marL="0" lvl="0" indent="0" algn="l" rtl="0">
              <a:spcBef>
                <a:spcPts val="0"/>
              </a:spcBef>
              <a:spcAft>
                <a:spcPts val="0"/>
              </a:spcAft>
              <a:buClr>
                <a:srgbClr val="3F3F3F"/>
              </a:buClr>
              <a:buSzPct val="115384"/>
              <a:buFont typeface="Calibri"/>
              <a:buNone/>
            </a:pPr>
            <a:r>
              <a:rPr lang="en" sz="2600">
                <a:solidFill>
                  <a:srgbClr val="70AD47"/>
                </a:solidFill>
                <a:latin typeface="Montserrat"/>
                <a:ea typeface="Montserrat"/>
                <a:cs typeface="Montserrat"/>
                <a:sym typeface="Montserrat"/>
              </a:rPr>
              <a:t>Next Steps</a:t>
            </a:r>
            <a:endParaRPr sz="3000" b="0">
              <a:latin typeface="Calibri"/>
              <a:ea typeface="Calibri"/>
              <a:cs typeface="Calibri"/>
              <a:sym typeface="Calibri"/>
            </a:endParaRPr>
          </a:p>
        </p:txBody>
      </p:sp>
      <p:sp>
        <p:nvSpPr>
          <p:cNvPr id="193" name="Google Shape;193;p32"/>
          <p:cNvSpPr txBox="1">
            <a:spLocks noGrp="1"/>
          </p:cNvSpPr>
          <p:nvPr>
            <p:ph type="body" idx="4"/>
          </p:nvPr>
        </p:nvSpPr>
        <p:spPr>
          <a:xfrm>
            <a:off x="608275" y="1314450"/>
            <a:ext cx="6245400" cy="2636400"/>
          </a:xfrm>
          <a:prstGeom prst="rect">
            <a:avLst/>
          </a:prstGeom>
          <a:noFill/>
          <a:ln>
            <a:noFill/>
          </a:ln>
        </p:spPr>
        <p:txBody>
          <a:bodyPr spcFirstLastPara="1" wrap="square" lIns="68575" tIns="34275" rIns="68575" bIns="34275" anchor="t" anchorCtr="0">
            <a:noAutofit/>
          </a:bodyPr>
          <a:lstStyle/>
          <a:p>
            <a:pPr marL="139700" marR="0" lvl="0" indent="-139700" algn="l" rtl="0">
              <a:lnSpc>
                <a:spcPct val="115000"/>
              </a:lnSpc>
              <a:spcBef>
                <a:spcPts val="1000"/>
              </a:spcBef>
              <a:spcAft>
                <a:spcPts val="0"/>
              </a:spcAft>
              <a:buClr>
                <a:srgbClr val="000000"/>
              </a:buClr>
              <a:buSzPts val="1600"/>
              <a:buFont typeface="Montserrat"/>
              <a:buChar char="●"/>
            </a:pPr>
            <a:r>
              <a:rPr lang="en" sz="1600">
                <a:solidFill>
                  <a:srgbClr val="000000"/>
                </a:solidFill>
                <a:latin typeface="Montserrat"/>
                <a:ea typeface="Montserrat"/>
                <a:cs typeface="Montserrat"/>
                <a:sym typeface="Montserrat"/>
              </a:rPr>
              <a:t>Approve the policy revisions.</a:t>
            </a:r>
            <a:endParaRPr sz="1600">
              <a:solidFill>
                <a:srgbClr val="000000"/>
              </a:solidFill>
              <a:latin typeface="Montserrat"/>
              <a:ea typeface="Montserrat"/>
              <a:cs typeface="Montserrat"/>
              <a:sym typeface="Montserrat"/>
            </a:endParaRPr>
          </a:p>
          <a:p>
            <a:pPr marL="139700" marR="0" lvl="0" indent="-139700" algn="l" rtl="0">
              <a:lnSpc>
                <a:spcPct val="115000"/>
              </a:lnSpc>
              <a:spcBef>
                <a:spcPts val="1000"/>
              </a:spcBef>
              <a:spcAft>
                <a:spcPts val="1000"/>
              </a:spcAft>
              <a:buClr>
                <a:srgbClr val="000000"/>
              </a:buClr>
              <a:buSzPts val="1600"/>
              <a:buFont typeface="Montserrat"/>
              <a:buChar char="●"/>
            </a:pPr>
            <a:r>
              <a:rPr lang="en" sz="1600">
                <a:solidFill>
                  <a:srgbClr val="000000"/>
                </a:solidFill>
                <a:latin typeface="Montserrat"/>
                <a:ea typeface="Montserrat"/>
                <a:cs typeface="Montserrat"/>
                <a:sym typeface="Montserrat"/>
              </a:rPr>
              <a:t>Continue with the renaming efforts of Sutter, Kit Carson, and Peter Burnett.</a:t>
            </a:r>
            <a:endParaRPr sz="1600">
              <a:solidFill>
                <a:srgbClr val="000000"/>
              </a:solidFill>
              <a:latin typeface="Montserrat"/>
              <a:ea typeface="Montserrat"/>
              <a:cs typeface="Montserrat"/>
              <a:sym typeface="Montserrat"/>
            </a:endParaRPr>
          </a:p>
        </p:txBody>
      </p:sp>
      <p:grpSp>
        <p:nvGrpSpPr>
          <p:cNvPr id="194" name="Google Shape;194;p32"/>
          <p:cNvGrpSpPr/>
          <p:nvPr/>
        </p:nvGrpSpPr>
        <p:grpSpPr>
          <a:xfrm>
            <a:off x="262" y="4967295"/>
            <a:ext cx="9144367" cy="184796"/>
            <a:chOff x="7711087" y="-917899"/>
            <a:chExt cx="4020916" cy="347100"/>
          </a:xfrm>
        </p:grpSpPr>
        <p:sp>
          <p:nvSpPr>
            <p:cNvPr id="195" name="Google Shape;195;p32"/>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6" name="Google Shape;196;p32"/>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3" descr="Background pattern&#10;&#10;Description automatically generated"/>
          <p:cNvPicPr preferRelativeResize="0"/>
          <p:nvPr/>
        </p:nvPicPr>
        <p:blipFill rotWithShape="1">
          <a:blip r:embed="rId3">
            <a:alphaModFix amt="40000"/>
          </a:blip>
          <a:srcRect t="2660" b="23836"/>
          <a:stretch/>
        </p:blipFill>
        <p:spPr>
          <a:xfrm>
            <a:off x="0" y="0"/>
            <a:ext cx="9144002" cy="3883868"/>
          </a:xfrm>
          <a:prstGeom prst="rect">
            <a:avLst/>
          </a:prstGeom>
          <a:noFill/>
          <a:ln>
            <a:noFill/>
          </a:ln>
        </p:spPr>
      </p:pic>
      <p:pic>
        <p:nvPicPr>
          <p:cNvPr id="203" name="Google Shape;203;p33"/>
          <p:cNvPicPr preferRelativeResize="0"/>
          <p:nvPr/>
        </p:nvPicPr>
        <p:blipFill rotWithShape="1">
          <a:blip r:embed="rId4">
            <a:alphaModFix/>
          </a:blip>
          <a:srcRect/>
          <a:stretch/>
        </p:blipFill>
        <p:spPr>
          <a:xfrm>
            <a:off x="0" y="0"/>
            <a:ext cx="9143999" cy="3883868"/>
          </a:xfrm>
          <a:prstGeom prst="rect">
            <a:avLst/>
          </a:prstGeom>
          <a:gradFill>
            <a:gsLst>
              <a:gs pos="0">
                <a:srgbClr val="94BD5B">
                  <a:alpha val="49803"/>
                </a:srgbClr>
              </a:gs>
              <a:gs pos="100000">
                <a:srgbClr val="631D76">
                  <a:alpha val="49803"/>
                </a:srgbClr>
              </a:gs>
            </a:gsLst>
            <a:lin ang="13500032" scaled="0"/>
          </a:gradFill>
          <a:ln>
            <a:noFill/>
          </a:ln>
        </p:spPr>
      </p:pic>
      <p:sp>
        <p:nvSpPr>
          <p:cNvPr id="204" name="Google Shape;204;p33"/>
          <p:cNvSpPr txBox="1"/>
          <p:nvPr/>
        </p:nvSpPr>
        <p:spPr>
          <a:xfrm>
            <a:off x="-115645" y="1760460"/>
            <a:ext cx="9144000" cy="592500"/>
          </a:xfrm>
          <a:prstGeom prst="rect">
            <a:avLst/>
          </a:prstGeom>
          <a:noFill/>
          <a:ln>
            <a:noFill/>
          </a:ln>
          <a:effectLst>
            <a:outerShdw blurRad="114300" algn="bl" rotWithShape="0">
              <a:srgbClr val="000000">
                <a:alpha val="50000"/>
              </a:srgbClr>
            </a:outerShdw>
          </a:effectLst>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3400" b="1">
                <a:solidFill>
                  <a:schemeClr val="lt1"/>
                </a:solidFill>
                <a:latin typeface="Montserrat"/>
                <a:ea typeface="Montserrat"/>
                <a:cs typeface="Montserrat"/>
                <a:sym typeface="Montserrat"/>
              </a:rPr>
              <a:t>Questions?</a:t>
            </a:r>
            <a:endParaRPr sz="3400" b="1">
              <a:solidFill>
                <a:schemeClr val="lt1"/>
              </a:solidFill>
              <a:latin typeface="Montserrat"/>
              <a:ea typeface="Montserrat"/>
              <a:cs typeface="Montserrat"/>
              <a:sym typeface="Montserrat"/>
            </a:endParaRPr>
          </a:p>
        </p:txBody>
      </p:sp>
      <p:pic>
        <p:nvPicPr>
          <p:cNvPr id="205" name="Google Shape;205;p33"/>
          <p:cNvPicPr preferRelativeResize="0"/>
          <p:nvPr/>
        </p:nvPicPr>
        <p:blipFill rotWithShape="1">
          <a:blip r:embed="rId5">
            <a:alphaModFix/>
          </a:blip>
          <a:srcRect/>
          <a:stretch/>
        </p:blipFill>
        <p:spPr>
          <a:xfrm>
            <a:off x="3725975" y="4066752"/>
            <a:ext cx="1692050" cy="94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4"/>
          <p:cNvPicPr preferRelativeResize="0"/>
          <p:nvPr/>
        </p:nvPicPr>
        <p:blipFill rotWithShape="1">
          <a:blip r:embed="rId3">
            <a:alphaModFix/>
          </a:blip>
          <a:srcRect/>
          <a:stretch/>
        </p:blipFill>
        <p:spPr>
          <a:xfrm>
            <a:off x="72673" y="-2717433"/>
            <a:ext cx="2508566" cy="2006853"/>
          </a:xfrm>
          <a:prstGeom prst="rect">
            <a:avLst/>
          </a:prstGeom>
          <a:noFill/>
          <a:ln>
            <a:noFill/>
          </a:ln>
        </p:spPr>
      </p:pic>
      <p:pic>
        <p:nvPicPr>
          <p:cNvPr id="211" name="Google Shape;211;p34"/>
          <p:cNvPicPr preferRelativeResize="0"/>
          <p:nvPr/>
        </p:nvPicPr>
        <p:blipFill rotWithShape="1">
          <a:blip r:embed="rId4">
            <a:alphaModFix/>
          </a:blip>
          <a:srcRect/>
          <a:stretch/>
        </p:blipFill>
        <p:spPr>
          <a:xfrm>
            <a:off x="3602675" y="563173"/>
            <a:ext cx="1938651" cy="808418"/>
          </a:xfrm>
          <a:prstGeom prst="rect">
            <a:avLst/>
          </a:prstGeom>
          <a:noFill/>
          <a:ln>
            <a:noFill/>
          </a:ln>
          <a:effectLst>
            <a:outerShdw blurRad="165100" algn="tl" rotWithShape="0">
              <a:srgbClr val="000000">
                <a:alpha val="40000"/>
              </a:srgbClr>
            </a:outerShdw>
          </a:effectLst>
        </p:spPr>
      </p:pic>
      <p:grpSp>
        <p:nvGrpSpPr>
          <p:cNvPr id="212" name="Google Shape;212;p34"/>
          <p:cNvGrpSpPr/>
          <p:nvPr/>
        </p:nvGrpSpPr>
        <p:grpSpPr>
          <a:xfrm>
            <a:off x="4246462" y="-1320799"/>
            <a:ext cx="3901464" cy="260325"/>
            <a:chOff x="5661949" y="-1761066"/>
            <a:chExt cx="5201952" cy="347100"/>
          </a:xfrm>
        </p:grpSpPr>
        <p:sp>
          <p:nvSpPr>
            <p:cNvPr id="213" name="Google Shape;213;p34"/>
            <p:cNvSpPr/>
            <p:nvPr/>
          </p:nvSpPr>
          <p:spPr>
            <a:xfrm>
              <a:off x="5661949" y="-1761066"/>
              <a:ext cx="868200" cy="34710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4" name="Google Shape;214;p34"/>
            <p:cNvSpPr/>
            <p:nvPr/>
          </p:nvSpPr>
          <p:spPr>
            <a:xfrm>
              <a:off x="6530051" y="-1761066"/>
              <a:ext cx="868200" cy="347100"/>
            </a:xfrm>
            <a:prstGeom prst="rect">
              <a:avLst/>
            </a:prstGeom>
            <a:solidFill>
              <a:srgbClr val="DA5C8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 name="Google Shape;215;p34"/>
            <p:cNvSpPr/>
            <p:nvPr/>
          </p:nvSpPr>
          <p:spPr>
            <a:xfrm>
              <a:off x="7398153" y="-1761066"/>
              <a:ext cx="868200" cy="347100"/>
            </a:xfrm>
            <a:prstGeom prst="rect">
              <a:avLst/>
            </a:prstGeom>
            <a:solidFill>
              <a:srgbClr val="333F7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 name="Google Shape;216;p34"/>
            <p:cNvSpPr/>
            <p:nvPr/>
          </p:nvSpPr>
          <p:spPr>
            <a:xfrm>
              <a:off x="8266255" y="-1761066"/>
              <a:ext cx="868200" cy="347100"/>
            </a:xfrm>
            <a:prstGeom prst="rect">
              <a:avLst/>
            </a:prstGeom>
            <a:solidFill>
              <a:srgbClr val="FFDE2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7" name="Google Shape;217;p34"/>
            <p:cNvSpPr/>
            <p:nvPr/>
          </p:nvSpPr>
          <p:spPr>
            <a:xfrm>
              <a:off x="9134357" y="-1761066"/>
              <a:ext cx="8682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 name="Google Shape;218;p34"/>
            <p:cNvSpPr/>
            <p:nvPr/>
          </p:nvSpPr>
          <p:spPr>
            <a:xfrm>
              <a:off x="9995701" y="-1761066"/>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19" name="Google Shape;219;p34"/>
          <p:cNvSpPr txBox="1"/>
          <p:nvPr/>
        </p:nvSpPr>
        <p:spPr>
          <a:xfrm>
            <a:off x="900113" y="-1798295"/>
            <a:ext cx="7343700" cy="1475700"/>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4500"/>
              <a:buFont typeface="Arial"/>
              <a:buNone/>
            </a:pPr>
            <a:endParaRPr sz="1100" b="0" i="0" u="none" strike="noStrike" cap="none">
              <a:solidFill>
                <a:srgbClr val="000000"/>
              </a:solidFill>
              <a:latin typeface="Arial"/>
              <a:ea typeface="Arial"/>
              <a:cs typeface="Arial"/>
              <a:sym typeface="Arial"/>
            </a:endParaRPr>
          </a:p>
        </p:txBody>
      </p:sp>
      <p:sp>
        <p:nvSpPr>
          <p:cNvPr id="220" name="Google Shape;220;p34"/>
          <p:cNvSpPr txBox="1">
            <a:spLocks noGrp="1"/>
          </p:cNvSpPr>
          <p:nvPr>
            <p:ph type="ctrTitle" idx="4294967295"/>
          </p:nvPr>
        </p:nvSpPr>
        <p:spPr>
          <a:xfrm>
            <a:off x="662700" y="1761100"/>
            <a:ext cx="7818600" cy="1094400"/>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15000"/>
              </a:lnSpc>
              <a:spcBef>
                <a:spcPts val="0"/>
              </a:spcBef>
              <a:spcAft>
                <a:spcPts val="0"/>
              </a:spcAft>
              <a:buClr>
                <a:schemeClr val="lt1"/>
              </a:buClr>
              <a:buSzPts val="3000"/>
              <a:buFont typeface="Arial"/>
              <a:buNone/>
            </a:pPr>
            <a:r>
              <a:rPr lang="en" sz="2800">
                <a:solidFill>
                  <a:schemeClr val="lt1"/>
                </a:solidFill>
              </a:rPr>
              <a:t>Approve the Submission of a Credential Waiver Application to the California Commission on Teacher Credentialing</a:t>
            </a:r>
            <a:endParaRPr sz="2800">
              <a:solidFill>
                <a:schemeClr val="lt1"/>
              </a:solidFill>
            </a:endParaRPr>
          </a:p>
        </p:txBody>
      </p:sp>
      <p:sp>
        <p:nvSpPr>
          <p:cNvPr id="221" name="Google Shape;221;p34"/>
          <p:cNvSpPr txBox="1"/>
          <p:nvPr/>
        </p:nvSpPr>
        <p:spPr>
          <a:xfrm>
            <a:off x="900125" y="3405648"/>
            <a:ext cx="7247700" cy="1388100"/>
          </a:xfrm>
          <a:prstGeom prst="rect">
            <a:avLst/>
          </a:prstGeom>
          <a:noFill/>
          <a:ln>
            <a:noFill/>
          </a:ln>
        </p:spPr>
        <p:txBody>
          <a:bodyPr spcFirstLastPara="1" wrap="square" lIns="68575" tIns="34275" rIns="68575" bIns="34275" anchor="t" anchorCtr="0">
            <a:noAutofit/>
          </a:bodyPr>
          <a:lstStyle/>
          <a:p>
            <a:pPr marL="0" marR="0" lvl="0" indent="0" algn="ctr" rtl="0">
              <a:lnSpc>
                <a:spcPct val="80000"/>
              </a:lnSpc>
              <a:spcBef>
                <a:spcPts val="300"/>
              </a:spcBef>
              <a:spcAft>
                <a:spcPts val="0"/>
              </a:spcAft>
              <a:buClr>
                <a:schemeClr val="dk1"/>
              </a:buClr>
              <a:buSzPts val="1500"/>
              <a:buFont typeface="Arial"/>
              <a:buNone/>
            </a:pPr>
            <a:r>
              <a:rPr lang="en" sz="1500">
                <a:solidFill>
                  <a:schemeClr val="lt1"/>
                </a:solidFill>
                <a:latin typeface="Montserrat"/>
                <a:ea typeface="Montserrat"/>
                <a:cs typeface="Montserrat"/>
                <a:sym typeface="Montserrat"/>
              </a:rPr>
              <a:t>Board Meeting-December 15, 2022</a:t>
            </a: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r>
              <a:rPr lang="en" sz="1500">
                <a:solidFill>
                  <a:schemeClr val="lt1"/>
                </a:solidFill>
                <a:latin typeface="Montserrat"/>
                <a:ea typeface="Montserrat"/>
                <a:cs typeface="Montserrat"/>
                <a:sym typeface="Montserrat"/>
              </a:rPr>
              <a:t>Agenda Item No. 9.5   </a:t>
            </a: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r>
              <a:rPr lang="en" sz="1500" b="1">
                <a:solidFill>
                  <a:schemeClr val="lt1"/>
                </a:solidFill>
                <a:latin typeface="Montserrat"/>
                <a:ea typeface="Montserrat"/>
                <a:cs typeface="Montserrat"/>
                <a:sym typeface="Montserrat"/>
              </a:rPr>
              <a:t>Presented by</a:t>
            </a:r>
            <a:r>
              <a:rPr lang="en" sz="1500">
                <a:solidFill>
                  <a:schemeClr val="lt1"/>
                </a:solidFill>
                <a:latin typeface="Montserrat"/>
                <a:ea typeface="Montserrat"/>
                <a:cs typeface="Montserrat"/>
                <a:sym typeface="Montserrat"/>
              </a:rPr>
              <a:t>:  </a:t>
            </a: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r>
              <a:rPr lang="en" sz="1500">
                <a:solidFill>
                  <a:schemeClr val="lt1"/>
                </a:solidFill>
                <a:latin typeface="Montserrat"/>
                <a:ea typeface="Montserrat"/>
                <a:cs typeface="Montserrat"/>
                <a:sym typeface="Montserrat"/>
              </a:rPr>
              <a:t>Cancy McArn, Chief Human Resources Officer, and </a:t>
            </a: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r>
              <a:rPr lang="en" sz="1500">
                <a:solidFill>
                  <a:schemeClr val="lt1"/>
                </a:solidFill>
                <a:latin typeface="Montserrat"/>
                <a:ea typeface="Montserrat"/>
                <a:cs typeface="Montserrat"/>
                <a:sym typeface="Montserrat"/>
              </a:rPr>
              <a:t>Tami Mora, Human Resources Audit &amp; Compliance Analyst</a:t>
            </a: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endParaRPr sz="1500">
              <a:solidFill>
                <a:schemeClr val="lt1"/>
              </a:solidFill>
              <a:latin typeface="Montserrat"/>
              <a:ea typeface="Montserrat"/>
              <a:cs typeface="Montserrat"/>
              <a:sym typeface="Montserrat"/>
            </a:endParaRPr>
          </a:p>
          <a:p>
            <a:pPr marL="0" marR="0" lvl="0" indent="0" algn="ctr" rtl="0">
              <a:lnSpc>
                <a:spcPct val="80000"/>
              </a:lnSpc>
              <a:spcBef>
                <a:spcPts val="300"/>
              </a:spcBef>
              <a:spcAft>
                <a:spcPts val="0"/>
              </a:spcAft>
              <a:buClr>
                <a:schemeClr val="dk1"/>
              </a:buClr>
              <a:buSzPts val="1500"/>
              <a:buFont typeface="Arial"/>
              <a:buNone/>
            </a:pPr>
            <a:endParaRPr sz="15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body" idx="1"/>
          </p:nvPr>
        </p:nvSpPr>
        <p:spPr>
          <a:xfrm>
            <a:off x="608275" y="1723550"/>
            <a:ext cx="7726800" cy="2549400"/>
          </a:xfrm>
          <a:prstGeom prst="rect">
            <a:avLst/>
          </a:prstGeom>
          <a:noFill/>
          <a:ln>
            <a:noFill/>
          </a:ln>
        </p:spPr>
        <p:txBody>
          <a:bodyPr spcFirstLastPara="1" wrap="square" lIns="91425" tIns="45700" rIns="91425" bIns="45700" anchor="t" anchorCtr="0">
            <a:noAutofit/>
          </a:bodyPr>
          <a:lstStyle/>
          <a:p>
            <a:pPr marL="139700" marR="0" lvl="0" indent="-139700" algn="l" rtl="0">
              <a:lnSpc>
                <a:spcPct val="115000"/>
              </a:lnSpc>
              <a:spcBef>
                <a:spcPts val="1000"/>
              </a:spcBef>
              <a:spcAft>
                <a:spcPts val="0"/>
              </a:spcAft>
              <a:buClr>
                <a:srgbClr val="000000"/>
              </a:buClr>
              <a:buSzPts val="1600"/>
              <a:buChar char="●"/>
            </a:pPr>
            <a:r>
              <a:rPr lang="en" sz="1600">
                <a:solidFill>
                  <a:srgbClr val="000000"/>
                </a:solidFill>
              </a:rPr>
              <a:t>Education Code EC §44253.3 allows school districts to waive a portion of the requirement for a Certificated teacher in order to allow time for program completion</a:t>
            </a:r>
            <a:endParaRPr sz="1600">
              <a:solidFill>
                <a:srgbClr val="000000"/>
              </a:solidFill>
            </a:endParaRPr>
          </a:p>
          <a:p>
            <a:pPr marL="139700" marR="0" lvl="0" indent="-139700" algn="l" rtl="0">
              <a:lnSpc>
                <a:spcPct val="115000"/>
              </a:lnSpc>
              <a:spcBef>
                <a:spcPts val="1000"/>
              </a:spcBef>
              <a:spcAft>
                <a:spcPts val="1000"/>
              </a:spcAft>
              <a:buClr>
                <a:srgbClr val="000000"/>
              </a:buClr>
              <a:buSzPts val="1600"/>
              <a:buChar char="●"/>
            </a:pPr>
            <a:r>
              <a:rPr lang="en" sz="1600">
                <a:solidFill>
                  <a:srgbClr val="000000"/>
                </a:solidFill>
              </a:rPr>
              <a:t>California Commission on Teacher Credentialing (CCTC) requires that every waiver request go through a public notice process at the local level and must be Board approved in a public meeting prior to the submission of the employing agency to CCTC</a:t>
            </a:r>
            <a:endParaRPr sz="1600">
              <a:solidFill>
                <a:srgbClr val="000000"/>
              </a:solidFill>
            </a:endParaRPr>
          </a:p>
        </p:txBody>
      </p:sp>
      <p:sp>
        <p:nvSpPr>
          <p:cNvPr id="228" name="Google Shape;228;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229" name="Google Shape;229;p35"/>
          <p:cNvSpPr/>
          <p:nvPr/>
        </p:nvSpPr>
        <p:spPr>
          <a:xfrm>
            <a:off x="608275" y="375000"/>
            <a:ext cx="7607100" cy="1225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 sz="2600" b="1">
                <a:solidFill>
                  <a:srgbClr val="70AD47"/>
                </a:solidFill>
                <a:latin typeface="Montserrat"/>
                <a:ea typeface="Montserrat"/>
                <a:cs typeface="Montserrat"/>
                <a:sym typeface="Montserrat"/>
              </a:rPr>
              <a:t>Submission of a Credential Waiver Application to the California Commission on Teacher Credentialing</a:t>
            </a:r>
            <a:endParaRPr sz="2600" b="1">
              <a:solidFill>
                <a:srgbClr val="70AD47"/>
              </a:solidFill>
              <a:latin typeface="Montserrat"/>
              <a:ea typeface="Montserrat"/>
              <a:cs typeface="Montserrat"/>
              <a:sym typeface="Montserrat"/>
            </a:endParaRPr>
          </a:p>
        </p:txBody>
      </p:sp>
      <p:grpSp>
        <p:nvGrpSpPr>
          <p:cNvPr id="230" name="Google Shape;230;p35"/>
          <p:cNvGrpSpPr/>
          <p:nvPr/>
        </p:nvGrpSpPr>
        <p:grpSpPr>
          <a:xfrm>
            <a:off x="262" y="4967295"/>
            <a:ext cx="9144367" cy="184796"/>
            <a:chOff x="7711087" y="-917899"/>
            <a:chExt cx="4020916" cy="347100"/>
          </a:xfrm>
        </p:grpSpPr>
        <p:sp>
          <p:nvSpPr>
            <p:cNvPr id="231" name="Google Shape;231;p35"/>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2" name="Google Shape;232;p35"/>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sldNum" idx="12"/>
          </p:nvPr>
        </p:nvSpPr>
        <p:spPr>
          <a:xfrm>
            <a:off x="8472458" y="3497413"/>
            <a:ext cx="548700" cy="2952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39" name="Google Shape;239;p36"/>
          <p:cNvPicPr preferRelativeResize="0"/>
          <p:nvPr/>
        </p:nvPicPr>
        <p:blipFill rotWithShape="1">
          <a:blip r:embed="rId3">
            <a:alphaModFix/>
          </a:blip>
          <a:srcRect/>
          <a:stretch/>
        </p:blipFill>
        <p:spPr>
          <a:xfrm>
            <a:off x="165000" y="180425"/>
            <a:ext cx="8814000" cy="4837800"/>
          </a:xfrm>
          <a:prstGeom prst="rect">
            <a:avLst/>
          </a:prstGeom>
          <a:noFill/>
          <a:ln>
            <a:noFill/>
          </a:ln>
        </p:spPr>
      </p:pic>
      <p:grpSp>
        <p:nvGrpSpPr>
          <p:cNvPr id="240" name="Google Shape;240;p36"/>
          <p:cNvGrpSpPr/>
          <p:nvPr/>
        </p:nvGrpSpPr>
        <p:grpSpPr>
          <a:xfrm>
            <a:off x="262" y="4967295"/>
            <a:ext cx="9144367" cy="184796"/>
            <a:chOff x="7711087" y="-917899"/>
            <a:chExt cx="4020916" cy="347100"/>
          </a:xfrm>
        </p:grpSpPr>
        <p:sp>
          <p:nvSpPr>
            <p:cNvPr id="241" name="Google Shape;241;p36"/>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36"/>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body" idx="1"/>
          </p:nvPr>
        </p:nvSpPr>
        <p:spPr>
          <a:xfrm>
            <a:off x="608275" y="1723552"/>
            <a:ext cx="8131800" cy="2848500"/>
          </a:xfrm>
          <a:prstGeom prst="rect">
            <a:avLst/>
          </a:prstGeom>
          <a:noFill/>
          <a:ln>
            <a:noFill/>
          </a:ln>
        </p:spPr>
        <p:txBody>
          <a:bodyPr spcFirstLastPara="1" wrap="square" lIns="91425" tIns="45700" rIns="91425" bIns="45700" anchor="t" anchorCtr="0">
            <a:normAutofit/>
          </a:bodyPr>
          <a:lstStyle/>
          <a:p>
            <a:pPr marL="139700" marR="0" lvl="0" indent="-139700" algn="l" rtl="0">
              <a:lnSpc>
                <a:spcPct val="115000"/>
              </a:lnSpc>
              <a:spcBef>
                <a:spcPts val="1000"/>
              </a:spcBef>
              <a:spcAft>
                <a:spcPts val="0"/>
              </a:spcAft>
              <a:buClr>
                <a:srgbClr val="000000"/>
              </a:buClr>
              <a:buSzPts val="1600"/>
              <a:buChar char="●"/>
            </a:pPr>
            <a:r>
              <a:rPr lang="en" sz="1600">
                <a:solidFill>
                  <a:srgbClr val="000000"/>
                </a:solidFill>
              </a:rPr>
              <a:t>A waiver is being requested for the following Career and Technical Education (CTE) teacher, as they complete their Clear Credential requirements, which will include English Language Authorizations (ELA):</a:t>
            </a:r>
            <a:endParaRPr sz="1600">
              <a:solidFill>
                <a:srgbClr val="000000"/>
              </a:solidFill>
            </a:endParaRPr>
          </a:p>
          <a:p>
            <a:pPr marL="266700" marR="0" lvl="1" indent="-165100" algn="l" rtl="0">
              <a:lnSpc>
                <a:spcPct val="115000"/>
              </a:lnSpc>
              <a:spcBef>
                <a:spcPts val="1000"/>
              </a:spcBef>
              <a:spcAft>
                <a:spcPts val="1000"/>
              </a:spcAft>
              <a:buClr>
                <a:srgbClr val="000000"/>
              </a:buClr>
              <a:buSzPts val="1600"/>
              <a:buChar char="○"/>
            </a:pPr>
            <a:r>
              <a:rPr lang="en" sz="1600">
                <a:solidFill>
                  <a:srgbClr val="000000"/>
                </a:solidFill>
              </a:rPr>
              <a:t>Matthew Marsango, CTE credential in Arts, Media, and Entertainment (Albert Einstein Middle School)</a:t>
            </a:r>
            <a:endParaRPr sz="1600">
              <a:solidFill>
                <a:srgbClr val="000000"/>
              </a:solidFill>
            </a:endParaRPr>
          </a:p>
        </p:txBody>
      </p:sp>
      <p:sp>
        <p:nvSpPr>
          <p:cNvPr id="249" name="Google Shape;249;p37"/>
          <p:cNvSpPr/>
          <p:nvPr/>
        </p:nvSpPr>
        <p:spPr>
          <a:xfrm>
            <a:off x="608275" y="381225"/>
            <a:ext cx="7498800" cy="145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 sz="2600" b="1">
                <a:solidFill>
                  <a:srgbClr val="70AD47"/>
                </a:solidFill>
                <a:latin typeface="Montserrat"/>
                <a:ea typeface="Montserrat"/>
                <a:cs typeface="Montserrat"/>
                <a:sym typeface="Montserrat"/>
              </a:rPr>
              <a:t>Submission of a Credential Waiver Application to the California Commission on Teacher Credentialing </a:t>
            </a:r>
            <a:endParaRPr sz="2600" b="1">
              <a:solidFill>
                <a:srgbClr val="70AD47"/>
              </a:solidFill>
              <a:latin typeface="Montserrat"/>
              <a:ea typeface="Montserrat"/>
              <a:cs typeface="Montserrat"/>
              <a:sym typeface="Montserrat"/>
            </a:endParaRPr>
          </a:p>
        </p:txBody>
      </p:sp>
      <p:grpSp>
        <p:nvGrpSpPr>
          <p:cNvPr id="250" name="Google Shape;250;p37"/>
          <p:cNvGrpSpPr/>
          <p:nvPr/>
        </p:nvGrpSpPr>
        <p:grpSpPr>
          <a:xfrm>
            <a:off x="262" y="4967295"/>
            <a:ext cx="9144367" cy="184796"/>
            <a:chOff x="7711087" y="-917899"/>
            <a:chExt cx="4020916" cy="347100"/>
          </a:xfrm>
        </p:grpSpPr>
        <p:sp>
          <p:nvSpPr>
            <p:cNvPr id="251" name="Google Shape;251;p37"/>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2" name="Google Shape;252;p37"/>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8275" y="422675"/>
            <a:ext cx="8370000" cy="360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2400"/>
              <a:buFont typeface="Arial"/>
              <a:buNone/>
            </a:pPr>
            <a:r>
              <a:rPr lang="en">
                <a:latin typeface="Montserrat"/>
                <a:ea typeface="Montserrat"/>
                <a:cs typeface="Montserrat"/>
                <a:sym typeface="Montserrat"/>
              </a:rPr>
              <a:t>Background on Crowe LLP</a:t>
            </a:r>
            <a:endParaRPr>
              <a:latin typeface="Montserrat"/>
              <a:ea typeface="Montserrat"/>
              <a:cs typeface="Montserrat"/>
              <a:sym typeface="Montserrat"/>
            </a:endParaRPr>
          </a:p>
        </p:txBody>
      </p:sp>
      <p:sp>
        <p:nvSpPr>
          <p:cNvPr id="91" name="Google Shape;91;p20"/>
          <p:cNvSpPr txBox="1">
            <a:spLocks noGrp="1"/>
          </p:cNvSpPr>
          <p:nvPr>
            <p:ph type="body" idx="1"/>
          </p:nvPr>
        </p:nvSpPr>
        <p:spPr>
          <a:xfrm>
            <a:off x="608400" y="1314450"/>
            <a:ext cx="8166600" cy="34107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1000"/>
              </a:spcBef>
              <a:spcAft>
                <a:spcPts val="0"/>
              </a:spcAft>
              <a:buSzPts val="1600"/>
              <a:buChar char="●"/>
            </a:pPr>
            <a:r>
              <a:rPr lang="en" sz="1600"/>
              <a:t>Crowe LLP is an international accounting and advisory firm</a:t>
            </a:r>
            <a:endParaRPr sz="1600"/>
          </a:p>
          <a:p>
            <a:pPr marL="457200" lvl="0" indent="-330200" algn="l" rtl="0">
              <a:lnSpc>
                <a:spcPct val="115000"/>
              </a:lnSpc>
              <a:spcBef>
                <a:spcPts val="1000"/>
              </a:spcBef>
              <a:spcAft>
                <a:spcPts val="0"/>
              </a:spcAft>
              <a:buSzPts val="1600"/>
              <a:buChar char="●"/>
            </a:pPr>
            <a:r>
              <a:rPr lang="en" sz="1600"/>
              <a:t>Currently the 11</a:t>
            </a:r>
            <a:r>
              <a:rPr lang="en" sz="1600" baseline="30000"/>
              <a:t>th</a:t>
            </a:r>
            <a:r>
              <a:rPr lang="en" sz="1600"/>
              <a:t> largest accounting firm in the United States</a:t>
            </a:r>
            <a:endParaRPr sz="1600"/>
          </a:p>
          <a:p>
            <a:pPr marL="457200" lvl="0" indent="-330200" algn="l" rtl="0">
              <a:lnSpc>
                <a:spcPct val="115000"/>
              </a:lnSpc>
              <a:spcBef>
                <a:spcPts val="1000"/>
              </a:spcBef>
              <a:spcAft>
                <a:spcPts val="0"/>
              </a:spcAft>
              <a:buSzPts val="1600"/>
              <a:buChar char="●"/>
            </a:pPr>
            <a:r>
              <a:rPr lang="en" sz="1600"/>
              <a:t>Crowe LLP has served California K-12 school districts for over 30 years:</a:t>
            </a:r>
            <a:endParaRPr sz="1600"/>
          </a:p>
          <a:p>
            <a:pPr marL="457200" lvl="0" indent="0" algn="l" rtl="0">
              <a:lnSpc>
                <a:spcPct val="115000"/>
              </a:lnSpc>
              <a:spcBef>
                <a:spcPts val="1000"/>
              </a:spcBef>
              <a:spcAft>
                <a:spcPts val="0"/>
              </a:spcAft>
              <a:buNone/>
            </a:pPr>
            <a:r>
              <a:rPr lang="en" sz="1600" b="1"/>
              <a:t>Currently audit: </a:t>
            </a:r>
            <a:endParaRPr sz="1600" b="1"/>
          </a:p>
          <a:p>
            <a:pPr marL="457200" lvl="0" indent="0" algn="l" rtl="0">
              <a:lnSpc>
                <a:spcPct val="115000"/>
              </a:lnSpc>
              <a:spcBef>
                <a:spcPts val="1000"/>
              </a:spcBef>
              <a:spcAft>
                <a:spcPts val="0"/>
              </a:spcAft>
              <a:buNone/>
            </a:pPr>
            <a:r>
              <a:rPr lang="en" sz="1600"/>
              <a:t>3 of the 5 largest districts in California</a:t>
            </a:r>
            <a:endParaRPr sz="1600"/>
          </a:p>
          <a:p>
            <a:pPr marL="457200" lvl="0" indent="0" algn="l" rtl="0">
              <a:lnSpc>
                <a:spcPct val="115000"/>
              </a:lnSpc>
              <a:spcBef>
                <a:spcPts val="1000"/>
              </a:spcBef>
              <a:spcAft>
                <a:spcPts val="0"/>
              </a:spcAft>
              <a:buNone/>
            </a:pPr>
            <a:r>
              <a:rPr lang="en" sz="1600"/>
              <a:t>7 of the 20 largest districts in California</a:t>
            </a:r>
            <a:endParaRPr sz="1600"/>
          </a:p>
          <a:p>
            <a:pPr marL="457200" lvl="0" indent="-330200" algn="l" rtl="0">
              <a:lnSpc>
                <a:spcPct val="115000"/>
              </a:lnSpc>
              <a:spcBef>
                <a:spcPts val="1000"/>
              </a:spcBef>
              <a:spcAft>
                <a:spcPts val="0"/>
              </a:spcAft>
              <a:buSzPts val="1600"/>
              <a:buChar char="●"/>
            </a:pPr>
            <a:r>
              <a:rPr lang="en" sz="1600"/>
              <a:t>Crowe LLP is independent of Sacramento City Unified School District</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body" idx="1"/>
          </p:nvPr>
        </p:nvSpPr>
        <p:spPr>
          <a:xfrm>
            <a:off x="608275" y="1723550"/>
            <a:ext cx="8119800" cy="3130200"/>
          </a:xfrm>
          <a:prstGeom prst="rect">
            <a:avLst/>
          </a:prstGeom>
          <a:noFill/>
          <a:ln>
            <a:noFill/>
          </a:ln>
        </p:spPr>
        <p:txBody>
          <a:bodyPr spcFirstLastPara="1" wrap="square" lIns="91425" tIns="45700" rIns="91425" bIns="45700" anchor="t" anchorCtr="0">
            <a:normAutofit/>
          </a:bodyPr>
          <a:lstStyle/>
          <a:p>
            <a:pPr marL="139700" marR="0" lvl="0" indent="-139700" algn="l" rtl="0">
              <a:lnSpc>
                <a:spcPct val="115000"/>
              </a:lnSpc>
              <a:spcBef>
                <a:spcPts val="1000"/>
              </a:spcBef>
              <a:spcAft>
                <a:spcPts val="0"/>
              </a:spcAft>
              <a:buClr>
                <a:srgbClr val="000000"/>
              </a:buClr>
              <a:buSzPts val="1600"/>
              <a:buChar char="●"/>
            </a:pPr>
            <a:r>
              <a:rPr lang="en" sz="1600">
                <a:solidFill>
                  <a:srgbClr val="000000"/>
                </a:solidFill>
              </a:rPr>
              <a:t>Specially Designed Academic Instruction Delivered in English (SDAIE) to English Learners (EL) is the area being requested in the waiver this evening.</a:t>
            </a:r>
            <a:endParaRPr sz="1600">
              <a:solidFill>
                <a:srgbClr val="000000"/>
              </a:solidFill>
            </a:endParaRPr>
          </a:p>
          <a:p>
            <a:pPr marL="139700" marR="0" lvl="0" indent="-139700" algn="l" rtl="0">
              <a:lnSpc>
                <a:spcPct val="115000"/>
              </a:lnSpc>
              <a:spcBef>
                <a:spcPts val="1000"/>
              </a:spcBef>
              <a:spcAft>
                <a:spcPts val="0"/>
              </a:spcAft>
              <a:buClr>
                <a:srgbClr val="000000"/>
              </a:buClr>
              <a:buSzPts val="1600"/>
              <a:buChar char="●"/>
            </a:pPr>
            <a:r>
              <a:rPr lang="en" sz="1600">
                <a:solidFill>
                  <a:srgbClr val="000000"/>
                </a:solidFill>
              </a:rPr>
              <a:t>This waiver will enable this teacher the opportunity to complete the requirements set forth by CTC and to remain in their positions while they continue their work with students.</a:t>
            </a:r>
            <a:endParaRPr sz="1600">
              <a:solidFill>
                <a:srgbClr val="000000"/>
              </a:solidFill>
            </a:endParaRPr>
          </a:p>
          <a:p>
            <a:pPr marL="139700" marR="0" lvl="0" indent="-139700" algn="l" rtl="0">
              <a:lnSpc>
                <a:spcPct val="115000"/>
              </a:lnSpc>
              <a:spcBef>
                <a:spcPts val="1000"/>
              </a:spcBef>
              <a:spcAft>
                <a:spcPts val="1000"/>
              </a:spcAft>
              <a:buClr>
                <a:srgbClr val="000000"/>
              </a:buClr>
              <a:buSzPts val="1600"/>
              <a:buChar char="●"/>
            </a:pPr>
            <a:r>
              <a:rPr lang="en" sz="1600">
                <a:solidFill>
                  <a:srgbClr val="000000"/>
                </a:solidFill>
              </a:rPr>
              <a:t>Staff recommends approving this waiver request.</a:t>
            </a:r>
            <a:endParaRPr sz="1600">
              <a:solidFill>
                <a:srgbClr val="000000"/>
              </a:solidFill>
            </a:endParaRPr>
          </a:p>
        </p:txBody>
      </p:sp>
      <p:sp>
        <p:nvSpPr>
          <p:cNvPr id="259" name="Google Shape;259;p38"/>
          <p:cNvSpPr/>
          <p:nvPr/>
        </p:nvSpPr>
        <p:spPr>
          <a:xfrm>
            <a:off x="608275" y="376025"/>
            <a:ext cx="7612800" cy="116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 sz="2600" b="1">
                <a:solidFill>
                  <a:srgbClr val="70AD47"/>
                </a:solidFill>
                <a:latin typeface="Montserrat"/>
                <a:ea typeface="Montserrat"/>
                <a:cs typeface="Montserrat"/>
                <a:sym typeface="Montserrat"/>
              </a:rPr>
              <a:t>Submission of a Credential Waiver Application to the California Commission on Teacher Credentialing </a:t>
            </a:r>
            <a:endParaRPr sz="2600" b="1">
              <a:solidFill>
                <a:srgbClr val="70AD47"/>
              </a:solidFill>
              <a:latin typeface="Montserrat"/>
              <a:ea typeface="Montserrat"/>
              <a:cs typeface="Montserrat"/>
              <a:sym typeface="Montserrat"/>
            </a:endParaRPr>
          </a:p>
        </p:txBody>
      </p:sp>
      <p:grpSp>
        <p:nvGrpSpPr>
          <p:cNvPr id="260" name="Google Shape;260;p38"/>
          <p:cNvGrpSpPr/>
          <p:nvPr/>
        </p:nvGrpSpPr>
        <p:grpSpPr>
          <a:xfrm>
            <a:off x="262" y="4967295"/>
            <a:ext cx="9144367" cy="184796"/>
            <a:chOff x="7711087" y="-917899"/>
            <a:chExt cx="4020916" cy="347100"/>
          </a:xfrm>
        </p:grpSpPr>
        <p:sp>
          <p:nvSpPr>
            <p:cNvPr id="261" name="Google Shape;261;p38"/>
            <p:cNvSpPr/>
            <p:nvPr/>
          </p:nvSpPr>
          <p:spPr>
            <a:xfrm>
              <a:off x="7711087" y="-917899"/>
              <a:ext cx="3159600" cy="3471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2" name="Google Shape;262;p38"/>
            <p:cNvSpPr/>
            <p:nvPr/>
          </p:nvSpPr>
          <p:spPr>
            <a:xfrm>
              <a:off x="10863803" y="-917899"/>
              <a:ext cx="868200" cy="34710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p:nvPr/>
        </p:nvSpPr>
        <p:spPr>
          <a:xfrm>
            <a:off x="0" y="-1"/>
            <a:ext cx="9144000" cy="514350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68" name="Google Shape;268;p39"/>
          <p:cNvGrpSpPr/>
          <p:nvPr/>
        </p:nvGrpSpPr>
        <p:grpSpPr>
          <a:xfrm>
            <a:off x="-509" y="4967296"/>
            <a:ext cx="9143965" cy="184796"/>
            <a:chOff x="7711087" y="-917899"/>
            <a:chExt cx="4020916" cy="347100"/>
          </a:xfrm>
        </p:grpSpPr>
        <p:sp>
          <p:nvSpPr>
            <p:cNvPr id="269" name="Google Shape;269;p39"/>
            <p:cNvSpPr/>
            <p:nvPr/>
          </p:nvSpPr>
          <p:spPr>
            <a:xfrm>
              <a:off x="7711087" y="-917899"/>
              <a:ext cx="3159600" cy="34710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0" name="Google Shape;270;p39"/>
            <p:cNvSpPr/>
            <p:nvPr/>
          </p:nvSpPr>
          <p:spPr>
            <a:xfrm>
              <a:off x="10863803" y="-917899"/>
              <a:ext cx="8682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71" name="Google Shape;271;p39"/>
          <p:cNvSpPr txBox="1"/>
          <p:nvPr/>
        </p:nvSpPr>
        <p:spPr>
          <a:xfrm>
            <a:off x="1276952" y="2225400"/>
            <a:ext cx="6590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FFFFFF"/>
                </a:solidFill>
                <a:latin typeface="Montserrat"/>
                <a:ea typeface="Montserrat"/>
                <a:cs typeface="Montserrat"/>
                <a:sym typeface="Montserrat"/>
              </a:rPr>
              <a:t>Questions &amp; </a:t>
            </a:r>
            <a:r>
              <a:rPr lang="en" sz="3600" b="1">
                <a:solidFill>
                  <a:srgbClr val="FFFFFF"/>
                </a:solidFill>
                <a:latin typeface="Montserrat"/>
                <a:ea typeface="Montserrat"/>
                <a:cs typeface="Montserrat"/>
                <a:sym typeface="Montserrat"/>
              </a:rPr>
              <a:t>Answers</a:t>
            </a:r>
            <a:endParaRPr sz="3600" b="1"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p:nvPr/>
        </p:nvSpPr>
        <p:spPr>
          <a:xfrm>
            <a:off x="609600" y="428342"/>
            <a:ext cx="7008900" cy="7203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 sz="2600" b="1">
                <a:solidFill>
                  <a:srgbClr val="70AD47"/>
                </a:solidFill>
                <a:latin typeface="Montserrat"/>
                <a:ea typeface="Montserrat"/>
                <a:cs typeface="Montserrat"/>
                <a:sym typeface="Montserrat"/>
              </a:rPr>
              <a:t>Auditor’s Responsibilities, Planned Scope, and Audit Timeline</a:t>
            </a:r>
            <a:endParaRPr sz="2600" b="1">
              <a:solidFill>
                <a:srgbClr val="70AD47"/>
              </a:solidFill>
              <a:latin typeface="Montserrat"/>
              <a:ea typeface="Montserrat"/>
              <a:cs typeface="Montserrat"/>
              <a:sym typeface="Montserrat"/>
            </a:endParaRPr>
          </a:p>
        </p:txBody>
      </p:sp>
      <p:sp>
        <p:nvSpPr>
          <p:cNvPr id="97" name="Google Shape;97;p21"/>
          <p:cNvSpPr txBox="1"/>
          <p:nvPr/>
        </p:nvSpPr>
        <p:spPr>
          <a:xfrm>
            <a:off x="609600" y="1314450"/>
            <a:ext cx="7473600" cy="1750200"/>
          </a:xfrm>
          <a:prstGeom prst="rect">
            <a:avLst/>
          </a:prstGeom>
          <a:noFill/>
          <a:ln>
            <a:noFill/>
          </a:ln>
        </p:spPr>
        <p:txBody>
          <a:bodyPr spcFirstLastPara="1" wrap="square" lIns="0" tIns="0" rIns="0" bIns="0" anchor="t" anchorCtr="0">
            <a:noAutofit/>
          </a:bodyPr>
          <a:lstStyle/>
          <a:p>
            <a:pPr marL="457200" marR="0" lvl="0" indent="-330200" algn="l" rtl="0">
              <a:lnSpc>
                <a:spcPct val="115000"/>
              </a:lnSpc>
              <a:spcBef>
                <a:spcPts val="0"/>
              </a:spcBef>
              <a:spcAft>
                <a:spcPts val="0"/>
              </a:spcAft>
              <a:buClr>
                <a:srgbClr val="000000"/>
              </a:buClr>
              <a:buSzPts val="1600"/>
              <a:buFont typeface="Montserrat"/>
              <a:buChar char="●"/>
            </a:pPr>
            <a:r>
              <a:rPr lang="en" sz="1600">
                <a:latin typeface="Montserrat"/>
                <a:ea typeface="Montserrat"/>
                <a:cs typeface="Montserrat"/>
                <a:sym typeface="Montserrat"/>
              </a:rPr>
              <a:t>Express an opinion on the financial statements, federal and state compliance</a:t>
            </a:r>
            <a:endParaRPr sz="1600">
              <a:latin typeface="Montserrat"/>
              <a:ea typeface="Montserrat"/>
              <a:cs typeface="Montserrat"/>
              <a:sym typeface="Montserrat"/>
            </a:endParaRPr>
          </a:p>
          <a:p>
            <a:pPr marL="457200" marR="0" lvl="0" indent="-330200" algn="l" rtl="0">
              <a:lnSpc>
                <a:spcPct val="115000"/>
              </a:lnSpc>
              <a:spcBef>
                <a:spcPts val="0"/>
              </a:spcBef>
              <a:spcAft>
                <a:spcPts val="0"/>
              </a:spcAft>
              <a:buClr>
                <a:srgbClr val="000000"/>
              </a:buClr>
              <a:buSzPts val="1600"/>
              <a:buFont typeface="Montserrat"/>
              <a:buChar char="●"/>
            </a:pPr>
            <a:r>
              <a:rPr lang="en" sz="1600">
                <a:latin typeface="Montserrat"/>
                <a:ea typeface="Montserrat"/>
                <a:cs typeface="Montserrat"/>
                <a:sym typeface="Montserrat"/>
              </a:rPr>
              <a:t>Risk of material misstatement</a:t>
            </a:r>
            <a:endParaRPr sz="1600">
              <a:latin typeface="Montserrat"/>
              <a:ea typeface="Montserrat"/>
              <a:cs typeface="Montserrat"/>
              <a:sym typeface="Montserrat"/>
            </a:endParaRPr>
          </a:p>
          <a:p>
            <a:pPr marL="457200" marR="0" lvl="0" indent="-330200" algn="l" rtl="0">
              <a:lnSpc>
                <a:spcPct val="115000"/>
              </a:lnSpc>
              <a:spcBef>
                <a:spcPts val="0"/>
              </a:spcBef>
              <a:spcAft>
                <a:spcPts val="0"/>
              </a:spcAft>
              <a:buClr>
                <a:srgbClr val="000000"/>
              </a:buClr>
              <a:buSzPts val="1600"/>
              <a:buFont typeface="Montserrat"/>
              <a:buChar char="●"/>
            </a:pPr>
            <a:r>
              <a:rPr lang="en" sz="1600">
                <a:latin typeface="Montserrat"/>
                <a:ea typeface="Montserrat"/>
                <a:cs typeface="Montserrat"/>
                <a:sym typeface="Montserrat"/>
              </a:rPr>
              <a:t>Internal control evaluation</a:t>
            </a:r>
            <a:endParaRPr sz="1600">
              <a:latin typeface="Montserrat"/>
              <a:ea typeface="Montserrat"/>
              <a:cs typeface="Montserrat"/>
              <a:sym typeface="Montserrat"/>
            </a:endParaRPr>
          </a:p>
          <a:p>
            <a:pPr marL="457200" marR="0" lvl="0" indent="-330200" algn="l" rtl="0">
              <a:lnSpc>
                <a:spcPct val="115000"/>
              </a:lnSpc>
              <a:spcBef>
                <a:spcPts val="0"/>
              </a:spcBef>
              <a:spcAft>
                <a:spcPts val="0"/>
              </a:spcAft>
              <a:buClr>
                <a:srgbClr val="000000"/>
              </a:buClr>
              <a:buSzPts val="1600"/>
              <a:buFont typeface="Montserrat"/>
              <a:buChar char="●"/>
            </a:pPr>
            <a:r>
              <a:rPr lang="en" sz="1600">
                <a:latin typeface="Montserrat"/>
                <a:ea typeface="Montserrat"/>
                <a:cs typeface="Montserrat"/>
                <a:sym typeface="Montserrat"/>
              </a:rPr>
              <a:t>Risk based audit approach</a:t>
            </a:r>
            <a:endParaRPr sz="1600" i="0" u="none" strike="noStrike" cap="none">
              <a:latin typeface="Montserrat"/>
              <a:ea typeface="Montserrat"/>
              <a:cs typeface="Montserrat"/>
              <a:sym typeface="Montserrat"/>
            </a:endParaRPr>
          </a:p>
        </p:txBody>
      </p:sp>
      <p:grpSp>
        <p:nvGrpSpPr>
          <p:cNvPr id="98" name="Google Shape;98;p21"/>
          <p:cNvGrpSpPr/>
          <p:nvPr/>
        </p:nvGrpSpPr>
        <p:grpSpPr>
          <a:xfrm>
            <a:off x="1451276" y="2657475"/>
            <a:ext cx="6631872" cy="2296575"/>
            <a:chOff x="9519" y="0"/>
            <a:chExt cx="8842496" cy="3062100"/>
          </a:xfrm>
        </p:grpSpPr>
        <p:sp>
          <p:nvSpPr>
            <p:cNvPr id="99" name="Google Shape;99;p21"/>
            <p:cNvSpPr/>
            <p:nvPr/>
          </p:nvSpPr>
          <p:spPr>
            <a:xfrm>
              <a:off x="664604" y="0"/>
              <a:ext cx="7532100" cy="3062100"/>
            </a:xfrm>
            <a:prstGeom prst="rightArrow">
              <a:avLst>
                <a:gd name="adj1" fmla="val 50000"/>
                <a:gd name="adj2" fmla="val 50000"/>
              </a:avLst>
            </a:prstGeom>
            <a:solidFill>
              <a:srgbClr val="FEE5C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21"/>
            <p:cNvSpPr/>
            <p:nvPr/>
          </p:nvSpPr>
          <p:spPr>
            <a:xfrm>
              <a:off x="9519" y="918632"/>
              <a:ext cx="2852400" cy="1224900"/>
            </a:xfrm>
            <a:prstGeom prst="roundRect">
              <a:avLst>
                <a:gd name="adj" fmla="val 16667"/>
              </a:avLst>
            </a:prstGeom>
            <a:solidFill>
              <a:srgbClr val="FDB91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 name="Google Shape;101;p21"/>
            <p:cNvSpPr txBox="1"/>
            <p:nvPr/>
          </p:nvSpPr>
          <p:spPr>
            <a:xfrm>
              <a:off x="69311" y="978424"/>
              <a:ext cx="2732700" cy="11052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300" i="0" u="none" strike="noStrike" cap="none">
                  <a:solidFill>
                    <a:schemeClr val="dk1"/>
                  </a:solidFill>
                  <a:latin typeface="Montserrat"/>
                  <a:ea typeface="Montserrat"/>
                  <a:cs typeface="Montserrat"/>
                  <a:sym typeface="Montserrat"/>
                </a:rPr>
                <a:t>Phase One – May/June 2022</a:t>
              </a:r>
              <a:endParaRPr sz="1000">
                <a:latin typeface="Montserrat"/>
                <a:ea typeface="Montserrat"/>
                <a:cs typeface="Montserrat"/>
                <a:sym typeface="Montserrat"/>
              </a:endParaRPr>
            </a:p>
          </p:txBody>
        </p:sp>
        <p:sp>
          <p:nvSpPr>
            <p:cNvPr id="102" name="Google Shape;102;p21"/>
            <p:cNvSpPr/>
            <p:nvPr/>
          </p:nvSpPr>
          <p:spPr>
            <a:xfrm>
              <a:off x="3004567" y="918632"/>
              <a:ext cx="2852400" cy="1224900"/>
            </a:xfrm>
            <a:prstGeom prst="roundRect">
              <a:avLst>
                <a:gd name="adj" fmla="val 16667"/>
              </a:avLst>
            </a:prstGeom>
            <a:solidFill>
              <a:srgbClr val="FDB91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 name="Google Shape;103;p21"/>
            <p:cNvSpPr txBox="1"/>
            <p:nvPr/>
          </p:nvSpPr>
          <p:spPr>
            <a:xfrm>
              <a:off x="3064359" y="978424"/>
              <a:ext cx="2732700" cy="11052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300" i="0" u="none" strike="noStrike" cap="none">
                  <a:solidFill>
                    <a:schemeClr val="dk1"/>
                  </a:solidFill>
                  <a:latin typeface="Montserrat"/>
                  <a:ea typeface="Montserrat"/>
                  <a:cs typeface="Montserrat"/>
                  <a:sym typeface="Montserrat"/>
                </a:rPr>
                <a:t>Phase Two – October 2022</a:t>
              </a:r>
              <a:endParaRPr sz="1000">
                <a:latin typeface="Montserrat"/>
                <a:ea typeface="Montserrat"/>
                <a:cs typeface="Montserrat"/>
                <a:sym typeface="Montserrat"/>
              </a:endParaRPr>
            </a:p>
          </p:txBody>
        </p:sp>
        <p:sp>
          <p:nvSpPr>
            <p:cNvPr id="104" name="Google Shape;104;p21"/>
            <p:cNvSpPr/>
            <p:nvPr/>
          </p:nvSpPr>
          <p:spPr>
            <a:xfrm>
              <a:off x="5999615" y="918632"/>
              <a:ext cx="2852400" cy="1224900"/>
            </a:xfrm>
            <a:prstGeom prst="roundRect">
              <a:avLst>
                <a:gd name="adj" fmla="val 16667"/>
              </a:avLst>
            </a:prstGeom>
            <a:solidFill>
              <a:srgbClr val="FDB91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 name="Google Shape;105;p21"/>
            <p:cNvSpPr txBox="1"/>
            <p:nvPr/>
          </p:nvSpPr>
          <p:spPr>
            <a:xfrm>
              <a:off x="6059407" y="978424"/>
              <a:ext cx="2732700" cy="11052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None/>
              </a:pPr>
              <a:r>
                <a:rPr lang="en" sz="1300" i="0" u="none" strike="noStrike" cap="none">
                  <a:solidFill>
                    <a:schemeClr val="dk1"/>
                  </a:solidFill>
                  <a:latin typeface="Montserrat"/>
                  <a:ea typeface="Montserrat"/>
                  <a:cs typeface="Montserrat"/>
                  <a:sym typeface="Montserrat"/>
                </a:rPr>
                <a:t>Reporting / Completion – </a:t>
              </a:r>
              <a:endParaRPr sz="1000">
                <a:latin typeface="Montserrat"/>
                <a:ea typeface="Montserrat"/>
                <a:cs typeface="Montserrat"/>
                <a:sym typeface="Montserrat"/>
              </a:endParaRPr>
            </a:p>
            <a:p>
              <a:pPr marL="0" marR="0" lvl="0" indent="0" algn="ctr" rtl="0">
                <a:lnSpc>
                  <a:spcPct val="90000"/>
                </a:lnSpc>
                <a:spcBef>
                  <a:spcPts val="500"/>
                </a:spcBef>
                <a:spcAft>
                  <a:spcPts val="0"/>
                </a:spcAft>
                <a:buNone/>
              </a:pPr>
              <a:r>
                <a:rPr lang="en" sz="1300" i="0" u="none" strike="noStrike" cap="none">
                  <a:solidFill>
                    <a:schemeClr val="dk1"/>
                  </a:solidFill>
                  <a:latin typeface="Montserrat"/>
                  <a:ea typeface="Montserrat"/>
                  <a:cs typeface="Montserrat"/>
                  <a:sym typeface="Montserrat"/>
                </a:rPr>
                <a:t>November/December 2022</a:t>
              </a:r>
              <a:endParaRPr sz="1000">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 calcmode="lin" valueType="num">
                                      <p:cBhvr additive="base">
                                        <p:cTn id="7" dur="500"/>
                                        <p:tgtEl>
                                          <p:spTgt spid="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 calcmode="lin" valueType="num">
                                      <p:cBhvr additive="base">
                                        <p:cTn id="12" dur="500"/>
                                        <p:tgtEl>
                                          <p:spTgt spid="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 calcmode="lin" valueType="num">
                                      <p:cBhvr additive="base">
                                        <p:cTn id="17" dur="500"/>
                                        <p:tgtEl>
                                          <p:spTgt spid="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 calcmode="lin" valueType="num">
                                      <p:cBhvr additive="base">
                                        <p:cTn id="22" dur="500"/>
                                        <p:tgtEl>
                                          <p:spTgt spid="9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08275" y="422675"/>
            <a:ext cx="8370000" cy="3603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600" b="1">
                <a:solidFill>
                  <a:srgbClr val="70AD47"/>
                </a:solidFill>
              </a:rPr>
              <a:t>Other Required Communications</a:t>
            </a:r>
            <a:endParaRPr sz="2600" b="1">
              <a:solidFill>
                <a:srgbClr val="70AD47"/>
              </a:solidFill>
            </a:endParaRPr>
          </a:p>
        </p:txBody>
      </p:sp>
      <p:sp>
        <p:nvSpPr>
          <p:cNvPr id="111" name="Google Shape;111;p22"/>
          <p:cNvSpPr txBox="1">
            <a:spLocks noGrp="1"/>
          </p:cNvSpPr>
          <p:nvPr>
            <p:ph type="body" idx="1"/>
          </p:nvPr>
        </p:nvSpPr>
        <p:spPr>
          <a:xfrm>
            <a:off x="608400" y="1314450"/>
            <a:ext cx="8166600" cy="3410700"/>
          </a:xfrm>
          <a:prstGeom prst="rect">
            <a:avLst/>
          </a:prstGeom>
          <a:noFill/>
          <a:ln>
            <a:noFill/>
          </a:ln>
        </p:spPr>
        <p:txBody>
          <a:bodyPr spcFirstLastPara="1" wrap="square" lIns="0" tIns="0" rIns="0" bIns="0" anchor="t" anchorCtr="0">
            <a:noAutofit/>
          </a:bodyPr>
          <a:lstStyle/>
          <a:p>
            <a:pPr marL="457200" marR="63500" lvl="0" indent="-317500" algn="l" rtl="0">
              <a:lnSpc>
                <a:spcPct val="100000"/>
              </a:lnSpc>
              <a:spcBef>
                <a:spcPts val="1000"/>
              </a:spcBef>
              <a:spcAft>
                <a:spcPts val="0"/>
              </a:spcAft>
              <a:buSzPts val="1400"/>
              <a:buChar char="●"/>
            </a:pPr>
            <a:r>
              <a:rPr lang="en" sz="1600"/>
              <a:t>There were no difficulties encountered with management</a:t>
            </a:r>
            <a:endParaRPr sz="1600"/>
          </a:p>
          <a:p>
            <a:pPr marL="457200" marR="63500" lvl="0" indent="-317500" algn="l" rtl="0">
              <a:lnSpc>
                <a:spcPct val="100000"/>
              </a:lnSpc>
              <a:spcBef>
                <a:spcPts val="1000"/>
              </a:spcBef>
              <a:spcAft>
                <a:spcPts val="0"/>
              </a:spcAft>
              <a:buSzPts val="1400"/>
              <a:buChar char="●"/>
            </a:pPr>
            <a:r>
              <a:rPr lang="en" sz="1600"/>
              <a:t>There were no disagreements with management</a:t>
            </a:r>
            <a:endParaRPr sz="1600"/>
          </a:p>
          <a:p>
            <a:pPr marL="457200" marR="63500" lvl="0" indent="-317500" algn="l" rtl="0">
              <a:lnSpc>
                <a:spcPct val="100000"/>
              </a:lnSpc>
              <a:spcBef>
                <a:spcPts val="1000"/>
              </a:spcBef>
              <a:spcAft>
                <a:spcPts val="0"/>
              </a:spcAft>
              <a:buSzPts val="1400"/>
              <a:buChar char="●"/>
            </a:pPr>
            <a:r>
              <a:rPr lang="en" sz="1600"/>
              <a:t>No consultation with other accountants</a:t>
            </a:r>
            <a:endParaRPr sz="1600"/>
          </a:p>
          <a:p>
            <a:pPr marL="457200" marR="63500" lvl="0" indent="-317500" algn="l" rtl="0">
              <a:lnSpc>
                <a:spcPct val="100000"/>
              </a:lnSpc>
              <a:spcBef>
                <a:spcPts val="1000"/>
              </a:spcBef>
              <a:spcAft>
                <a:spcPts val="1000"/>
              </a:spcAft>
              <a:buSzPts val="1400"/>
              <a:buChar char="●"/>
            </a:pPr>
            <a:r>
              <a:rPr lang="en" sz="1600"/>
              <a:t>No significant or adverse events require your attention in connection with the completion of the audit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09600" y="426861"/>
            <a:ext cx="8370000" cy="360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2400"/>
              <a:buFont typeface="Arial"/>
              <a:buNone/>
            </a:pPr>
            <a:r>
              <a:rPr lang="en"/>
              <a:t>Audit Results</a:t>
            </a:r>
            <a:endParaRPr/>
          </a:p>
        </p:txBody>
      </p:sp>
      <p:graphicFrame>
        <p:nvGraphicFramePr>
          <p:cNvPr id="117" name="Google Shape;117;p23"/>
          <p:cNvGraphicFramePr/>
          <p:nvPr/>
        </p:nvGraphicFramePr>
        <p:xfrm>
          <a:off x="645725" y="1314450"/>
          <a:ext cx="3000000" cy="3000000"/>
        </p:xfrm>
        <a:graphic>
          <a:graphicData uri="http://schemas.openxmlformats.org/drawingml/2006/table">
            <a:tbl>
              <a:tblPr firstRow="1" bandRow="1">
                <a:noFill/>
                <a:tableStyleId>{1BECA92A-F868-4E41-8C8F-9FE626D5AC0F}</a:tableStyleId>
              </a:tblPr>
              <a:tblGrid>
                <a:gridCol w="3912825">
                  <a:extLst>
                    <a:ext uri="{9D8B030D-6E8A-4147-A177-3AD203B41FA5}">
                      <a16:colId xmlns:a16="http://schemas.microsoft.com/office/drawing/2014/main" val="20000"/>
                    </a:ext>
                  </a:extLst>
                </a:gridCol>
                <a:gridCol w="3912825">
                  <a:extLst>
                    <a:ext uri="{9D8B030D-6E8A-4147-A177-3AD203B41FA5}">
                      <a16:colId xmlns:a16="http://schemas.microsoft.com/office/drawing/2014/main" val="20001"/>
                    </a:ext>
                  </a:extLst>
                </a:gridCol>
              </a:tblGrid>
              <a:tr h="316700">
                <a:tc>
                  <a:txBody>
                    <a:bodyPr/>
                    <a:lstStyle/>
                    <a:p>
                      <a:pPr marL="0" marR="0" lvl="0" indent="0" algn="ctr" rtl="0">
                        <a:lnSpc>
                          <a:spcPct val="100000"/>
                        </a:lnSpc>
                        <a:spcBef>
                          <a:spcPts val="0"/>
                        </a:spcBef>
                        <a:spcAft>
                          <a:spcPts val="0"/>
                        </a:spcAft>
                        <a:buClr>
                          <a:schemeClr val="dk1"/>
                        </a:buClr>
                        <a:buSzPts val="1200"/>
                        <a:buFont typeface="Arial"/>
                        <a:buNone/>
                      </a:pPr>
                      <a:r>
                        <a:rPr lang="en" sz="1200" u="none" strike="noStrike" cap="none">
                          <a:solidFill>
                            <a:srgbClr val="FFFFFF"/>
                          </a:solidFill>
                          <a:latin typeface="Montserrat"/>
                          <a:ea typeface="Montserrat"/>
                          <a:cs typeface="Montserrat"/>
                          <a:sym typeface="Montserrat"/>
                        </a:rPr>
                        <a:t>Type of Opinion</a:t>
                      </a:r>
                      <a:endParaRPr sz="1200" b="0" u="none" strike="noStrike" cap="none">
                        <a:solidFill>
                          <a:srgbClr val="FFFFFF"/>
                        </a:solidFill>
                        <a:latin typeface="Montserrat"/>
                        <a:ea typeface="Montserrat"/>
                        <a:cs typeface="Montserrat"/>
                        <a:sym typeface="Montserrat"/>
                      </a:endParaRPr>
                    </a:p>
                  </a:txBody>
                  <a:tcPr marL="51425" marR="51425" marT="0" marB="0" anchor="ctr">
                    <a:solidFill>
                      <a:srgbClr val="70AD47"/>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 sz="1200" u="none" strike="noStrike" cap="none">
                          <a:solidFill>
                            <a:srgbClr val="FFFFFF"/>
                          </a:solidFill>
                          <a:latin typeface="Montserrat"/>
                          <a:ea typeface="Montserrat"/>
                          <a:cs typeface="Montserrat"/>
                          <a:sym typeface="Montserrat"/>
                        </a:rPr>
                        <a:t>Results / Questioned Cost</a:t>
                      </a:r>
                      <a:endParaRPr sz="1200" b="0" u="none" strike="noStrike" cap="none">
                        <a:solidFill>
                          <a:srgbClr val="FFFFFF"/>
                        </a:solidFill>
                        <a:latin typeface="Montserrat"/>
                        <a:ea typeface="Montserrat"/>
                        <a:cs typeface="Montserrat"/>
                        <a:sym typeface="Montserrat"/>
                      </a:endParaRPr>
                    </a:p>
                  </a:txBody>
                  <a:tcPr marL="51425" marR="51425" marT="0" marB="0" anchor="ctr">
                    <a:solidFill>
                      <a:srgbClr val="70AD47"/>
                    </a:solidFill>
                  </a:tcPr>
                </a:tc>
                <a:extLst>
                  <a:ext uri="{0D108BD9-81ED-4DB2-BD59-A6C34878D82A}">
                    <a16:rowId xmlns:a16="http://schemas.microsoft.com/office/drawing/2014/main" val="10000"/>
                  </a:ext>
                </a:extLst>
              </a:tr>
              <a:tr h="381775">
                <a:tc>
                  <a:txBody>
                    <a:bodyPr/>
                    <a:lstStyle/>
                    <a:p>
                      <a:pPr marL="0" marR="0" lvl="0" indent="0" algn="l" rtl="0">
                        <a:spcBef>
                          <a:spcPts val="0"/>
                        </a:spcBef>
                        <a:spcAft>
                          <a:spcPts val="0"/>
                        </a:spcAft>
                        <a:buNone/>
                      </a:pPr>
                      <a:r>
                        <a:rPr lang="en" sz="1200" u="none" strike="noStrike" cap="none">
                          <a:latin typeface="Montserrat"/>
                          <a:ea typeface="Montserrat"/>
                          <a:cs typeface="Montserrat"/>
                          <a:sym typeface="Montserrat"/>
                        </a:rPr>
                        <a:t>Financial Statements</a:t>
                      </a:r>
                      <a:endParaRPr sz="1100">
                        <a:latin typeface="Montserrat"/>
                        <a:ea typeface="Montserrat"/>
                        <a:cs typeface="Montserrat"/>
                        <a:sym typeface="Montserrat"/>
                      </a:endParaRPr>
                    </a:p>
                  </a:txBody>
                  <a:tcPr marL="68600" marR="68600" marT="34300" marB="34300" anchor="ctr"/>
                </a:tc>
                <a:tc>
                  <a:txBody>
                    <a:bodyPr/>
                    <a:lstStyle/>
                    <a:p>
                      <a:pPr marL="0" marR="0" lvl="0" indent="0" algn="l" rtl="0">
                        <a:spcBef>
                          <a:spcPts val="0"/>
                        </a:spcBef>
                        <a:spcAft>
                          <a:spcPts val="0"/>
                        </a:spcAft>
                        <a:buNone/>
                      </a:pPr>
                      <a:r>
                        <a:rPr lang="en" sz="1200">
                          <a:latin typeface="Montserrat"/>
                          <a:ea typeface="Montserrat"/>
                          <a:cs typeface="Montserrat"/>
                          <a:sym typeface="Montserrat"/>
                        </a:rPr>
                        <a:t>Unmodified</a:t>
                      </a:r>
                      <a:endParaRPr sz="1100">
                        <a:latin typeface="Montserrat"/>
                        <a:ea typeface="Montserrat"/>
                        <a:cs typeface="Montserrat"/>
                        <a:sym typeface="Montserrat"/>
                      </a:endParaRPr>
                    </a:p>
                  </a:txBody>
                  <a:tcPr marL="68600" marR="68600" marT="34300" marB="34300" anchor="ctr"/>
                </a:tc>
                <a:extLst>
                  <a:ext uri="{0D108BD9-81ED-4DB2-BD59-A6C34878D82A}">
                    <a16:rowId xmlns:a16="http://schemas.microsoft.com/office/drawing/2014/main" val="10001"/>
                  </a:ext>
                </a:extLst>
              </a:tr>
              <a:tr h="448550">
                <a:tc>
                  <a:txBody>
                    <a:bodyPr/>
                    <a:lstStyle/>
                    <a:p>
                      <a:pPr marL="215900" marR="0" lvl="0" indent="-215900" algn="l" rtl="0">
                        <a:spcBef>
                          <a:spcPts val="0"/>
                        </a:spcBef>
                        <a:spcAft>
                          <a:spcPts val="0"/>
                        </a:spcAft>
                        <a:buClr>
                          <a:schemeClr val="dk1"/>
                        </a:buClr>
                        <a:buSzPts val="1200"/>
                        <a:buFont typeface="Montserrat"/>
                        <a:buChar char="•"/>
                      </a:pPr>
                      <a:r>
                        <a:rPr lang="en" sz="1200">
                          <a:latin typeface="Montserrat"/>
                          <a:ea typeface="Montserrat"/>
                          <a:cs typeface="Montserrat"/>
                          <a:sym typeface="Montserrat"/>
                        </a:rPr>
                        <a:t>Deficiency – Segregation of Duties in Journal Entry Processing</a:t>
                      </a:r>
                      <a:endParaRPr sz="1100">
                        <a:latin typeface="Montserrat"/>
                        <a:ea typeface="Montserrat"/>
                        <a:cs typeface="Montserrat"/>
                        <a:sym typeface="Montserrat"/>
                      </a:endParaRPr>
                    </a:p>
                  </a:txBody>
                  <a:tcPr marL="68600" marR="68600" marT="34300" marB="34300" anchor="ctr"/>
                </a:tc>
                <a:tc>
                  <a:txBody>
                    <a:bodyPr/>
                    <a:lstStyle/>
                    <a:p>
                      <a:pPr marL="0" marR="0" lvl="0" indent="0" algn="l" rtl="0">
                        <a:spcBef>
                          <a:spcPts val="0"/>
                        </a:spcBef>
                        <a:spcAft>
                          <a:spcPts val="0"/>
                        </a:spcAft>
                        <a:buNone/>
                      </a:pPr>
                      <a:endParaRPr sz="1200">
                        <a:latin typeface="Montserrat"/>
                        <a:ea typeface="Montserrat"/>
                        <a:cs typeface="Montserrat"/>
                        <a:sym typeface="Montserrat"/>
                      </a:endParaRPr>
                    </a:p>
                  </a:txBody>
                  <a:tcPr marL="68600" marR="68600" marT="34300" marB="34300" anchor="ctr"/>
                </a:tc>
                <a:extLst>
                  <a:ext uri="{0D108BD9-81ED-4DB2-BD59-A6C34878D82A}">
                    <a16:rowId xmlns:a16="http://schemas.microsoft.com/office/drawing/2014/main" val="10002"/>
                  </a:ext>
                </a:extLst>
              </a:tr>
              <a:tr h="381775">
                <a:tc>
                  <a:txBody>
                    <a:bodyPr/>
                    <a:lstStyle/>
                    <a:p>
                      <a:pPr marL="0" marR="0" lvl="0" indent="0" algn="l" rtl="0">
                        <a:spcBef>
                          <a:spcPts val="0"/>
                        </a:spcBef>
                        <a:spcAft>
                          <a:spcPts val="0"/>
                        </a:spcAft>
                        <a:buNone/>
                      </a:pPr>
                      <a:r>
                        <a:rPr lang="en" sz="1200">
                          <a:latin typeface="Montserrat"/>
                          <a:ea typeface="Montserrat"/>
                          <a:cs typeface="Montserrat"/>
                          <a:sym typeface="Montserrat"/>
                        </a:rPr>
                        <a:t>Federal Compliance</a:t>
                      </a:r>
                      <a:endParaRPr sz="1200">
                        <a:latin typeface="Montserrat"/>
                        <a:ea typeface="Montserrat"/>
                        <a:cs typeface="Montserrat"/>
                        <a:sym typeface="Montserrat"/>
                      </a:endParaRPr>
                    </a:p>
                  </a:txBody>
                  <a:tcPr marL="68600" marR="68600" marT="34300" marB="34300" anchor="ctr"/>
                </a:tc>
                <a:tc>
                  <a:txBody>
                    <a:bodyPr/>
                    <a:lstStyle/>
                    <a:p>
                      <a:pPr marL="0" marR="0" lvl="0" indent="0" algn="l" rtl="0">
                        <a:spcBef>
                          <a:spcPts val="0"/>
                        </a:spcBef>
                        <a:spcAft>
                          <a:spcPts val="0"/>
                        </a:spcAft>
                        <a:buNone/>
                      </a:pPr>
                      <a:r>
                        <a:rPr lang="en" sz="1200">
                          <a:latin typeface="Montserrat"/>
                          <a:ea typeface="Montserrat"/>
                          <a:cs typeface="Montserrat"/>
                          <a:sym typeface="Montserrat"/>
                        </a:rPr>
                        <a:t>Unmodified</a:t>
                      </a:r>
                      <a:endParaRPr sz="1100">
                        <a:latin typeface="Montserrat"/>
                        <a:ea typeface="Montserrat"/>
                        <a:cs typeface="Montserrat"/>
                        <a:sym typeface="Montserrat"/>
                      </a:endParaRPr>
                    </a:p>
                  </a:txBody>
                  <a:tcPr marL="68600" marR="68600" marT="34300" marB="34300" anchor="ctr"/>
                </a:tc>
                <a:extLst>
                  <a:ext uri="{0D108BD9-81ED-4DB2-BD59-A6C34878D82A}">
                    <a16:rowId xmlns:a16="http://schemas.microsoft.com/office/drawing/2014/main" val="10003"/>
                  </a:ext>
                </a:extLst>
              </a:tr>
              <a:tr h="381775">
                <a:tc>
                  <a:txBody>
                    <a:bodyPr/>
                    <a:lstStyle/>
                    <a:p>
                      <a:pPr marL="0" marR="0" lvl="0" indent="0" algn="l" rtl="0">
                        <a:spcBef>
                          <a:spcPts val="0"/>
                        </a:spcBef>
                        <a:spcAft>
                          <a:spcPts val="0"/>
                        </a:spcAft>
                        <a:buNone/>
                      </a:pPr>
                      <a:r>
                        <a:rPr lang="en" sz="1200">
                          <a:latin typeface="Montserrat"/>
                          <a:ea typeface="Montserrat"/>
                          <a:cs typeface="Montserrat"/>
                          <a:sym typeface="Montserrat"/>
                        </a:rPr>
                        <a:t>State Compliance</a:t>
                      </a:r>
                      <a:endParaRPr sz="1100">
                        <a:latin typeface="Montserrat"/>
                        <a:ea typeface="Montserrat"/>
                        <a:cs typeface="Montserrat"/>
                        <a:sym typeface="Montserrat"/>
                      </a:endParaRPr>
                    </a:p>
                  </a:txBody>
                  <a:tcPr marL="68600" marR="68600" marT="34300" marB="34300" anchor="ctr"/>
                </a:tc>
                <a:tc>
                  <a:txBody>
                    <a:bodyPr/>
                    <a:lstStyle/>
                    <a:p>
                      <a:pPr marL="0" marR="0" lvl="0" indent="0" algn="l" rtl="0">
                        <a:spcBef>
                          <a:spcPts val="0"/>
                        </a:spcBef>
                        <a:spcAft>
                          <a:spcPts val="0"/>
                        </a:spcAft>
                        <a:buNone/>
                      </a:pPr>
                      <a:r>
                        <a:rPr lang="en" sz="1200">
                          <a:latin typeface="Montserrat"/>
                          <a:ea typeface="Montserrat"/>
                          <a:cs typeface="Montserrat"/>
                          <a:sym typeface="Montserrat"/>
                        </a:rPr>
                        <a:t>Qualified</a:t>
                      </a:r>
                      <a:endParaRPr sz="1100">
                        <a:latin typeface="Montserrat"/>
                        <a:ea typeface="Montserrat"/>
                        <a:cs typeface="Montserrat"/>
                        <a:sym typeface="Montserrat"/>
                      </a:endParaRPr>
                    </a:p>
                  </a:txBody>
                  <a:tcPr marL="68600" marR="68600" marT="34300" marB="34300" anchor="ctr"/>
                </a:tc>
                <a:extLst>
                  <a:ext uri="{0D108BD9-81ED-4DB2-BD59-A6C34878D82A}">
                    <a16:rowId xmlns:a16="http://schemas.microsoft.com/office/drawing/2014/main" val="10004"/>
                  </a:ext>
                </a:extLst>
              </a:tr>
              <a:tr h="1203975">
                <a:tc>
                  <a:txBody>
                    <a:bodyPr/>
                    <a:lstStyle/>
                    <a:p>
                      <a:pPr marL="215900" marR="0" lvl="0" indent="-215900" algn="l" rtl="0">
                        <a:spcBef>
                          <a:spcPts val="0"/>
                        </a:spcBef>
                        <a:spcAft>
                          <a:spcPts val="0"/>
                        </a:spcAft>
                        <a:buClr>
                          <a:schemeClr val="dk1"/>
                        </a:buClr>
                        <a:buSzPts val="1200"/>
                        <a:buFont typeface="Montserrat"/>
                        <a:buChar char="•"/>
                      </a:pPr>
                      <a:r>
                        <a:rPr lang="en" sz="1200">
                          <a:latin typeface="Montserrat"/>
                          <a:ea typeface="Montserrat"/>
                          <a:cs typeface="Montserrat"/>
                          <a:sym typeface="Montserrat"/>
                        </a:rPr>
                        <a:t>Instructional Time</a:t>
                      </a:r>
                      <a:endParaRPr sz="1100">
                        <a:latin typeface="Montserrat"/>
                        <a:ea typeface="Montserrat"/>
                        <a:cs typeface="Montserrat"/>
                        <a:sym typeface="Montserrat"/>
                      </a:endParaRPr>
                    </a:p>
                    <a:p>
                      <a:pPr marL="215900" marR="0" lvl="0" indent="-215900" algn="l" rtl="0">
                        <a:spcBef>
                          <a:spcPts val="0"/>
                        </a:spcBef>
                        <a:spcAft>
                          <a:spcPts val="0"/>
                        </a:spcAft>
                        <a:buClr>
                          <a:schemeClr val="dk1"/>
                        </a:buClr>
                        <a:buSzPts val="1200"/>
                        <a:buFont typeface="Montserrat"/>
                        <a:buChar char="•"/>
                      </a:pPr>
                      <a:r>
                        <a:rPr lang="en" sz="1200">
                          <a:latin typeface="Montserrat"/>
                          <a:ea typeface="Montserrat"/>
                          <a:cs typeface="Montserrat"/>
                          <a:sym typeface="Montserrat"/>
                        </a:rPr>
                        <a:t>Immunizations</a:t>
                      </a:r>
                      <a:endParaRPr sz="1100">
                        <a:latin typeface="Montserrat"/>
                        <a:ea typeface="Montserrat"/>
                        <a:cs typeface="Montserrat"/>
                        <a:sym typeface="Montserrat"/>
                      </a:endParaRPr>
                    </a:p>
                    <a:p>
                      <a:pPr marL="215900" marR="0" lvl="0" indent="-215900" algn="l" rtl="0">
                        <a:spcBef>
                          <a:spcPts val="0"/>
                        </a:spcBef>
                        <a:spcAft>
                          <a:spcPts val="0"/>
                        </a:spcAft>
                        <a:buClr>
                          <a:schemeClr val="dk1"/>
                        </a:buClr>
                        <a:buSzPts val="1200"/>
                        <a:buFont typeface="Montserrat"/>
                        <a:buChar char="•"/>
                      </a:pPr>
                      <a:r>
                        <a:rPr lang="en" sz="1200">
                          <a:latin typeface="Montserrat"/>
                          <a:ea typeface="Montserrat"/>
                          <a:cs typeface="Montserrat"/>
                          <a:sym typeface="Montserrat"/>
                        </a:rPr>
                        <a:t>Charter School Attendance</a:t>
                      </a:r>
                      <a:endParaRPr sz="1100">
                        <a:latin typeface="Montserrat"/>
                        <a:ea typeface="Montserrat"/>
                        <a:cs typeface="Montserrat"/>
                        <a:sym typeface="Montserrat"/>
                      </a:endParaRPr>
                    </a:p>
                    <a:p>
                      <a:pPr marL="215900" marR="0" lvl="0" indent="-215900" algn="l" rtl="0">
                        <a:spcBef>
                          <a:spcPts val="0"/>
                        </a:spcBef>
                        <a:spcAft>
                          <a:spcPts val="0"/>
                        </a:spcAft>
                        <a:buClr>
                          <a:schemeClr val="dk1"/>
                        </a:buClr>
                        <a:buSzPts val="1200"/>
                        <a:buFont typeface="Montserrat"/>
                        <a:buChar char="•"/>
                      </a:pPr>
                      <a:r>
                        <a:rPr lang="en" sz="1200">
                          <a:latin typeface="Montserrat"/>
                          <a:ea typeface="Montserrat"/>
                          <a:cs typeface="Montserrat"/>
                          <a:sym typeface="Montserrat"/>
                        </a:rPr>
                        <a:t>Charter School Annual Instructional Minutes</a:t>
                      </a:r>
                      <a:endParaRPr sz="1100">
                        <a:latin typeface="Montserrat"/>
                        <a:ea typeface="Montserrat"/>
                        <a:cs typeface="Montserrat"/>
                        <a:sym typeface="Montserrat"/>
                      </a:endParaRPr>
                    </a:p>
                    <a:p>
                      <a:pPr marL="0" marR="0" lvl="0" indent="0" algn="l" rtl="0">
                        <a:spcBef>
                          <a:spcPts val="0"/>
                        </a:spcBef>
                        <a:spcAft>
                          <a:spcPts val="0"/>
                        </a:spcAft>
                        <a:buClr>
                          <a:schemeClr val="dk1"/>
                        </a:buClr>
                        <a:buSzPts val="1200"/>
                        <a:buFont typeface="Arial"/>
                        <a:buNone/>
                      </a:pPr>
                      <a:endParaRPr sz="1200">
                        <a:latin typeface="Montserrat"/>
                        <a:ea typeface="Montserrat"/>
                        <a:cs typeface="Montserrat"/>
                        <a:sym typeface="Montserrat"/>
                      </a:endParaRPr>
                    </a:p>
                  </a:txBody>
                  <a:tcPr marL="68600" marR="68600" marT="34300" marB="34300" anchor="ctr"/>
                </a:tc>
                <a:tc>
                  <a:txBody>
                    <a:bodyPr/>
                    <a:lstStyle/>
                    <a:p>
                      <a:pPr marL="0" marR="0" lvl="0" indent="0" algn="l" rtl="0">
                        <a:spcBef>
                          <a:spcPts val="0"/>
                        </a:spcBef>
                        <a:spcAft>
                          <a:spcPts val="0"/>
                        </a:spcAft>
                        <a:buNone/>
                      </a:pPr>
                      <a:r>
                        <a:rPr lang="en" sz="1200">
                          <a:latin typeface="Montserrat"/>
                          <a:ea typeface="Montserrat"/>
                          <a:cs typeface="Montserrat"/>
                          <a:sym typeface="Montserrat"/>
                        </a:rPr>
                        <a:t>Fiscal impact: $46,174,423</a:t>
                      </a:r>
                      <a:endParaRPr sz="1100">
                        <a:latin typeface="Montserrat"/>
                        <a:ea typeface="Montserrat"/>
                        <a:cs typeface="Montserrat"/>
                        <a:sym typeface="Montserrat"/>
                      </a:endParaRPr>
                    </a:p>
                    <a:p>
                      <a:pPr marL="0" marR="0" lvl="0" indent="0" algn="l" rtl="0">
                        <a:spcBef>
                          <a:spcPts val="0"/>
                        </a:spcBef>
                        <a:spcAft>
                          <a:spcPts val="0"/>
                        </a:spcAft>
                        <a:buNone/>
                      </a:pPr>
                      <a:r>
                        <a:rPr lang="en" sz="1200">
                          <a:latin typeface="Montserrat"/>
                          <a:ea typeface="Montserrat"/>
                          <a:cs typeface="Montserrat"/>
                          <a:sym typeface="Montserrat"/>
                        </a:rPr>
                        <a:t>Fiscal impact: $6,263</a:t>
                      </a:r>
                      <a:endParaRPr sz="1100">
                        <a:latin typeface="Montserrat"/>
                        <a:ea typeface="Montserrat"/>
                        <a:cs typeface="Montserrat"/>
                        <a:sym typeface="Montserrat"/>
                      </a:endParaRPr>
                    </a:p>
                    <a:p>
                      <a:pPr marL="0" marR="0" lvl="0" indent="0" algn="l" rtl="0">
                        <a:spcBef>
                          <a:spcPts val="0"/>
                        </a:spcBef>
                        <a:spcAft>
                          <a:spcPts val="0"/>
                        </a:spcAft>
                        <a:buNone/>
                      </a:pPr>
                      <a:r>
                        <a:rPr lang="en" sz="1200">
                          <a:latin typeface="Montserrat"/>
                          <a:ea typeface="Montserrat"/>
                          <a:cs typeface="Montserrat"/>
                          <a:sym typeface="Montserrat"/>
                        </a:rPr>
                        <a:t>Fiscal impact: $314,621</a:t>
                      </a:r>
                      <a:endParaRPr sz="1100">
                        <a:latin typeface="Montserrat"/>
                        <a:ea typeface="Montserrat"/>
                        <a:cs typeface="Montserrat"/>
                        <a:sym typeface="Montserrat"/>
                      </a:endParaRPr>
                    </a:p>
                    <a:p>
                      <a:pPr marL="0" marR="0" lvl="0" indent="0" algn="l" rtl="0">
                        <a:spcBef>
                          <a:spcPts val="0"/>
                        </a:spcBef>
                        <a:spcAft>
                          <a:spcPts val="0"/>
                        </a:spcAft>
                        <a:buNone/>
                      </a:pPr>
                      <a:r>
                        <a:rPr lang="en" sz="1200">
                          <a:latin typeface="Montserrat"/>
                          <a:ea typeface="Montserrat"/>
                          <a:cs typeface="Montserrat"/>
                          <a:sym typeface="Montserrat"/>
                        </a:rPr>
                        <a:t>Fiscal impact: $463,970</a:t>
                      </a:r>
                      <a:endParaRPr sz="1100">
                        <a:latin typeface="Montserrat"/>
                        <a:ea typeface="Montserrat"/>
                        <a:cs typeface="Montserrat"/>
                        <a:sym typeface="Montserrat"/>
                      </a:endParaRPr>
                    </a:p>
                    <a:p>
                      <a:pPr marL="0" marR="0" lvl="0" indent="0" algn="l" rtl="0">
                        <a:spcBef>
                          <a:spcPts val="0"/>
                        </a:spcBef>
                        <a:spcAft>
                          <a:spcPts val="0"/>
                        </a:spcAft>
                        <a:buNone/>
                      </a:pPr>
                      <a:endParaRPr sz="1200">
                        <a:latin typeface="Montserrat"/>
                        <a:ea typeface="Montserrat"/>
                        <a:cs typeface="Montserrat"/>
                        <a:sym typeface="Montserrat"/>
                      </a:endParaRPr>
                    </a:p>
                    <a:p>
                      <a:pPr marL="0" marR="0" lvl="0" indent="0" algn="l" rtl="0">
                        <a:spcBef>
                          <a:spcPts val="0"/>
                        </a:spcBef>
                        <a:spcAft>
                          <a:spcPts val="0"/>
                        </a:spcAft>
                        <a:buNone/>
                      </a:pPr>
                      <a:r>
                        <a:rPr lang="en" sz="1200">
                          <a:latin typeface="Montserrat"/>
                          <a:ea typeface="Montserrat"/>
                          <a:cs typeface="Montserrat"/>
                          <a:sym typeface="Montserrat"/>
                        </a:rPr>
                        <a:t>Total impact: $46,959,277</a:t>
                      </a:r>
                      <a:endParaRPr sz="1100">
                        <a:latin typeface="Montserrat"/>
                        <a:ea typeface="Montserrat"/>
                        <a:cs typeface="Montserrat"/>
                        <a:sym typeface="Montserrat"/>
                      </a:endParaRPr>
                    </a:p>
                  </a:txBody>
                  <a:tcPr marL="68600" marR="68600" marT="34300" marB="3430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09600" y="402750"/>
            <a:ext cx="8370000" cy="3603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
              <a:t>Audit Findings &amp; Recommendations</a:t>
            </a:r>
            <a:endParaRPr/>
          </a:p>
        </p:txBody>
      </p:sp>
      <p:sp>
        <p:nvSpPr>
          <p:cNvPr id="123" name="Google Shape;123;p24"/>
          <p:cNvSpPr txBox="1">
            <a:spLocks noGrp="1"/>
          </p:cNvSpPr>
          <p:nvPr>
            <p:ph type="body" idx="1"/>
          </p:nvPr>
        </p:nvSpPr>
        <p:spPr>
          <a:xfrm>
            <a:off x="609600" y="1314450"/>
            <a:ext cx="8226000" cy="3375000"/>
          </a:xfrm>
          <a:prstGeom prst="rect">
            <a:avLst/>
          </a:prstGeom>
          <a:noFill/>
          <a:ln>
            <a:noFill/>
          </a:ln>
        </p:spPr>
        <p:txBody>
          <a:bodyPr spcFirstLastPara="1" wrap="square" lIns="0" tIns="0" rIns="0" bIns="0" anchor="t" anchorCtr="0">
            <a:noAutofit/>
          </a:bodyPr>
          <a:lstStyle/>
          <a:p>
            <a:pPr marL="457200" lvl="0" indent="-330200" algn="l" rtl="0">
              <a:lnSpc>
                <a:spcPct val="100000"/>
              </a:lnSpc>
              <a:spcBef>
                <a:spcPts val="0"/>
              </a:spcBef>
              <a:spcAft>
                <a:spcPts val="0"/>
              </a:spcAft>
              <a:buClr>
                <a:srgbClr val="000000"/>
              </a:buClr>
              <a:buSzPts val="1600"/>
              <a:buChar char="●"/>
            </a:pPr>
            <a:r>
              <a:rPr lang="en" sz="1600">
                <a:solidFill>
                  <a:srgbClr val="000000"/>
                </a:solidFill>
              </a:rPr>
              <a:t>Internal Control – Segregation of Duties in Journal Entry Processing </a:t>
            </a:r>
            <a:endParaRPr sz="1600">
              <a:solidFill>
                <a:srgbClr val="000000"/>
              </a:solidFill>
            </a:endParaRPr>
          </a:p>
          <a:p>
            <a:pPr marL="914400" lvl="1" indent="-330200" algn="l" rtl="0">
              <a:lnSpc>
                <a:spcPct val="100000"/>
              </a:lnSpc>
              <a:spcBef>
                <a:spcPts val="1000"/>
              </a:spcBef>
              <a:spcAft>
                <a:spcPts val="0"/>
              </a:spcAft>
              <a:buClr>
                <a:srgbClr val="000000"/>
              </a:buClr>
              <a:buSzPts val="1600"/>
              <a:buChar char="○"/>
            </a:pPr>
            <a:r>
              <a:rPr lang="en" sz="1600">
                <a:solidFill>
                  <a:srgbClr val="000000"/>
                </a:solidFill>
              </a:rPr>
              <a:t>The District will implement stronger internal controls using the financial system</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State Compliance – Immunizations</a:t>
            </a:r>
            <a:endParaRPr sz="1600">
              <a:solidFill>
                <a:srgbClr val="000000"/>
              </a:solidFill>
            </a:endParaRPr>
          </a:p>
          <a:p>
            <a:pPr marL="914400" lvl="1" indent="-330200" algn="l" rtl="0">
              <a:lnSpc>
                <a:spcPct val="100000"/>
              </a:lnSpc>
              <a:spcBef>
                <a:spcPts val="1000"/>
              </a:spcBef>
              <a:spcAft>
                <a:spcPts val="0"/>
              </a:spcAft>
              <a:buClr>
                <a:srgbClr val="000000"/>
              </a:buClr>
              <a:buSzPts val="1600"/>
              <a:buChar char="○"/>
            </a:pPr>
            <a:r>
              <a:rPr lang="en" sz="1600">
                <a:solidFill>
                  <a:srgbClr val="000000"/>
                </a:solidFill>
              </a:rPr>
              <a:t>One student did not receive second immunization, fiscal impact $6,263</a:t>
            </a:r>
            <a:endParaRPr sz="1600">
              <a:solidFill>
                <a:srgbClr val="000000"/>
              </a:solidFill>
            </a:endParaRPr>
          </a:p>
          <a:p>
            <a:pPr marL="914400" lvl="1" indent="-330200" algn="l" rtl="0">
              <a:lnSpc>
                <a:spcPct val="100000"/>
              </a:lnSpc>
              <a:spcBef>
                <a:spcPts val="1000"/>
              </a:spcBef>
              <a:spcAft>
                <a:spcPts val="0"/>
              </a:spcAft>
              <a:buClr>
                <a:srgbClr val="000000"/>
              </a:buClr>
              <a:buSzPts val="1600"/>
              <a:buChar char="○"/>
            </a:pPr>
            <a:r>
              <a:rPr lang="en" sz="1600">
                <a:solidFill>
                  <a:srgbClr val="000000"/>
                </a:solidFill>
              </a:rPr>
              <a:t>Additional controls implemented to follow-up with school sites</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State Compliance – Charter School Attendance Reporting</a:t>
            </a:r>
            <a:endParaRPr sz="1600">
              <a:solidFill>
                <a:srgbClr val="000000"/>
              </a:solidFill>
            </a:endParaRPr>
          </a:p>
          <a:p>
            <a:pPr marL="457200" lvl="0" indent="-330200" algn="l" rtl="0">
              <a:lnSpc>
                <a:spcPct val="100000"/>
              </a:lnSpc>
              <a:spcBef>
                <a:spcPts val="1000"/>
              </a:spcBef>
              <a:spcAft>
                <a:spcPts val="0"/>
              </a:spcAft>
              <a:buClr>
                <a:srgbClr val="000000"/>
              </a:buClr>
              <a:buSzPts val="1600"/>
              <a:buChar char="●"/>
            </a:pPr>
            <a:r>
              <a:rPr lang="en" sz="1600">
                <a:solidFill>
                  <a:srgbClr val="000000"/>
                </a:solidFill>
              </a:rPr>
              <a:t>Nonclassroom-based charter was incorrectly reported as classroom-based</a:t>
            </a:r>
            <a:endParaRPr sz="1600">
              <a:solidFill>
                <a:srgbClr val="000000"/>
              </a:solidFill>
            </a:endParaRPr>
          </a:p>
          <a:p>
            <a:pPr marL="457200" lvl="0" indent="-330200" algn="l" rtl="0">
              <a:lnSpc>
                <a:spcPct val="100000"/>
              </a:lnSpc>
              <a:spcBef>
                <a:spcPts val="1000"/>
              </a:spcBef>
              <a:spcAft>
                <a:spcPts val="1000"/>
              </a:spcAft>
              <a:buClr>
                <a:srgbClr val="000000"/>
              </a:buClr>
              <a:buSzPts val="1600"/>
              <a:buChar char="●"/>
            </a:pPr>
            <a:r>
              <a:rPr lang="en" sz="1600">
                <a:solidFill>
                  <a:srgbClr val="000000"/>
                </a:solidFill>
              </a:rPr>
              <a:t>No fiscal impact, District will submit revised state reports</a:t>
            </a:r>
            <a:endParaRPr sz="1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09600" y="402750"/>
            <a:ext cx="8370000" cy="360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2400"/>
              <a:buFont typeface="Arial"/>
              <a:buNone/>
            </a:pPr>
            <a:r>
              <a:rPr lang="en"/>
              <a:t>Audit Findings &amp; Recommendations</a:t>
            </a:r>
            <a:endParaRPr/>
          </a:p>
        </p:txBody>
      </p:sp>
      <p:sp>
        <p:nvSpPr>
          <p:cNvPr id="129" name="Google Shape;129;p25"/>
          <p:cNvSpPr txBox="1">
            <a:spLocks noGrp="1"/>
          </p:cNvSpPr>
          <p:nvPr>
            <p:ph type="body" idx="1"/>
          </p:nvPr>
        </p:nvSpPr>
        <p:spPr>
          <a:xfrm>
            <a:off x="609600" y="1314450"/>
            <a:ext cx="7291800" cy="3375000"/>
          </a:xfrm>
          <a:prstGeom prst="rect">
            <a:avLst/>
          </a:prstGeom>
          <a:noFill/>
          <a:ln>
            <a:noFill/>
          </a:ln>
        </p:spPr>
        <p:txBody>
          <a:bodyPr spcFirstLastPara="1" wrap="square" lIns="0" tIns="0" rIns="0" bIns="0" anchor="t" anchorCtr="0">
            <a:noAutofit/>
          </a:bodyPr>
          <a:lstStyle/>
          <a:p>
            <a:pPr marL="139700" lvl="0" indent="-133350" algn="l" rtl="0">
              <a:spcBef>
                <a:spcPts val="1000"/>
              </a:spcBef>
              <a:spcAft>
                <a:spcPts val="0"/>
              </a:spcAft>
              <a:buClr>
                <a:schemeClr val="dk1"/>
              </a:buClr>
              <a:buSzPts val="1500"/>
              <a:buChar char="●"/>
            </a:pPr>
            <a:r>
              <a:rPr lang="en" sz="1500">
                <a:solidFill>
                  <a:schemeClr val="dk1"/>
                </a:solidFill>
              </a:rPr>
              <a:t>State Compliance - Shortage of Instructional Days and Minutes Offered</a:t>
            </a:r>
            <a:endParaRPr sz="1500">
              <a:solidFill>
                <a:schemeClr val="dk1"/>
              </a:solidFill>
            </a:endParaRPr>
          </a:p>
          <a:p>
            <a:pPr marL="266700" lvl="1" indent="-146050" algn="l" rtl="0">
              <a:spcBef>
                <a:spcPts val="1000"/>
              </a:spcBef>
              <a:spcAft>
                <a:spcPts val="0"/>
              </a:spcAft>
              <a:buClr>
                <a:schemeClr val="dk1"/>
              </a:buClr>
              <a:buSzPts val="1500"/>
              <a:buChar char="○"/>
            </a:pPr>
            <a:r>
              <a:rPr lang="en" sz="1500">
                <a:solidFill>
                  <a:schemeClr val="dk1"/>
                </a:solidFill>
              </a:rPr>
              <a:t>8 day workforce strike March 23 – April 1, 2022</a:t>
            </a:r>
            <a:endParaRPr sz="1500">
              <a:solidFill>
                <a:schemeClr val="dk1"/>
              </a:solidFill>
            </a:endParaRPr>
          </a:p>
          <a:p>
            <a:pPr marL="330200" lvl="2" indent="-107950" algn="l" rtl="0">
              <a:spcBef>
                <a:spcPts val="1000"/>
              </a:spcBef>
              <a:spcAft>
                <a:spcPts val="0"/>
              </a:spcAft>
              <a:buClr>
                <a:schemeClr val="dk1"/>
              </a:buClr>
              <a:buSzPts val="1500"/>
              <a:buChar char="■"/>
            </a:pPr>
            <a:r>
              <a:rPr lang="en" sz="1500">
                <a:solidFill>
                  <a:schemeClr val="dk1"/>
                </a:solidFill>
              </a:rPr>
              <a:t>District fiscal impact is $46,174,423 </a:t>
            </a:r>
            <a:endParaRPr sz="1500">
              <a:solidFill>
                <a:schemeClr val="dk1"/>
              </a:solidFill>
            </a:endParaRPr>
          </a:p>
          <a:p>
            <a:pPr marL="330200" lvl="2" indent="-107950" algn="l" rtl="0">
              <a:spcBef>
                <a:spcPts val="1000"/>
              </a:spcBef>
              <a:spcAft>
                <a:spcPts val="0"/>
              </a:spcAft>
              <a:buClr>
                <a:schemeClr val="dk1"/>
              </a:buClr>
              <a:buSzPts val="1500"/>
              <a:buChar char="■"/>
            </a:pPr>
            <a:r>
              <a:rPr lang="en" sz="1500">
                <a:solidFill>
                  <a:schemeClr val="dk1"/>
                </a:solidFill>
              </a:rPr>
              <a:t>Charter fiscal impact is $778,591</a:t>
            </a:r>
            <a:endParaRPr sz="1500">
              <a:solidFill>
                <a:schemeClr val="dk1"/>
              </a:solidFill>
            </a:endParaRPr>
          </a:p>
          <a:p>
            <a:pPr marL="330200" lvl="2" indent="-107950" algn="l" rtl="0">
              <a:spcBef>
                <a:spcPts val="1000"/>
              </a:spcBef>
              <a:spcAft>
                <a:spcPts val="0"/>
              </a:spcAft>
              <a:buClr>
                <a:schemeClr val="dk1"/>
              </a:buClr>
              <a:buSzPts val="1500"/>
              <a:buChar char="■"/>
            </a:pPr>
            <a:r>
              <a:rPr lang="en" sz="1500">
                <a:solidFill>
                  <a:schemeClr val="dk1"/>
                </a:solidFill>
              </a:rPr>
              <a:t>District Accrued Liability</a:t>
            </a:r>
            <a:endParaRPr sz="1500">
              <a:solidFill>
                <a:schemeClr val="dk1"/>
              </a:solidFill>
            </a:endParaRPr>
          </a:p>
          <a:p>
            <a:pPr marL="419100" lvl="3" indent="-95250" algn="l" rtl="0">
              <a:spcBef>
                <a:spcPts val="1000"/>
              </a:spcBef>
              <a:spcAft>
                <a:spcPts val="0"/>
              </a:spcAft>
              <a:buClr>
                <a:schemeClr val="dk1"/>
              </a:buClr>
              <a:buSzPts val="1500"/>
              <a:buChar char="●"/>
            </a:pPr>
            <a:r>
              <a:rPr lang="en" sz="1500">
                <a:solidFill>
                  <a:schemeClr val="dk1"/>
                </a:solidFill>
              </a:rPr>
              <a:t>Waiver to make up the lost days by adding to the instructional calendar double the lost number of instructional days/minutes for two consecutive school years</a:t>
            </a:r>
            <a:endParaRPr sz="1500">
              <a:solidFill>
                <a:schemeClr val="dk1"/>
              </a:solidFill>
            </a:endParaRPr>
          </a:p>
          <a:p>
            <a:pPr marL="520700" lvl="4" indent="-107950" algn="l" rtl="0">
              <a:spcBef>
                <a:spcPts val="1000"/>
              </a:spcBef>
              <a:spcAft>
                <a:spcPts val="1000"/>
              </a:spcAft>
              <a:buClr>
                <a:schemeClr val="dk1"/>
              </a:buClr>
              <a:buSzPts val="1500"/>
              <a:buChar char="○"/>
            </a:pPr>
            <a:r>
              <a:rPr lang="en" sz="1500" b="1">
                <a:solidFill>
                  <a:schemeClr val="dk1"/>
                </a:solidFill>
              </a:rPr>
              <a:t>Waiver contingent upon California Department of Education approval and negotiations</a:t>
            </a:r>
            <a:endParaRPr sz="1500"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09600" y="402750"/>
            <a:ext cx="8370000" cy="360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2400"/>
              <a:buFont typeface="Arial"/>
              <a:buNone/>
            </a:pPr>
            <a:r>
              <a:rPr lang="en"/>
              <a:t>Conclusion</a:t>
            </a:r>
            <a:endParaRPr/>
          </a:p>
        </p:txBody>
      </p:sp>
      <p:sp>
        <p:nvSpPr>
          <p:cNvPr id="135" name="Google Shape;135;p26"/>
          <p:cNvSpPr txBox="1">
            <a:spLocks noGrp="1"/>
          </p:cNvSpPr>
          <p:nvPr>
            <p:ph type="body" idx="1"/>
          </p:nvPr>
        </p:nvSpPr>
        <p:spPr>
          <a:xfrm>
            <a:off x="609600" y="1314442"/>
            <a:ext cx="8370000" cy="2741700"/>
          </a:xfrm>
          <a:prstGeom prst="rect">
            <a:avLst/>
          </a:prstGeom>
          <a:noFill/>
          <a:ln>
            <a:noFill/>
          </a:ln>
        </p:spPr>
        <p:txBody>
          <a:bodyPr spcFirstLastPara="1" wrap="square" lIns="0" tIns="0" rIns="0" bIns="0" anchor="t" anchorCtr="0">
            <a:noAutofit/>
          </a:bodyPr>
          <a:lstStyle/>
          <a:p>
            <a:pPr marL="139700" lvl="0" indent="-139700" algn="l" rtl="0">
              <a:spcBef>
                <a:spcPts val="1000"/>
              </a:spcBef>
              <a:spcAft>
                <a:spcPts val="0"/>
              </a:spcAft>
              <a:buClr>
                <a:srgbClr val="000000"/>
              </a:buClr>
              <a:buSzPts val="1600"/>
              <a:buChar char="●"/>
            </a:pPr>
            <a:r>
              <a:rPr lang="en" sz="1600">
                <a:solidFill>
                  <a:srgbClr val="000000"/>
                </a:solidFill>
              </a:rPr>
              <a:t>The District’s financial statements are presented fairly in all material respects</a:t>
            </a:r>
            <a:endParaRPr sz="1600">
              <a:solidFill>
                <a:srgbClr val="000000"/>
              </a:solidFill>
            </a:endParaRPr>
          </a:p>
          <a:p>
            <a:pPr marL="139700" lvl="0" indent="-139700" algn="l" rtl="0">
              <a:spcBef>
                <a:spcPts val="1000"/>
              </a:spcBef>
              <a:spcAft>
                <a:spcPts val="0"/>
              </a:spcAft>
              <a:buClr>
                <a:srgbClr val="000000"/>
              </a:buClr>
              <a:buSzPts val="1600"/>
              <a:buChar char="●"/>
            </a:pPr>
            <a:r>
              <a:rPr lang="en" sz="1600">
                <a:solidFill>
                  <a:srgbClr val="000000"/>
                </a:solidFill>
              </a:rPr>
              <a:t>No federal compliance findings</a:t>
            </a:r>
            <a:endParaRPr sz="1600">
              <a:solidFill>
                <a:srgbClr val="000000"/>
              </a:solidFill>
            </a:endParaRPr>
          </a:p>
          <a:p>
            <a:pPr marL="139700" lvl="0" indent="-139700" algn="l" rtl="0">
              <a:spcBef>
                <a:spcPts val="1000"/>
              </a:spcBef>
              <a:spcAft>
                <a:spcPts val="0"/>
              </a:spcAft>
              <a:buClr>
                <a:srgbClr val="000000"/>
              </a:buClr>
              <a:buSzPts val="1600"/>
              <a:buChar char="●"/>
            </a:pPr>
            <a:r>
              <a:rPr lang="en" sz="1600">
                <a:solidFill>
                  <a:srgbClr val="000000"/>
                </a:solidFill>
              </a:rPr>
              <a:t>Management and staff at the District office and other departments were prepared for our audit and responded timely to our requests</a:t>
            </a:r>
            <a:endParaRPr sz="1600">
              <a:solidFill>
                <a:srgbClr val="000000"/>
              </a:solidFill>
            </a:endParaRPr>
          </a:p>
          <a:p>
            <a:pPr marL="139700" lvl="0" indent="-139700" algn="l" rtl="0">
              <a:spcBef>
                <a:spcPts val="1000"/>
              </a:spcBef>
              <a:spcAft>
                <a:spcPts val="1000"/>
              </a:spcAft>
              <a:buClr>
                <a:srgbClr val="000000"/>
              </a:buClr>
              <a:buSzPts val="1600"/>
              <a:buChar char="●"/>
            </a:pPr>
            <a:r>
              <a:rPr lang="en" sz="1600">
                <a:solidFill>
                  <a:srgbClr val="000000"/>
                </a:solidFill>
              </a:rPr>
              <a:t>The District’s audit report was filed with the State Controller’s Office before the December 15, 2022 reporting deadline</a:t>
            </a:r>
            <a:endParaRPr sz="1600">
              <a:solidFill>
                <a:srgbClr val="000000"/>
              </a:solidFill>
            </a:endParaRPr>
          </a:p>
        </p:txBody>
      </p:sp>
      <p:sp>
        <p:nvSpPr>
          <p:cNvPr id="136" name="Google Shape;136;p26"/>
          <p:cNvSpPr txBox="1"/>
          <p:nvPr/>
        </p:nvSpPr>
        <p:spPr>
          <a:xfrm>
            <a:off x="609600" y="4130650"/>
            <a:ext cx="8003100" cy="692700"/>
          </a:xfrm>
          <a:prstGeom prst="rect">
            <a:avLst/>
          </a:prstGeom>
          <a:solidFill>
            <a:schemeClr val="lt1"/>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Arial"/>
                <a:ea typeface="Arial"/>
                <a:cs typeface="Arial"/>
                <a:sym typeface="Arial"/>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a:t>
            </a:r>
            <a:endParaRPr sz="1100"/>
          </a:p>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Arial"/>
                <a:ea typeface="Arial"/>
                <a:cs typeface="Arial"/>
                <a:sym typeface="Arial"/>
              </a:rPr>
              <a:t>within the Crowe Global network. The Crowe Horwath Global Risk Consulting entities, Crowe Healthcare Risk Consulting LLC, and our affiliate in Grand Cayman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a:t>
            </a:r>
            <a:endParaRPr sz="1100"/>
          </a:p>
          <a:p>
            <a:pPr marL="0" marR="0" lvl="0" indent="0" algn="l" rtl="0">
              <a:lnSpc>
                <a:spcPct val="100000"/>
              </a:lnSpc>
              <a:spcBef>
                <a:spcPts val="0"/>
              </a:spcBef>
              <a:spcAft>
                <a:spcPts val="0"/>
              </a:spcAft>
              <a:buClr>
                <a:schemeClr val="dk1"/>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Arial"/>
                <a:ea typeface="Arial"/>
                <a:cs typeface="Arial"/>
                <a:sym typeface="Arial"/>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2021 Crowe LLP.</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7"/>
          <p:cNvPicPr preferRelativeResize="0"/>
          <p:nvPr/>
        </p:nvPicPr>
        <p:blipFill rotWithShape="1">
          <a:blip r:embed="rId3">
            <a:alphaModFix/>
          </a:blip>
          <a:srcRect l="79" t="24004" b="3756"/>
          <a:stretch/>
        </p:blipFill>
        <p:spPr>
          <a:xfrm>
            <a:off x="-1" y="-1722"/>
            <a:ext cx="9151163" cy="3937649"/>
          </a:xfrm>
          <a:prstGeom prst="rect">
            <a:avLst/>
          </a:prstGeom>
          <a:noFill/>
          <a:ln>
            <a:noFill/>
          </a:ln>
        </p:spPr>
      </p:pic>
      <p:pic>
        <p:nvPicPr>
          <p:cNvPr id="142" name="Google Shape;142;p27"/>
          <p:cNvPicPr preferRelativeResize="0"/>
          <p:nvPr/>
        </p:nvPicPr>
        <p:blipFill rotWithShape="1">
          <a:blip r:embed="rId4">
            <a:alphaModFix/>
          </a:blip>
          <a:srcRect/>
          <a:stretch/>
        </p:blipFill>
        <p:spPr>
          <a:xfrm>
            <a:off x="3725975" y="4066752"/>
            <a:ext cx="1692050" cy="940025"/>
          </a:xfrm>
          <a:prstGeom prst="rect">
            <a:avLst/>
          </a:prstGeom>
          <a:noFill/>
          <a:ln>
            <a:noFill/>
          </a:ln>
        </p:spPr>
      </p:pic>
      <p:pic>
        <p:nvPicPr>
          <p:cNvPr id="143" name="Google Shape;143;p27"/>
          <p:cNvPicPr preferRelativeResize="0"/>
          <p:nvPr/>
        </p:nvPicPr>
        <p:blipFill rotWithShape="1">
          <a:blip r:embed="rId5">
            <a:alphaModFix/>
          </a:blip>
          <a:srcRect/>
          <a:stretch/>
        </p:blipFill>
        <p:spPr>
          <a:xfrm>
            <a:off x="-1" y="0"/>
            <a:ext cx="9144001" cy="3935928"/>
          </a:xfrm>
          <a:prstGeom prst="rect">
            <a:avLst/>
          </a:prstGeom>
          <a:gradFill>
            <a:gsLst>
              <a:gs pos="0">
                <a:srgbClr val="94BD5B">
                  <a:alpha val="49803"/>
                </a:srgbClr>
              </a:gs>
              <a:gs pos="100000">
                <a:srgbClr val="FFC000">
                  <a:alpha val="49803"/>
                </a:srgbClr>
              </a:gs>
            </a:gsLst>
            <a:lin ang="13500032" scaled="0"/>
          </a:gradFill>
          <a:ln>
            <a:noFill/>
          </a:ln>
        </p:spPr>
      </p:pic>
      <p:sp>
        <p:nvSpPr>
          <p:cNvPr id="144" name="Google Shape;144;p27"/>
          <p:cNvSpPr txBox="1"/>
          <p:nvPr/>
        </p:nvSpPr>
        <p:spPr>
          <a:xfrm>
            <a:off x="0" y="1471608"/>
            <a:ext cx="9144000" cy="1116000"/>
          </a:xfrm>
          <a:prstGeom prst="rect">
            <a:avLst/>
          </a:prstGeom>
          <a:noFill/>
          <a:ln>
            <a:noFill/>
          </a:ln>
          <a:effectLst>
            <a:outerShdw blurRad="100013" algn="bl" rotWithShape="0">
              <a:srgbClr val="000000">
                <a:alpha val="50000"/>
              </a:srgbClr>
            </a:outerShdw>
          </a:effectLst>
        </p:spPr>
        <p:txBody>
          <a:bodyPr spcFirstLastPara="1" wrap="square" lIns="68575" tIns="34275" rIns="68575" bIns="34275" anchor="t" anchorCtr="0">
            <a:spAutoFit/>
          </a:bodyPr>
          <a:lstStyle/>
          <a:p>
            <a:pPr marL="0" marR="0" lvl="0" indent="0" algn="ctr" rtl="0">
              <a:spcBef>
                <a:spcPts val="0"/>
              </a:spcBef>
              <a:spcAft>
                <a:spcPts val="0"/>
              </a:spcAft>
              <a:buNone/>
            </a:pPr>
            <a:r>
              <a:rPr lang="en" sz="3400" b="1" i="0" u="none" strike="noStrike" cap="none">
                <a:solidFill>
                  <a:schemeClr val="lt1"/>
                </a:solidFill>
                <a:latin typeface="Montserrat"/>
                <a:ea typeface="Montserrat"/>
                <a:cs typeface="Montserrat"/>
                <a:sym typeface="Montserrat"/>
              </a:rPr>
              <a:t>Approve Board Policy Board Policy </a:t>
            </a:r>
            <a:endParaRPr sz="3400" b="1" i="0" u="none" strike="noStrike" cap="none">
              <a:solidFill>
                <a:schemeClr val="lt1"/>
              </a:solidFill>
              <a:latin typeface="Montserrat"/>
              <a:ea typeface="Montserrat"/>
              <a:cs typeface="Montserrat"/>
              <a:sym typeface="Montserrat"/>
            </a:endParaRPr>
          </a:p>
          <a:p>
            <a:pPr marL="0" marR="0" lvl="0" indent="0" algn="ctr" rtl="0">
              <a:spcBef>
                <a:spcPts val="0"/>
              </a:spcBef>
              <a:spcAft>
                <a:spcPts val="0"/>
              </a:spcAft>
              <a:buNone/>
            </a:pPr>
            <a:r>
              <a:rPr lang="en" sz="3400" b="1" i="0" u="none" strike="noStrike" cap="none">
                <a:solidFill>
                  <a:schemeClr val="lt1"/>
                </a:solidFill>
                <a:latin typeface="Montserrat"/>
                <a:ea typeface="Montserrat"/>
                <a:cs typeface="Montserrat"/>
                <a:sym typeface="Montserrat"/>
              </a:rPr>
              <a:t>7310 Naming of Facilities</a:t>
            </a:r>
            <a:endParaRPr sz="3400" b="1" i="0" u="none" strike="noStrike" cap="none">
              <a:solidFill>
                <a:schemeClr val="lt1"/>
              </a:solidFill>
              <a:latin typeface="Montserrat"/>
              <a:ea typeface="Montserrat"/>
              <a:cs typeface="Montserrat"/>
              <a:sym typeface="Montserrat"/>
            </a:endParaRPr>
          </a:p>
        </p:txBody>
      </p:sp>
      <p:sp>
        <p:nvSpPr>
          <p:cNvPr id="145" name="Google Shape;145;p27"/>
          <p:cNvSpPr/>
          <p:nvPr/>
        </p:nvSpPr>
        <p:spPr>
          <a:xfrm>
            <a:off x="7235890" y="389555"/>
            <a:ext cx="1908000" cy="346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6" name="Google Shape;146;p27"/>
          <p:cNvSpPr txBox="1"/>
          <p:nvPr/>
        </p:nvSpPr>
        <p:spPr>
          <a:xfrm>
            <a:off x="7317229" y="417181"/>
            <a:ext cx="9144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i="0" u="none" strike="noStrike" cap="none">
                <a:solidFill>
                  <a:srgbClr val="3F3F3F"/>
                </a:solidFill>
                <a:latin typeface="Arial"/>
                <a:ea typeface="Arial"/>
                <a:cs typeface="Arial"/>
                <a:sym typeface="Arial"/>
              </a:rPr>
              <a:t>DEC | 15 | 2022</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On-screen Show (16:9)</PresentationFormat>
  <Paragraphs>140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Avenir</vt:lpstr>
      <vt:lpstr>Montserrat</vt:lpstr>
      <vt:lpstr>Calibri</vt:lpstr>
      <vt:lpstr>Arial</vt:lpstr>
      <vt:lpstr>Simple Light</vt:lpstr>
      <vt:lpstr>PowerPoint Presentation</vt:lpstr>
      <vt:lpstr>Background on Crowe LLP</vt:lpstr>
      <vt:lpstr>PowerPoint Presentation</vt:lpstr>
      <vt:lpstr>Other Required Communications</vt:lpstr>
      <vt:lpstr>Audit Results</vt:lpstr>
      <vt:lpstr>Audit Findings &amp; Recommendations</vt:lpstr>
      <vt:lpstr>Audit Findings &amp; Recommendations</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Approve the Submission of a Credential Waiver Application to the California Commission on Teacher Credentialing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Driscoll</dc:creator>
  <cp:lastModifiedBy>Danielle Driscoll</cp:lastModifiedBy>
  <cp:revision>1</cp:revision>
  <dcterms:modified xsi:type="dcterms:W3CDTF">2022-12-15T18:24:42Z</dcterms:modified>
</cp:coreProperties>
</file>