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344" r:id="rId2"/>
    <p:sldId id="543" r:id="rId3"/>
    <p:sldId id="550" r:id="rId4"/>
    <p:sldId id="554" r:id="rId5"/>
    <p:sldId id="551" r:id="rId6"/>
    <p:sldId id="552" r:id="rId7"/>
    <p:sldId id="559" r:id="rId8"/>
    <p:sldId id="480" r:id="rId9"/>
    <p:sldId id="490" r:id="rId10"/>
    <p:sldId id="558" r:id="rId11"/>
    <p:sldId id="556" r:id="rId12"/>
    <p:sldId id="557" r:id="rId13"/>
    <p:sldId id="547" r:id="rId14"/>
    <p:sldId id="542" r:id="rId15"/>
    <p:sldId id="562" r:id="rId16"/>
    <p:sldId id="564" r:id="rId17"/>
    <p:sldId id="486" r:id="rId18"/>
    <p:sldId id="487" r:id="rId19"/>
    <p:sldId id="560" r:id="rId20"/>
    <p:sldId id="544" r:id="rId21"/>
    <p:sldId id="498" r:id="rId22"/>
    <p:sldId id="563" r:id="rId23"/>
    <p:sldId id="530" r:id="rId24"/>
    <p:sldId id="509" r:id="rId25"/>
    <p:sldId id="565" r:id="rId26"/>
    <p:sldId id="566" r:id="rId27"/>
    <p:sldId id="561" r:id="rId28"/>
    <p:sldId id="567" r:id="rId2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7" clrIdx="0">
    <p:extLst>
      <p:ext uri="{19B8F6BF-5375-455C-9EA6-DF929625EA0E}">
        <p15:presenceInfo xmlns:p15="http://schemas.microsoft.com/office/powerpoint/2012/main" userId="Adm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813" autoAdjust="0"/>
    <p:restoredTop sz="95982" autoAdjust="0"/>
  </p:normalViewPr>
  <p:slideViewPr>
    <p:cSldViewPr snapToGrid="0">
      <p:cViewPr varScale="1">
        <p:scale>
          <a:sx n="91" d="100"/>
          <a:sy n="91" d="100"/>
        </p:scale>
        <p:origin x="285" y="5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B6067-D7AC-DA4F-B427-1AADFC358CC8}"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D73486FC-D149-F04F-90D1-636069595DFA}">
      <dgm:prSet phldrT="[Text]"/>
      <dgm:spPr/>
      <dgm:t>
        <a:bodyPr/>
        <a:lstStyle/>
        <a:p>
          <a:r>
            <a:rPr lang="en-US" dirty="0" smtClean="0"/>
            <a:t>B/AA TF Advisory Board</a:t>
          </a:r>
        </a:p>
        <a:p>
          <a:r>
            <a:rPr lang="en-US" dirty="0" smtClean="0"/>
            <a:t>(meets quarterly as a group and annually with BOE)</a:t>
          </a:r>
          <a:endParaRPr lang="en-US" dirty="0"/>
        </a:p>
      </dgm:t>
    </dgm:pt>
    <dgm:pt modelId="{AA4AFA65-6861-2541-B055-02B4286D851D}" type="parTrans" cxnId="{E1F41C76-2877-0049-A1D9-D220AD3CA463}">
      <dgm:prSet/>
      <dgm:spPr/>
      <dgm:t>
        <a:bodyPr/>
        <a:lstStyle/>
        <a:p>
          <a:endParaRPr lang="en-US"/>
        </a:p>
      </dgm:t>
    </dgm:pt>
    <dgm:pt modelId="{7EEC8C18-69E9-254B-AE7F-763921194477}" type="sibTrans" cxnId="{E1F41C76-2877-0049-A1D9-D220AD3CA463}">
      <dgm:prSet/>
      <dgm:spPr/>
      <dgm:t>
        <a:bodyPr/>
        <a:lstStyle/>
        <a:p>
          <a:endParaRPr lang="en-US"/>
        </a:p>
      </dgm:t>
    </dgm:pt>
    <dgm:pt modelId="{5C583DE9-2B28-E843-BA3E-F53B7DFE25A0}" type="asst">
      <dgm:prSet phldrT="[Text]"/>
      <dgm:spPr/>
      <dgm:t>
        <a:bodyPr/>
        <a:lstStyle/>
        <a:p>
          <a:r>
            <a:rPr lang="en-US" dirty="0" smtClean="0"/>
            <a:t>District Liaison</a:t>
          </a:r>
          <a:endParaRPr lang="en-US" dirty="0"/>
        </a:p>
      </dgm:t>
    </dgm:pt>
    <dgm:pt modelId="{0E93970F-5F70-F44A-9010-B121241A52CE}" type="parTrans" cxnId="{3E5E3D4B-BF85-7C45-BD95-CE61DF06F253}">
      <dgm:prSet/>
      <dgm:spPr/>
      <dgm:t>
        <a:bodyPr/>
        <a:lstStyle/>
        <a:p>
          <a:endParaRPr lang="en-US"/>
        </a:p>
      </dgm:t>
    </dgm:pt>
    <dgm:pt modelId="{2D5D90C6-3399-EB48-A269-1429B76B93AF}" type="sibTrans" cxnId="{3E5E3D4B-BF85-7C45-BD95-CE61DF06F253}">
      <dgm:prSet/>
      <dgm:spPr/>
      <dgm:t>
        <a:bodyPr/>
        <a:lstStyle/>
        <a:p>
          <a:endParaRPr lang="en-US"/>
        </a:p>
      </dgm:t>
    </dgm:pt>
    <dgm:pt modelId="{C7CFA2D6-C6D5-F541-943C-B19C72121FA4}">
      <dgm:prSet phldrT="[Text]"/>
      <dgm:spPr/>
      <dgm:t>
        <a:bodyPr/>
        <a:lstStyle/>
        <a:p>
          <a:r>
            <a:rPr lang="en-US" dirty="0" smtClean="0"/>
            <a:t>Parent Engagement Committee</a:t>
          </a:r>
          <a:endParaRPr lang="en-US" dirty="0"/>
        </a:p>
      </dgm:t>
    </dgm:pt>
    <dgm:pt modelId="{9A889A84-BCAA-AF42-923A-518187AB3932}" type="parTrans" cxnId="{40BFB2E0-D641-404F-BCD2-5949E6B5C2DD}">
      <dgm:prSet/>
      <dgm:spPr/>
      <dgm:t>
        <a:bodyPr/>
        <a:lstStyle/>
        <a:p>
          <a:endParaRPr lang="en-US"/>
        </a:p>
      </dgm:t>
    </dgm:pt>
    <dgm:pt modelId="{29E65F07-ABD8-7148-99F6-5A68D176472F}" type="sibTrans" cxnId="{40BFB2E0-D641-404F-BCD2-5949E6B5C2DD}">
      <dgm:prSet/>
      <dgm:spPr/>
      <dgm:t>
        <a:bodyPr/>
        <a:lstStyle/>
        <a:p>
          <a:endParaRPr lang="en-US"/>
        </a:p>
      </dgm:t>
    </dgm:pt>
    <dgm:pt modelId="{A00DA3A7-500C-EF49-8BFE-D73478699F2E}">
      <dgm:prSet phldrT="[Text]"/>
      <dgm:spPr/>
      <dgm:t>
        <a:bodyPr/>
        <a:lstStyle/>
        <a:p>
          <a:r>
            <a:rPr lang="en-US" dirty="0" smtClean="0"/>
            <a:t>Communication Committee</a:t>
          </a:r>
          <a:endParaRPr lang="en-US" dirty="0"/>
        </a:p>
      </dgm:t>
    </dgm:pt>
    <dgm:pt modelId="{ED8E8037-10C7-E947-8FD1-C82F0F212EE2}" type="parTrans" cxnId="{BA76CCB3-549E-F94E-8573-5DB306E714EE}">
      <dgm:prSet/>
      <dgm:spPr/>
      <dgm:t>
        <a:bodyPr/>
        <a:lstStyle/>
        <a:p>
          <a:endParaRPr lang="en-US"/>
        </a:p>
      </dgm:t>
    </dgm:pt>
    <dgm:pt modelId="{01A5F69F-5876-E945-BE94-AF8A9013198C}" type="sibTrans" cxnId="{BA76CCB3-549E-F94E-8573-5DB306E714EE}">
      <dgm:prSet/>
      <dgm:spPr/>
      <dgm:t>
        <a:bodyPr/>
        <a:lstStyle/>
        <a:p>
          <a:endParaRPr lang="en-US"/>
        </a:p>
      </dgm:t>
    </dgm:pt>
    <dgm:pt modelId="{69DF4656-01DE-5448-852C-4C23629714EC}" type="asst">
      <dgm:prSet phldrT="[Text]"/>
      <dgm:spPr/>
      <dgm:t>
        <a:bodyPr/>
        <a:lstStyle/>
        <a:p>
          <a:r>
            <a:rPr lang="en-US" dirty="0" smtClean="0"/>
            <a:t>B/AATF Executive   Committee</a:t>
          </a:r>
        </a:p>
        <a:p>
          <a:r>
            <a:rPr lang="en-US" dirty="0" smtClean="0"/>
            <a:t>(meets monthly)</a:t>
          </a:r>
          <a:endParaRPr lang="en-US" dirty="0"/>
        </a:p>
      </dgm:t>
    </dgm:pt>
    <dgm:pt modelId="{EA78E710-6530-5049-8CEE-7DD830374EC7}" type="parTrans" cxnId="{8F6C1D23-8886-0549-953C-EA6535B8DE82}">
      <dgm:prSet/>
      <dgm:spPr/>
      <dgm:t>
        <a:bodyPr/>
        <a:lstStyle/>
        <a:p>
          <a:endParaRPr lang="en-US"/>
        </a:p>
      </dgm:t>
    </dgm:pt>
    <dgm:pt modelId="{6F012BCE-48DA-DC4F-A8DD-3E458ACB142E}" type="sibTrans" cxnId="{8F6C1D23-8886-0549-953C-EA6535B8DE82}">
      <dgm:prSet/>
      <dgm:spPr/>
      <dgm:t>
        <a:bodyPr/>
        <a:lstStyle/>
        <a:p>
          <a:endParaRPr lang="en-US"/>
        </a:p>
      </dgm:t>
    </dgm:pt>
    <dgm:pt modelId="{84FF4A58-C5B9-154B-9CE5-9B1AD09E7AFC}" type="pres">
      <dgm:prSet presAssocID="{110B6067-D7AC-DA4F-B427-1AADFC358CC8}" presName="hierChild1" presStyleCnt="0">
        <dgm:presLayoutVars>
          <dgm:orgChart val="1"/>
          <dgm:chPref val="1"/>
          <dgm:dir/>
          <dgm:animOne val="branch"/>
          <dgm:animLvl val="lvl"/>
          <dgm:resizeHandles/>
        </dgm:presLayoutVars>
      </dgm:prSet>
      <dgm:spPr/>
      <dgm:t>
        <a:bodyPr/>
        <a:lstStyle/>
        <a:p>
          <a:endParaRPr lang="en-US"/>
        </a:p>
      </dgm:t>
    </dgm:pt>
    <dgm:pt modelId="{EDA7D88C-6CD0-4F4C-86CE-54BEA57DD843}" type="pres">
      <dgm:prSet presAssocID="{D73486FC-D149-F04F-90D1-636069595DFA}" presName="hierRoot1" presStyleCnt="0">
        <dgm:presLayoutVars>
          <dgm:hierBranch val="init"/>
        </dgm:presLayoutVars>
      </dgm:prSet>
      <dgm:spPr/>
    </dgm:pt>
    <dgm:pt modelId="{9360229F-41A3-3E48-BC8D-6A9C892FB0F6}" type="pres">
      <dgm:prSet presAssocID="{D73486FC-D149-F04F-90D1-636069595DFA}" presName="rootComposite1" presStyleCnt="0"/>
      <dgm:spPr/>
    </dgm:pt>
    <dgm:pt modelId="{0F3F617C-F819-B249-9458-9AB66B1ED1CA}" type="pres">
      <dgm:prSet presAssocID="{D73486FC-D149-F04F-90D1-636069595DFA}" presName="rootText1" presStyleLbl="node0" presStyleIdx="0" presStyleCnt="1" custScaleX="116446" custScaleY="119708">
        <dgm:presLayoutVars>
          <dgm:chPref val="3"/>
        </dgm:presLayoutVars>
      </dgm:prSet>
      <dgm:spPr/>
      <dgm:t>
        <a:bodyPr/>
        <a:lstStyle/>
        <a:p>
          <a:endParaRPr lang="en-US"/>
        </a:p>
      </dgm:t>
    </dgm:pt>
    <dgm:pt modelId="{F4AC0404-482A-7E45-A710-F34298A68C84}" type="pres">
      <dgm:prSet presAssocID="{D73486FC-D149-F04F-90D1-636069595DFA}" presName="rootConnector1" presStyleLbl="node1" presStyleIdx="0" presStyleCnt="0"/>
      <dgm:spPr/>
      <dgm:t>
        <a:bodyPr/>
        <a:lstStyle/>
        <a:p>
          <a:endParaRPr lang="en-US"/>
        </a:p>
      </dgm:t>
    </dgm:pt>
    <dgm:pt modelId="{BFDBEEFF-8C4A-9C42-A470-467864A6813C}" type="pres">
      <dgm:prSet presAssocID="{D73486FC-D149-F04F-90D1-636069595DFA}" presName="hierChild2" presStyleCnt="0"/>
      <dgm:spPr/>
    </dgm:pt>
    <dgm:pt modelId="{7383520E-A6D2-7F47-AFB9-AC6742E77EC7}" type="pres">
      <dgm:prSet presAssocID="{9A889A84-BCAA-AF42-923A-518187AB3932}" presName="Name37" presStyleLbl="parChTrans1D2" presStyleIdx="0" presStyleCnt="4"/>
      <dgm:spPr/>
      <dgm:t>
        <a:bodyPr/>
        <a:lstStyle/>
        <a:p>
          <a:endParaRPr lang="en-US"/>
        </a:p>
      </dgm:t>
    </dgm:pt>
    <dgm:pt modelId="{0B5160D7-18D6-E544-AF43-490DF02440A2}" type="pres">
      <dgm:prSet presAssocID="{C7CFA2D6-C6D5-F541-943C-B19C72121FA4}" presName="hierRoot2" presStyleCnt="0">
        <dgm:presLayoutVars>
          <dgm:hierBranch val="init"/>
        </dgm:presLayoutVars>
      </dgm:prSet>
      <dgm:spPr/>
    </dgm:pt>
    <dgm:pt modelId="{3E42EAEA-4E7A-0F4B-91B9-61C88ACE11D5}" type="pres">
      <dgm:prSet presAssocID="{C7CFA2D6-C6D5-F541-943C-B19C72121FA4}" presName="rootComposite" presStyleCnt="0"/>
      <dgm:spPr/>
    </dgm:pt>
    <dgm:pt modelId="{EDC58C86-0AD3-2143-AFB0-02DC8CE94715}" type="pres">
      <dgm:prSet presAssocID="{C7CFA2D6-C6D5-F541-943C-B19C72121FA4}" presName="rootText" presStyleLbl="node2" presStyleIdx="0" presStyleCnt="2">
        <dgm:presLayoutVars>
          <dgm:chPref val="3"/>
        </dgm:presLayoutVars>
      </dgm:prSet>
      <dgm:spPr/>
      <dgm:t>
        <a:bodyPr/>
        <a:lstStyle/>
        <a:p>
          <a:endParaRPr lang="en-US"/>
        </a:p>
      </dgm:t>
    </dgm:pt>
    <dgm:pt modelId="{15A1CCCE-BED5-A148-8337-C49FF47C43C5}" type="pres">
      <dgm:prSet presAssocID="{C7CFA2D6-C6D5-F541-943C-B19C72121FA4}" presName="rootConnector" presStyleLbl="node2" presStyleIdx="0" presStyleCnt="2"/>
      <dgm:spPr/>
      <dgm:t>
        <a:bodyPr/>
        <a:lstStyle/>
        <a:p>
          <a:endParaRPr lang="en-US"/>
        </a:p>
      </dgm:t>
    </dgm:pt>
    <dgm:pt modelId="{3A524ABD-166B-744D-8290-357AEEFF39C3}" type="pres">
      <dgm:prSet presAssocID="{C7CFA2D6-C6D5-F541-943C-B19C72121FA4}" presName="hierChild4" presStyleCnt="0"/>
      <dgm:spPr/>
    </dgm:pt>
    <dgm:pt modelId="{68868F64-0DCA-7145-9C72-0688C345D4ED}" type="pres">
      <dgm:prSet presAssocID="{C7CFA2D6-C6D5-F541-943C-B19C72121FA4}" presName="hierChild5" presStyleCnt="0"/>
      <dgm:spPr/>
    </dgm:pt>
    <dgm:pt modelId="{50563DA6-BCBC-F641-9CED-7E8C2A483D14}" type="pres">
      <dgm:prSet presAssocID="{ED8E8037-10C7-E947-8FD1-C82F0F212EE2}" presName="Name37" presStyleLbl="parChTrans1D2" presStyleIdx="1" presStyleCnt="4"/>
      <dgm:spPr/>
      <dgm:t>
        <a:bodyPr/>
        <a:lstStyle/>
        <a:p>
          <a:endParaRPr lang="en-US"/>
        </a:p>
      </dgm:t>
    </dgm:pt>
    <dgm:pt modelId="{E522647B-2716-5540-9669-F40E06D3FF16}" type="pres">
      <dgm:prSet presAssocID="{A00DA3A7-500C-EF49-8BFE-D73478699F2E}" presName="hierRoot2" presStyleCnt="0">
        <dgm:presLayoutVars>
          <dgm:hierBranch val="init"/>
        </dgm:presLayoutVars>
      </dgm:prSet>
      <dgm:spPr/>
    </dgm:pt>
    <dgm:pt modelId="{315E2D98-A790-8A42-AF68-7C659E676C71}" type="pres">
      <dgm:prSet presAssocID="{A00DA3A7-500C-EF49-8BFE-D73478699F2E}" presName="rootComposite" presStyleCnt="0"/>
      <dgm:spPr/>
    </dgm:pt>
    <dgm:pt modelId="{F2FFE581-121D-B448-B669-F761A477043B}" type="pres">
      <dgm:prSet presAssocID="{A00DA3A7-500C-EF49-8BFE-D73478699F2E}" presName="rootText" presStyleLbl="node2" presStyleIdx="1" presStyleCnt="2">
        <dgm:presLayoutVars>
          <dgm:chPref val="3"/>
        </dgm:presLayoutVars>
      </dgm:prSet>
      <dgm:spPr/>
      <dgm:t>
        <a:bodyPr/>
        <a:lstStyle/>
        <a:p>
          <a:endParaRPr lang="en-US"/>
        </a:p>
      </dgm:t>
    </dgm:pt>
    <dgm:pt modelId="{FD8B6295-15E6-D246-BB6C-E450E913D07F}" type="pres">
      <dgm:prSet presAssocID="{A00DA3A7-500C-EF49-8BFE-D73478699F2E}" presName="rootConnector" presStyleLbl="node2" presStyleIdx="1" presStyleCnt="2"/>
      <dgm:spPr/>
      <dgm:t>
        <a:bodyPr/>
        <a:lstStyle/>
        <a:p>
          <a:endParaRPr lang="en-US"/>
        </a:p>
      </dgm:t>
    </dgm:pt>
    <dgm:pt modelId="{17A27090-16E1-5C45-BB7B-B602500BAE0D}" type="pres">
      <dgm:prSet presAssocID="{A00DA3A7-500C-EF49-8BFE-D73478699F2E}" presName="hierChild4" presStyleCnt="0"/>
      <dgm:spPr/>
    </dgm:pt>
    <dgm:pt modelId="{25586BB7-7572-F248-A67E-FC2CEE471B51}" type="pres">
      <dgm:prSet presAssocID="{A00DA3A7-500C-EF49-8BFE-D73478699F2E}" presName="hierChild5" presStyleCnt="0"/>
      <dgm:spPr/>
    </dgm:pt>
    <dgm:pt modelId="{6F1486FF-425D-FC49-99C6-5B94A9E10D1D}" type="pres">
      <dgm:prSet presAssocID="{D73486FC-D149-F04F-90D1-636069595DFA}" presName="hierChild3" presStyleCnt="0"/>
      <dgm:spPr/>
    </dgm:pt>
    <dgm:pt modelId="{4C8B8E6A-9B76-1243-8045-9B8AB34EFF05}" type="pres">
      <dgm:prSet presAssocID="{0E93970F-5F70-F44A-9010-B121241A52CE}" presName="Name111" presStyleLbl="parChTrans1D2" presStyleIdx="2" presStyleCnt="4"/>
      <dgm:spPr/>
      <dgm:t>
        <a:bodyPr/>
        <a:lstStyle/>
        <a:p>
          <a:endParaRPr lang="en-US"/>
        </a:p>
      </dgm:t>
    </dgm:pt>
    <dgm:pt modelId="{1F02FD4F-D9F7-D94E-B909-D0AC2B065455}" type="pres">
      <dgm:prSet presAssocID="{5C583DE9-2B28-E843-BA3E-F53B7DFE25A0}" presName="hierRoot3" presStyleCnt="0">
        <dgm:presLayoutVars>
          <dgm:hierBranch val="init"/>
        </dgm:presLayoutVars>
      </dgm:prSet>
      <dgm:spPr/>
    </dgm:pt>
    <dgm:pt modelId="{4B819900-8DE4-5044-987F-BC291DEEA9BF}" type="pres">
      <dgm:prSet presAssocID="{5C583DE9-2B28-E843-BA3E-F53B7DFE25A0}" presName="rootComposite3" presStyleCnt="0"/>
      <dgm:spPr/>
    </dgm:pt>
    <dgm:pt modelId="{ECE7F6E7-E6F5-0844-8C2C-1E1E2B5C81F6}" type="pres">
      <dgm:prSet presAssocID="{5C583DE9-2B28-E843-BA3E-F53B7DFE25A0}" presName="rootText3" presStyleLbl="asst1" presStyleIdx="0" presStyleCnt="2">
        <dgm:presLayoutVars>
          <dgm:chPref val="3"/>
        </dgm:presLayoutVars>
      </dgm:prSet>
      <dgm:spPr/>
      <dgm:t>
        <a:bodyPr/>
        <a:lstStyle/>
        <a:p>
          <a:endParaRPr lang="en-US"/>
        </a:p>
      </dgm:t>
    </dgm:pt>
    <dgm:pt modelId="{AFAD5C55-125B-FF43-A113-D2D5A5A55E37}" type="pres">
      <dgm:prSet presAssocID="{5C583DE9-2B28-E843-BA3E-F53B7DFE25A0}" presName="rootConnector3" presStyleLbl="asst1" presStyleIdx="0" presStyleCnt="2"/>
      <dgm:spPr/>
      <dgm:t>
        <a:bodyPr/>
        <a:lstStyle/>
        <a:p>
          <a:endParaRPr lang="en-US"/>
        </a:p>
      </dgm:t>
    </dgm:pt>
    <dgm:pt modelId="{31D72D35-42EA-5749-AAAA-E6EE9ED153FB}" type="pres">
      <dgm:prSet presAssocID="{5C583DE9-2B28-E843-BA3E-F53B7DFE25A0}" presName="hierChild6" presStyleCnt="0"/>
      <dgm:spPr/>
    </dgm:pt>
    <dgm:pt modelId="{19E970EA-607B-AE4A-9090-4FA6CB2CCA22}" type="pres">
      <dgm:prSet presAssocID="{5C583DE9-2B28-E843-BA3E-F53B7DFE25A0}" presName="hierChild7" presStyleCnt="0"/>
      <dgm:spPr/>
    </dgm:pt>
    <dgm:pt modelId="{A697C383-92FD-5B4C-A97A-D50E0A0E2C46}" type="pres">
      <dgm:prSet presAssocID="{EA78E710-6530-5049-8CEE-7DD830374EC7}" presName="Name111" presStyleLbl="parChTrans1D2" presStyleIdx="3" presStyleCnt="4"/>
      <dgm:spPr/>
      <dgm:t>
        <a:bodyPr/>
        <a:lstStyle/>
        <a:p>
          <a:endParaRPr lang="en-US"/>
        </a:p>
      </dgm:t>
    </dgm:pt>
    <dgm:pt modelId="{09F091E1-2992-984C-9DAA-9EC990702699}" type="pres">
      <dgm:prSet presAssocID="{69DF4656-01DE-5448-852C-4C23629714EC}" presName="hierRoot3" presStyleCnt="0">
        <dgm:presLayoutVars>
          <dgm:hierBranch val="init"/>
        </dgm:presLayoutVars>
      </dgm:prSet>
      <dgm:spPr/>
    </dgm:pt>
    <dgm:pt modelId="{1262A707-80BB-F346-A80D-8A03DB3526B2}" type="pres">
      <dgm:prSet presAssocID="{69DF4656-01DE-5448-852C-4C23629714EC}" presName="rootComposite3" presStyleCnt="0"/>
      <dgm:spPr/>
    </dgm:pt>
    <dgm:pt modelId="{0E357DB6-BDEA-F24D-9CDE-076FE9E193B4}" type="pres">
      <dgm:prSet presAssocID="{69DF4656-01DE-5448-852C-4C23629714EC}" presName="rootText3" presStyleLbl="asst1" presStyleIdx="1" presStyleCnt="2">
        <dgm:presLayoutVars>
          <dgm:chPref val="3"/>
        </dgm:presLayoutVars>
      </dgm:prSet>
      <dgm:spPr/>
      <dgm:t>
        <a:bodyPr/>
        <a:lstStyle/>
        <a:p>
          <a:endParaRPr lang="en-US"/>
        </a:p>
      </dgm:t>
    </dgm:pt>
    <dgm:pt modelId="{834CD392-C3C4-C84B-9435-5925B6DAF10C}" type="pres">
      <dgm:prSet presAssocID="{69DF4656-01DE-5448-852C-4C23629714EC}" presName="rootConnector3" presStyleLbl="asst1" presStyleIdx="1" presStyleCnt="2"/>
      <dgm:spPr/>
      <dgm:t>
        <a:bodyPr/>
        <a:lstStyle/>
        <a:p>
          <a:endParaRPr lang="en-US"/>
        </a:p>
      </dgm:t>
    </dgm:pt>
    <dgm:pt modelId="{7213086B-D0E9-4E4C-BB13-F507BD301969}" type="pres">
      <dgm:prSet presAssocID="{69DF4656-01DE-5448-852C-4C23629714EC}" presName="hierChild6" presStyleCnt="0"/>
      <dgm:spPr/>
    </dgm:pt>
    <dgm:pt modelId="{465B03A9-E88B-9541-B7B4-D247F0EF3273}" type="pres">
      <dgm:prSet presAssocID="{69DF4656-01DE-5448-852C-4C23629714EC}" presName="hierChild7" presStyleCnt="0"/>
      <dgm:spPr/>
    </dgm:pt>
  </dgm:ptLst>
  <dgm:cxnLst>
    <dgm:cxn modelId="{BA76CCB3-549E-F94E-8573-5DB306E714EE}" srcId="{D73486FC-D149-F04F-90D1-636069595DFA}" destId="{A00DA3A7-500C-EF49-8BFE-D73478699F2E}" srcOrd="3" destOrd="0" parTransId="{ED8E8037-10C7-E947-8FD1-C82F0F212EE2}" sibTransId="{01A5F69F-5876-E945-BE94-AF8A9013198C}"/>
    <dgm:cxn modelId="{29353EC5-9A9B-864B-B15D-71507DDB5BA2}" type="presOf" srcId="{A00DA3A7-500C-EF49-8BFE-D73478699F2E}" destId="{F2FFE581-121D-B448-B669-F761A477043B}" srcOrd="0" destOrd="0" presId="urn:microsoft.com/office/officeart/2005/8/layout/orgChart1"/>
    <dgm:cxn modelId="{6B07B890-1B86-224C-A3BE-7788A5D32620}" type="presOf" srcId="{EA78E710-6530-5049-8CEE-7DD830374EC7}" destId="{A697C383-92FD-5B4C-A97A-D50E0A0E2C46}" srcOrd="0" destOrd="0" presId="urn:microsoft.com/office/officeart/2005/8/layout/orgChart1"/>
    <dgm:cxn modelId="{1CCF81AD-0CD5-FB45-B767-14B66E2D0669}" type="presOf" srcId="{D73486FC-D149-F04F-90D1-636069595DFA}" destId="{0F3F617C-F819-B249-9458-9AB66B1ED1CA}" srcOrd="0" destOrd="0" presId="urn:microsoft.com/office/officeart/2005/8/layout/orgChart1"/>
    <dgm:cxn modelId="{608210B9-EB1C-844C-923D-1D2461240710}" type="presOf" srcId="{9A889A84-BCAA-AF42-923A-518187AB3932}" destId="{7383520E-A6D2-7F47-AFB9-AC6742E77EC7}" srcOrd="0" destOrd="0" presId="urn:microsoft.com/office/officeart/2005/8/layout/orgChart1"/>
    <dgm:cxn modelId="{F9741F51-54B9-F04E-98B9-6342ECC87229}" type="presOf" srcId="{69DF4656-01DE-5448-852C-4C23629714EC}" destId="{834CD392-C3C4-C84B-9435-5925B6DAF10C}" srcOrd="1" destOrd="0" presId="urn:microsoft.com/office/officeart/2005/8/layout/orgChart1"/>
    <dgm:cxn modelId="{36310621-4957-BF4C-A6DE-66727879A8F4}" type="presOf" srcId="{C7CFA2D6-C6D5-F541-943C-B19C72121FA4}" destId="{15A1CCCE-BED5-A148-8337-C49FF47C43C5}" srcOrd="1" destOrd="0" presId="urn:microsoft.com/office/officeart/2005/8/layout/orgChart1"/>
    <dgm:cxn modelId="{40BFB2E0-D641-404F-BCD2-5949E6B5C2DD}" srcId="{D73486FC-D149-F04F-90D1-636069595DFA}" destId="{C7CFA2D6-C6D5-F541-943C-B19C72121FA4}" srcOrd="2" destOrd="0" parTransId="{9A889A84-BCAA-AF42-923A-518187AB3932}" sibTransId="{29E65F07-ABD8-7148-99F6-5A68D176472F}"/>
    <dgm:cxn modelId="{D13AD5E3-FA9F-C54C-86E3-3FD96B89A616}" type="presOf" srcId="{5C583DE9-2B28-E843-BA3E-F53B7DFE25A0}" destId="{AFAD5C55-125B-FF43-A113-D2D5A5A55E37}" srcOrd="1" destOrd="0" presId="urn:microsoft.com/office/officeart/2005/8/layout/orgChart1"/>
    <dgm:cxn modelId="{8F6C1D23-8886-0549-953C-EA6535B8DE82}" srcId="{D73486FC-D149-F04F-90D1-636069595DFA}" destId="{69DF4656-01DE-5448-852C-4C23629714EC}" srcOrd="1" destOrd="0" parTransId="{EA78E710-6530-5049-8CEE-7DD830374EC7}" sibTransId="{6F012BCE-48DA-DC4F-A8DD-3E458ACB142E}"/>
    <dgm:cxn modelId="{B7A81480-1AD5-4E45-92CC-374FB2971B02}" type="presOf" srcId="{A00DA3A7-500C-EF49-8BFE-D73478699F2E}" destId="{FD8B6295-15E6-D246-BB6C-E450E913D07F}" srcOrd="1" destOrd="0" presId="urn:microsoft.com/office/officeart/2005/8/layout/orgChart1"/>
    <dgm:cxn modelId="{CE8190BB-8D6A-C148-8758-6871BB013064}" type="presOf" srcId="{69DF4656-01DE-5448-852C-4C23629714EC}" destId="{0E357DB6-BDEA-F24D-9CDE-076FE9E193B4}" srcOrd="0" destOrd="0" presId="urn:microsoft.com/office/officeart/2005/8/layout/orgChart1"/>
    <dgm:cxn modelId="{3E5E3D4B-BF85-7C45-BD95-CE61DF06F253}" srcId="{D73486FC-D149-F04F-90D1-636069595DFA}" destId="{5C583DE9-2B28-E843-BA3E-F53B7DFE25A0}" srcOrd="0" destOrd="0" parTransId="{0E93970F-5F70-F44A-9010-B121241A52CE}" sibTransId="{2D5D90C6-3399-EB48-A269-1429B76B93AF}"/>
    <dgm:cxn modelId="{47CE676E-955F-1C4C-BABB-2087A289CD20}" type="presOf" srcId="{5C583DE9-2B28-E843-BA3E-F53B7DFE25A0}" destId="{ECE7F6E7-E6F5-0844-8C2C-1E1E2B5C81F6}" srcOrd="0" destOrd="0" presId="urn:microsoft.com/office/officeart/2005/8/layout/orgChart1"/>
    <dgm:cxn modelId="{E1F41C76-2877-0049-A1D9-D220AD3CA463}" srcId="{110B6067-D7AC-DA4F-B427-1AADFC358CC8}" destId="{D73486FC-D149-F04F-90D1-636069595DFA}" srcOrd="0" destOrd="0" parTransId="{AA4AFA65-6861-2541-B055-02B4286D851D}" sibTransId="{7EEC8C18-69E9-254B-AE7F-763921194477}"/>
    <dgm:cxn modelId="{BB1801F4-61E4-5044-AE54-49C89EE74658}" type="presOf" srcId="{D73486FC-D149-F04F-90D1-636069595DFA}" destId="{F4AC0404-482A-7E45-A710-F34298A68C84}" srcOrd="1" destOrd="0" presId="urn:microsoft.com/office/officeart/2005/8/layout/orgChart1"/>
    <dgm:cxn modelId="{3E12BD00-9C7E-3144-8B5D-D7DC1FF8AC58}" type="presOf" srcId="{0E93970F-5F70-F44A-9010-B121241A52CE}" destId="{4C8B8E6A-9B76-1243-8045-9B8AB34EFF05}" srcOrd="0" destOrd="0" presId="urn:microsoft.com/office/officeart/2005/8/layout/orgChart1"/>
    <dgm:cxn modelId="{6072F20A-BD79-FB46-9635-4AF939D83FC0}" type="presOf" srcId="{110B6067-D7AC-DA4F-B427-1AADFC358CC8}" destId="{84FF4A58-C5B9-154B-9CE5-9B1AD09E7AFC}" srcOrd="0" destOrd="0" presId="urn:microsoft.com/office/officeart/2005/8/layout/orgChart1"/>
    <dgm:cxn modelId="{2C652A5E-2AF0-E54F-BDCF-31D5430524F1}" type="presOf" srcId="{ED8E8037-10C7-E947-8FD1-C82F0F212EE2}" destId="{50563DA6-BCBC-F641-9CED-7E8C2A483D14}" srcOrd="0" destOrd="0" presId="urn:microsoft.com/office/officeart/2005/8/layout/orgChart1"/>
    <dgm:cxn modelId="{265B793A-98F2-C944-9E35-9481B469B679}" type="presOf" srcId="{C7CFA2D6-C6D5-F541-943C-B19C72121FA4}" destId="{EDC58C86-0AD3-2143-AFB0-02DC8CE94715}" srcOrd="0" destOrd="0" presId="urn:microsoft.com/office/officeart/2005/8/layout/orgChart1"/>
    <dgm:cxn modelId="{54CA1051-3956-E749-B96E-DA91465388B2}" type="presParOf" srcId="{84FF4A58-C5B9-154B-9CE5-9B1AD09E7AFC}" destId="{EDA7D88C-6CD0-4F4C-86CE-54BEA57DD843}" srcOrd="0" destOrd="0" presId="urn:microsoft.com/office/officeart/2005/8/layout/orgChart1"/>
    <dgm:cxn modelId="{E79152AC-476B-3144-B5F0-F10154D37E80}" type="presParOf" srcId="{EDA7D88C-6CD0-4F4C-86CE-54BEA57DD843}" destId="{9360229F-41A3-3E48-BC8D-6A9C892FB0F6}" srcOrd="0" destOrd="0" presId="urn:microsoft.com/office/officeart/2005/8/layout/orgChart1"/>
    <dgm:cxn modelId="{1C773698-6399-804C-8AA2-DB5AB8481E92}" type="presParOf" srcId="{9360229F-41A3-3E48-BC8D-6A9C892FB0F6}" destId="{0F3F617C-F819-B249-9458-9AB66B1ED1CA}" srcOrd="0" destOrd="0" presId="urn:microsoft.com/office/officeart/2005/8/layout/orgChart1"/>
    <dgm:cxn modelId="{B9D1F75A-5698-B141-9416-4954C8FA4252}" type="presParOf" srcId="{9360229F-41A3-3E48-BC8D-6A9C892FB0F6}" destId="{F4AC0404-482A-7E45-A710-F34298A68C84}" srcOrd="1" destOrd="0" presId="urn:microsoft.com/office/officeart/2005/8/layout/orgChart1"/>
    <dgm:cxn modelId="{3B040664-0992-B142-9376-1FB8F3CEF22F}" type="presParOf" srcId="{EDA7D88C-6CD0-4F4C-86CE-54BEA57DD843}" destId="{BFDBEEFF-8C4A-9C42-A470-467864A6813C}" srcOrd="1" destOrd="0" presId="urn:microsoft.com/office/officeart/2005/8/layout/orgChart1"/>
    <dgm:cxn modelId="{AC6BFDE2-E2A6-4F4E-BB0A-5DCC5EBB000C}" type="presParOf" srcId="{BFDBEEFF-8C4A-9C42-A470-467864A6813C}" destId="{7383520E-A6D2-7F47-AFB9-AC6742E77EC7}" srcOrd="0" destOrd="0" presId="urn:microsoft.com/office/officeart/2005/8/layout/orgChart1"/>
    <dgm:cxn modelId="{97F1CA95-A289-EE40-9ECA-38886F690506}" type="presParOf" srcId="{BFDBEEFF-8C4A-9C42-A470-467864A6813C}" destId="{0B5160D7-18D6-E544-AF43-490DF02440A2}" srcOrd="1" destOrd="0" presId="urn:microsoft.com/office/officeart/2005/8/layout/orgChart1"/>
    <dgm:cxn modelId="{C79B0681-9051-094D-AC2E-4919BC8E3B52}" type="presParOf" srcId="{0B5160D7-18D6-E544-AF43-490DF02440A2}" destId="{3E42EAEA-4E7A-0F4B-91B9-61C88ACE11D5}" srcOrd="0" destOrd="0" presId="urn:microsoft.com/office/officeart/2005/8/layout/orgChart1"/>
    <dgm:cxn modelId="{880F9BD4-66A9-1044-AC21-21C2FD9EEC55}" type="presParOf" srcId="{3E42EAEA-4E7A-0F4B-91B9-61C88ACE11D5}" destId="{EDC58C86-0AD3-2143-AFB0-02DC8CE94715}" srcOrd="0" destOrd="0" presId="urn:microsoft.com/office/officeart/2005/8/layout/orgChart1"/>
    <dgm:cxn modelId="{BBD417E8-B236-F946-9459-B8FA22CF0CDB}" type="presParOf" srcId="{3E42EAEA-4E7A-0F4B-91B9-61C88ACE11D5}" destId="{15A1CCCE-BED5-A148-8337-C49FF47C43C5}" srcOrd="1" destOrd="0" presId="urn:microsoft.com/office/officeart/2005/8/layout/orgChart1"/>
    <dgm:cxn modelId="{255BE62D-CDCA-9E42-B227-4E45F827FA8A}" type="presParOf" srcId="{0B5160D7-18D6-E544-AF43-490DF02440A2}" destId="{3A524ABD-166B-744D-8290-357AEEFF39C3}" srcOrd="1" destOrd="0" presId="urn:microsoft.com/office/officeart/2005/8/layout/orgChart1"/>
    <dgm:cxn modelId="{37FE12BD-F3E4-8949-AB8B-B9179F737E14}" type="presParOf" srcId="{0B5160D7-18D6-E544-AF43-490DF02440A2}" destId="{68868F64-0DCA-7145-9C72-0688C345D4ED}" srcOrd="2" destOrd="0" presId="urn:microsoft.com/office/officeart/2005/8/layout/orgChart1"/>
    <dgm:cxn modelId="{6917DC16-0ACC-124A-9F76-E66C50F8CC42}" type="presParOf" srcId="{BFDBEEFF-8C4A-9C42-A470-467864A6813C}" destId="{50563DA6-BCBC-F641-9CED-7E8C2A483D14}" srcOrd="2" destOrd="0" presId="urn:microsoft.com/office/officeart/2005/8/layout/orgChart1"/>
    <dgm:cxn modelId="{7E0233EC-A437-E54B-BCE5-A8FC3E606BDE}" type="presParOf" srcId="{BFDBEEFF-8C4A-9C42-A470-467864A6813C}" destId="{E522647B-2716-5540-9669-F40E06D3FF16}" srcOrd="3" destOrd="0" presId="urn:microsoft.com/office/officeart/2005/8/layout/orgChart1"/>
    <dgm:cxn modelId="{E22D2B38-BB95-8147-9F82-CB827A362D4A}" type="presParOf" srcId="{E522647B-2716-5540-9669-F40E06D3FF16}" destId="{315E2D98-A790-8A42-AF68-7C659E676C71}" srcOrd="0" destOrd="0" presId="urn:microsoft.com/office/officeart/2005/8/layout/orgChart1"/>
    <dgm:cxn modelId="{40D2AA20-260D-BF44-AB40-18D5820ABF1F}" type="presParOf" srcId="{315E2D98-A790-8A42-AF68-7C659E676C71}" destId="{F2FFE581-121D-B448-B669-F761A477043B}" srcOrd="0" destOrd="0" presId="urn:microsoft.com/office/officeart/2005/8/layout/orgChart1"/>
    <dgm:cxn modelId="{9FCBC25A-DD47-014C-AF5F-38935797902C}" type="presParOf" srcId="{315E2D98-A790-8A42-AF68-7C659E676C71}" destId="{FD8B6295-15E6-D246-BB6C-E450E913D07F}" srcOrd="1" destOrd="0" presId="urn:microsoft.com/office/officeart/2005/8/layout/orgChart1"/>
    <dgm:cxn modelId="{FE6EA072-2C63-BC4E-825A-EF7F77836297}" type="presParOf" srcId="{E522647B-2716-5540-9669-F40E06D3FF16}" destId="{17A27090-16E1-5C45-BB7B-B602500BAE0D}" srcOrd="1" destOrd="0" presId="urn:microsoft.com/office/officeart/2005/8/layout/orgChart1"/>
    <dgm:cxn modelId="{62244EA3-85FC-0B41-9197-67E2D718A3E8}" type="presParOf" srcId="{E522647B-2716-5540-9669-F40E06D3FF16}" destId="{25586BB7-7572-F248-A67E-FC2CEE471B51}" srcOrd="2" destOrd="0" presId="urn:microsoft.com/office/officeart/2005/8/layout/orgChart1"/>
    <dgm:cxn modelId="{7563D78B-5DD2-1B4E-9765-8552221EC825}" type="presParOf" srcId="{EDA7D88C-6CD0-4F4C-86CE-54BEA57DD843}" destId="{6F1486FF-425D-FC49-99C6-5B94A9E10D1D}" srcOrd="2" destOrd="0" presId="urn:microsoft.com/office/officeart/2005/8/layout/orgChart1"/>
    <dgm:cxn modelId="{E69C0F31-8DD1-A848-B627-A2F83E78D659}" type="presParOf" srcId="{6F1486FF-425D-FC49-99C6-5B94A9E10D1D}" destId="{4C8B8E6A-9B76-1243-8045-9B8AB34EFF05}" srcOrd="0" destOrd="0" presId="urn:microsoft.com/office/officeart/2005/8/layout/orgChart1"/>
    <dgm:cxn modelId="{438F0428-A983-A842-A3CB-7E4E5FB4C084}" type="presParOf" srcId="{6F1486FF-425D-FC49-99C6-5B94A9E10D1D}" destId="{1F02FD4F-D9F7-D94E-B909-D0AC2B065455}" srcOrd="1" destOrd="0" presId="urn:microsoft.com/office/officeart/2005/8/layout/orgChart1"/>
    <dgm:cxn modelId="{46C12FC7-56BF-8D4E-B52F-8BBC3CFB22A0}" type="presParOf" srcId="{1F02FD4F-D9F7-D94E-B909-D0AC2B065455}" destId="{4B819900-8DE4-5044-987F-BC291DEEA9BF}" srcOrd="0" destOrd="0" presId="urn:microsoft.com/office/officeart/2005/8/layout/orgChart1"/>
    <dgm:cxn modelId="{B402DA34-B208-A84F-8C58-33CB9E38E3E5}" type="presParOf" srcId="{4B819900-8DE4-5044-987F-BC291DEEA9BF}" destId="{ECE7F6E7-E6F5-0844-8C2C-1E1E2B5C81F6}" srcOrd="0" destOrd="0" presId="urn:microsoft.com/office/officeart/2005/8/layout/orgChart1"/>
    <dgm:cxn modelId="{04A35EFD-5973-E442-83F3-6B06A2F8ECA9}" type="presParOf" srcId="{4B819900-8DE4-5044-987F-BC291DEEA9BF}" destId="{AFAD5C55-125B-FF43-A113-D2D5A5A55E37}" srcOrd="1" destOrd="0" presId="urn:microsoft.com/office/officeart/2005/8/layout/orgChart1"/>
    <dgm:cxn modelId="{5087571F-71E4-394C-8FDF-124ECC012E60}" type="presParOf" srcId="{1F02FD4F-D9F7-D94E-B909-D0AC2B065455}" destId="{31D72D35-42EA-5749-AAAA-E6EE9ED153FB}" srcOrd="1" destOrd="0" presId="urn:microsoft.com/office/officeart/2005/8/layout/orgChart1"/>
    <dgm:cxn modelId="{47B9F99A-05F5-1642-832A-104B3FB7DCEF}" type="presParOf" srcId="{1F02FD4F-D9F7-D94E-B909-D0AC2B065455}" destId="{19E970EA-607B-AE4A-9090-4FA6CB2CCA22}" srcOrd="2" destOrd="0" presId="urn:microsoft.com/office/officeart/2005/8/layout/orgChart1"/>
    <dgm:cxn modelId="{345B31EE-E72C-AE40-9BD8-2FCD32954D2F}" type="presParOf" srcId="{6F1486FF-425D-FC49-99C6-5B94A9E10D1D}" destId="{A697C383-92FD-5B4C-A97A-D50E0A0E2C46}" srcOrd="2" destOrd="0" presId="urn:microsoft.com/office/officeart/2005/8/layout/orgChart1"/>
    <dgm:cxn modelId="{29922B57-DB5C-0845-A5B6-4FA951DC5E8B}" type="presParOf" srcId="{6F1486FF-425D-FC49-99C6-5B94A9E10D1D}" destId="{09F091E1-2992-984C-9DAA-9EC990702699}" srcOrd="3" destOrd="0" presId="urn:microsoft.com/office/officeart/2005/8/layout/orgChart1"/>
    <dgm:cxn modelId="{DCB1D87E-9716-F840-8D33-7B751E68E05B}" type="presParOf" srcId="{09F091E1-2992-984C-9DAA-9EC990702699}" destId="{1262A707-80BB-F346-A80D-8A03DB3526B2}" srcOrd="0" destOrd="0" presId="urn:microsoft.com/office/officeart/2005/8/layout/orgChart1"/>
    <dgm:cxn modelId="{BA5DE2AC-DA56-464E-B53F-2D134729DEA4}" type="presParOf" srcId="{1262A707-80BB-F346-A80D-8A03DB3526B2}" destId="{0E357DB6-BDEA-F24D-9CDE-076FE9E193B4}" srcOrd="0" destOrd="0" presId="urn:microsoft.com/office/officeart/2005/8/layout/orgChart1"/>
    <dgm:cxn modelId="{C2A33F16-A4E4-4F4C-8A65-CB23AE63EF91}" type="presParOf" srcId="{1262A707-80BB-F346-A80D-8A03DB3526B2}" destId="{834CD392-C3C4-C84B-9435-5925B6DAF10C}" srcOrd="1" destOrd="0" presId="urn:microsoft.com/office/officeart/2005/8/layout/orgChart1"/>
    <dgm:cxn modelId="{E4321370-E09A-B948-9817-FBB1120D3440}" type="presParOf" srcId="{09F091E1-2992-984C-9DAA-9EC990702699}" destId="{7213086B-D0E9-4E4C-BB13-F507BD301969}" srcOrd="1" destOrd="0" presId="urn:microsoft.com/office/officeart/2005/8/layout/orgChart1"/>
    <dgm:cxn modelId="{A41E46DF-ADF5-A846-B154-A2FA7720C108}" type="presParOf" srcId="{09F091E1-2992-984C-9DAA-9EC990702699}" destId="{465B03A9-E88B-9541-B7B4-D247F0EF3273}"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7C383-92FD-5B4C-A97A-D50E0A0E2C46}">
      <dsp:nvSpPr>
        <dsp:cNvPr id="0" name=""/>
        <dsp:cNvSpPr/>
      </dsp:nvSpPr>
      <dsp:spPr>
        <a:xfrm>
          <a:off x="4114800" y="1342849"/>
          <a:ext cx="235224" cy="1030508"/>
        </a:xfrm>
        <a:custGeom>
          <a:avLst/>
          <a:gdLst/>
          <a:ahLst/>
          <a:cxnLst/>
          <a:rect l="0" t="0" r="0" b="0"/>
          <a:pathLst>
            <a:path>
              <a:moveTo>
                <a:pt x="0" y="0"/>
              </a:moveTo>
              <a:lnTo>
                <a:pt x="0" y="1030508"/>
              </a:lnTo>
              <a:lnTo>
                <a:pt x="235224" y="103050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C8B8E6A-9B76-1243-8045-9B8AB34EFF05}">
      <dsp:nvSpPr>
        <dsp:cNvPr id="0" name=""/>
        <dsp:cNvSpPr/>
      </dsp:nvSpPr>
      <dsp:spPr>
        <a:xfrm>
          <a:off x="3879575" y="1342849"/>
          <a:ext cx="235224" cy="1030508"/>
        </a:xfrm>
        <a:custGeom>
          <a:avLst/>
          <a:gdLst/>
          <a:ahLst/>
          <a:cxnLst/>
          <a:rect l="0" t="0" r="0" b="0"/>
          <a:pathLst>
            <a:path>
              <a:moveTo>
                <a:pt x="235224" y="0"/>
              </a:moveTo>
              <a:lnTo>
                <a:pt x="235224" y="1030508"/>
              </a:lnTo>
              <a:lnTo>
                <a:pt x="0" y="1030508"/>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0563DA6-BCBC-F641-9CED-7E8C2A483D14}">
      <dsp:nvSpPr>
        <dsp:cNvPr id="0" name=""/>
        <dsp:cNvSpPr/>
      </dsp:nvSpPr>
      <dsp:spPr>
        <a:xfrm>
          <a:off x="4114800" y="1342849"/>
          <a:ext cx="1355342" cy="2061016"/>
        </a:xfrm>
        <a:custGeom>
          <a:avLst/>
          <a:gdLst/>
          <a:ahLst/>
          <a:cxnLst/>
          <a:rect l="0" t="0" r="0" b="0"/>
          <a:pathLst>
            <a:path>
              <a:moveTo>
                <a:pt x="0" y="0"/>
              </a:moveTo>
              <a:lnTo>
                <a:pt x="0" y="1825791"/>
              </a:lnTo>
              <a:lnTo>
                <a:pt x="1355342" y="1825791"/>
              </a:lnTo>
              <a:lnTo>
                <a:pt x="1355342" y="206101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383520E-A6D2-7F47-AFB9-AC6742E77EC7}">
      <dsp:nvSpPr>
        <dsp:cNvPr id="0" name=""/>
        <dsp:cNvSpPr/>
      </dsp:nvSpPr>
      <dsp:spPr>
        <a:xfrm>
          <a:off x="2759457" y="1342849"/>
          <a:ext cx="1355342" cy="2061016"/>
        </a:xfrm>
        <a:custGeom>
          <a:avLst/>
          <a:gdLst/>
          <a:ahLst/>
          <a:cxnLst/>
          <a:rect l="0" t="0" r="0" b="0"/>
          <a:pathLst>
            <a:path>
              <a:moveTo>
                <a:pt x="1355342" y="0"/>
              </a:moveTo>
              <a:lnTo>
                <a:pt x="1355342" y="1825791"/>
              </a:lnTo>
              <a:lnTo>
                <a:pt x="0" y="1825791"/>
              </a:lnTo>
              <a:lnTo>
                <a:pt x="0" y="2061016"/>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3F617C-F819-B249-9458-9AB66B1ED1CA}">
      <dsp:nvSpPr>
        <dsp:cNvPr id="0" name=""/>
        <dsp:cNvSpPr/>
      </dsp:nvSpPr>
      <dsp:spPr>
        <a:xfrm>
          <a:off x="2810467" y="1979"/>
          <a:ext cx="2608664" cy="134087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B/AA TF Advisory Board</a:t>
          </a:r>
        </a:p>
        <a:p>
          <a:pPr lvl="0" algn="ctr" defTabSz="933450">
            <a:lnSpc>
              <a:spcPct val="90000"/>
            </a:lnSpc>
            <a:spcBef>
              <a:spcPct val="0"/>
            </a:spcBef>
            <a:spcAft>
              <a:spcPct val="35000"/>
            </a:spcAft>
          </a:pPr>
          <a:r>
            <a:rPr lang="en-US" sz="2100" kern="1200" dirty="0" smtClean="0"/>
            <a:t>(meets quarterly as a group and annually with BOE)</a:t>
          </a:r>
          <a:endParaRPr lang="en-US" sz="2100" kern="1200" dirty="0"/>
        </a:p>
      </dsp:txBody>
      <dsp:txXfrm>
        <a:off x="2810467" y="1979"/>
        <a:ext cx="2608664" cy="1340870"/>
      </dsp:txXfrm>
    </dsp:sp>
    <dsp:sp modelId="{EDC58C86-0AD3-2143-AFB0-02DC8CE94715}">
      <dsp:nvSpPr>
        <dsp:cNvPr id="0" name=""/>
        <dsp:cNvSpPr/>
      </dsp:nvSpPr>
      <dsp:spPr>
        <a:xfrm>
          <a:off x="1639339" y="3403866"/>
          <a:ext cx="2240235" cy="112011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Parent Engagement Committee</a:t>
          </a:r>
          <a:endParaRPr lang="en-US" sz="2100" kern="1200" dirty="0"/>
        </a:p>
      </dsp:txBody>
      <dsp:txXfrm>
        <a:off x="1639339" y="3403866"/>
        <a:ext cx="2240235" cy="1120117"/>
      </dsp:txXfrm>
    </dsp:sp>
    <dsp:sp modelId="{F2FFE581-121D-B448-B669-F761A477043B}">
      <dsp:nvSpPr>
        <dsp:cNvPr id="0" name=""/>
        <dsp:cNvSpPr/>
      </dsp:nvSpPr>
      <dsp:spPr>
        <a:xfrm>
          <a:off x="4350024" y="3403866"/>
          <a:ext cx="2240235" cy="112011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Communication Committee</a:t>
          </a:r>
          <a:endParaRPr lang="en-US" sz="2100" kern="1200" dirty="0"/>
        </a:p>
      </dsp:txBody>
      <dsp:txXfrm>
        <a:off x="4350024" y="3403866"/>
        <a:ext cx="2240235" cy="1120117"/>
      </dsp:txXfrm>
    </dsp:sp>
    <dsp:sp modelId="{ECE7F6E7-E6F5-0844-8C2C-1E1E2B5C81F6}">
      <dsp:nvSpPr>
        <dsp:cNvPr id="0" name=""/>
        <dsp:cNvSpPr/>
      </dsp:nvSpPr>
      <dsp:spPr>
        <a:xfrm>
          <a:off x="1639339" y="1813299"/>
          <a:ext cx="2240235" cy="112011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District Liaison</a:t>
          </a:r>
          <a:endParaRPr lang="en-US" sz="2100" kern="1200" dirty="0"/>
        </a:p>
      </dsp:txBody>
      <dsp:txXfrm>
        <a:off x="1639339" y="1813299"/>
        <a:ext cx="2240235" cy="1120117"/>
      </dsp:txXfrm>
    </dsp:sp>
    <dsp:sp modelId="{0E357DB6-BDEA-F24D-9CDE-076FE9E193B4}">
      <dsp:nvSpPr>
        <dsp:cNvPr id="0" name=""/>
        <dsp:cNvSpPr/>
      </dsp:nvSpPr>
      <dsp:spPr>
        <a:xfrm>
          <a:off x="4350024" y="1813299"/>
          <a:ext cx="2240235" cy="112011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B/AATF Executive   Committee</a:t>
          </a:r>
        </a:p>
        <a:p>
          <a:pPr lvl="0" algn="ctr" defTabSz="933450">
            <a:lnSpc>
              <a:spcPct val="90000"/>
            </a:lnSpc>
            <a:spcBef>
              <a:spcPct val="0"/>
            </a:spcBef>
            <a:spcAft>
              <a:spcPct val="35000"/>
            </a:spcAft>
          </a:pPr>
          <a:r>
            <a:rPr lang="en-US" sz="2100" kern="1200" dirty="0" smtClean="0"/>
            <a:t>(meets monthly)</a:t>
          </a:r>
          <a:endParaRPr lang="en-US" sz="2100" kern="1200" dirty="0"/>
        </a:p>
      </dsp:txBody>
      <dsp:txXfrm>
        <a:off x="4350024" y="1813299"/>
        <a:ext cx="2240235" cy="112011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BC3DA051-6019-4948-8705-7A6CD057C9A6}" type="datetimeFigureOut">
              <a:rPr lang="en-US" smtClean="0"/>
              <a:t>10/25/2020</a:t>
            </a:fld>
            <a:endParaRPr lang="en-US" dirty="0"/>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BF9E5D7C-B44E-4F1E-807F-BA4CBE7D883C}" type="slidenum">
              <a:rPr lang="en-US" smtClean="0"/>
              <a:t>‹#›</a:t>
            </a:fld>
            <a:endParaRPr lang="en-US" dirty="0"/>
          </a:p>
        </p:txBody>
      </p:sp>
    </p:spTree>
    <p:extLst>
      <p:ext uri="{BB962C8B-B14F-4D97-AF65-F5344CB8AC3E}">
        <p14:creationId xmlns:p14="http://schemas.microsoft.com/office/powerpoint/2010/main" val="1540666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411163" y="698500"/>
            <a:ext cx="6219825" cy="34988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Shape 236"/>
          <p:cNvSpPr txBox="1">
            <a:spLocks noGrp="1"/>
          </p:cNvSpPr>
          <p:nvPr>
            <p:ph type="body" idx="1"/>
          </p:nvPr>
        </p:nvSpPr>
        <p:spPr>
          <a:xfrm>
            <a:off x="704339" y="4431311"/>
            <a:ext cx="5634709" cy="4198085"/>
          </a:xfrm>
          <a:prstGeom prst="rect">
            <a:avLst/>
          </a:prstGeom>
          <a:noFill/>
          <a:ln>
            <a:noFill/>
          </a:ln>
        </p:spPr>
        <p:txBody>
          <a:bodyPr spcFirstLastPara="1" wrap="square" lIns="92476" tIns="46226" rIns="92476" bIns="46226" anchor="t" anchorCtr="0">
            <a:noAutofit/>
          </a:bodyPr>
          <a:lstStyle/>
          <a:p>
            <a:pPr>
              <a:buClr>
                <a:schemeClr val="dk1"/>
              </a:buClr>
              <a:buSzPts val="1400"/>
            </a:pPr>
            <a:r>
              <a:rPr lang="en-US" dirty="0" smtClean="0">
                <a:uFillTx/>
              </a:rPr>
              <a:t>Iris and Vincent</a:t>
            </a:r>
            <a:endParaRPr dirty="0">
              <a:uFillTx/>
            </a:endParaRPr>
          </a:p>
        </p:txBody>
      </p:sp>
      <p:sp>
        <p:nvSpPr>
          <p:cNvPr id="237" name="Shape 237"/>
          <p:cNvSpPr txBox="1">
            <a:spLocks noGrp="1"/>
          </p:cNvSpPr>
          <p:nvPr>
            <p:ph type="sldNum" idx="12"/>
          </p:nvPr>
        </p:nvSpPr>
        <p:spPr>
          <a:xfrm>
            <a:off x="3989622" y="8861004"/>
            <a:ext cx="3052134" cy="466454"/>
          </a:xfrm>
          <a:prstGeom prst="rect">
            <a:avLst/>
          </a:prstGeom>
          <a:noFill/>
          <a:ln>
            <a:noFill/>
          </a:ln>
        </p:spPr>
        <p:txBody>
          <a:bodyPr spcFirstLastPara="1" wrap="square" lIns="92476" tIns="46226" rIns="92476" bIns="46226" anchor="b" anchorCtr="0">
            <a:noAutofit/>
          </a:bodyPr>
          <a:lstStyle/>
          <a:p>
            <a:pPr>
              <a:buClr>
                <a:schemeClr val="dk1"/>
              </a:buClr>
              <a:buSzPts val="300"/>
            </a:pPr>
            <a:fld id="{00000000-1234-1234-1234-123412341234}" type="slidenum">
              <a:rPr lang="en-US">
                <a:solidFill>
                  <a:schemeClr val="dk1"/>
                </a:solidFill>
                <a:latin typeface="Calibri"/>
                <a:ea typeface="Calibri"/>
                <a:cs typeface="Calibri"/>
                <a:sym typeface="Calibri"/>
              </a:rPr>
              <a:pPr>
                <a:buClr>
                  <a:schemeClr val="dk1"/>
                </a:buClr>
                <a:buSzPts val="300"/>
              </a:pPr>
              <a:t>1</a:t>
            </a:fld>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016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a:t>
            </a:r>
            <a:endParaRPr lang="en-US" dirty="0"/>
          </a:p>
        </p:txBody>
      </p:sp>
      <p:sp>
        <p:nvSpPr>
          <p:cNvPr id="4" name="Slide Number Placeholder 3"/>
          <p:cNvSpPr>
            <a:spLocks noGrp="1"/>
          </p:cNvSpPr>
          <p:nvPr>
            <p:ph type="sldNum" sz="quarter" idx="10"/>
          </p:nvPr>
        </p:nvSpPr>
        <p:spPr/>
        <p:txBody>
          <a:bodyPr/>
          <a:lstStyle/>
          <a:p>
            <a:fld id="{BF9E5D7C-B44E-4F1E-807F-BA4CBE7D883C}" type="slidenum">
              <a:rPr lang="en-US" smtClean="0"/>
              <a:t>17</a:t>
            </a:fld>
            <a:endParaRPr lang="en-US"/>
          </a:p>
        </p:txBody>
      </p:sp>
    </p:spTree>
    <p:extLst>
      <p:ext uri="{BB962C8B-B14F-4D97-AF65-F5344CB8AC3E}">
        <p14:creationId xmlns:p14="http://schemas.microsoft.com/office/powerpoint/2010/main" val="22987764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Cassandra</a:t>
            </a:r>
            <a:endParaRPr lang="en-US" dirty="0"/>
          </a:p>
        </p:txBody>
      </p:sp>
      <p:sp>
        <p:nvSpPr>
          <p:cNvPr id="4" name="Slide Number Placeholder 3"/>
          <p:cNvSpPr>
            <a:spLocks noGrp="1"/>
          </p:cNvSpPr>
          <p:nvPr>
            <p:ph type="sldNum" sz="quarter" idx="10"/>
          </p:nvPr>
        </p:nvSpPr>
        <p:spPr/>
        <p:txBody>
          <a:bodyPr/>
          <a:lstStyle/>
          <a:p>
            <a:fld id="{BF9E5D7C-B44E-4F1E-807F-BA4CBE7D883C}" type="slidenum">
              <a:rPr lang="en-US" smtClean="0"/>
              <a:t>18</a:t>
            </a:fld>
            <a:endParaRPr lang="en-US"/>
          </a:p>
        </p:txBody>
      </p:sp>
    </p:spTree>
    <p:extLst>
      <p:ext uri="{BB962C8B-B14F-4D97-AF65-F5344CB8AC3E}">
        <p14:creationId xmlns:p14="http://schemas.microsoft.com/office/powerpoint/2010/main" val="409091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-Like</a:t>
            </a:r>
            <a:r>
              <a:rPr lang="en-US" baseline="0" dirty="0" smtClean="0"/>
              <a:t> the overall framework – consider integrating a technology component to build outreach capacity</a:t>
            </a:r>
          </a:p>
          <a:p>
            <a:r>
              <a:rPr lang="en-US" baseline="0" dirty="0" smtClean="0"/>
              <a:t>-Consider changing the name from communication to community engagement committee</a:t>
            </a:r>
          </a:p>
          <a:p>
            <a:r>
              <a:rPr lang="en-US" baseline="0" dirty="0" smtClean="0"/>
              <a:t>-Need to emphasize the specific competency – communication is more action oriented – sharing information, sharing policies, sharing important messaging – community engagement has a wide interpretation </a:t>
            </a:r>
          </a:p>
          <a:p>
            <a:r>
              <a:rPr lang="en-US" baseline="0" dirty="0" smtClean="0"/>
              <a:t>-Intention to ensure whatever this advisory board is doing that there is an outward facing</a:t>
            </a:r>
          </a:p>
          <a:p>
            <a:r>
              <a:rPr lang="en-US" baseline="0" dirty="0" smtClean="0"/>
              <a:t>-Goal is to share outcomes with the greater African American community in Sac City Unified</a:t>
            </a:r>
          </a:p>
          <a:p>
            <a:r>
              <a:rPr lang="en-US" baseline="0" dirty="0" smtClean="0"/>
              <a:t>-Communicating, Informing, Advocating, Seeking information, (Outward Voice)</a:t>
            </a:r>
          </a:p>
          <a:p>
            <a:r>
              <a:rPr lang="en-US" baseline="0" dirty="0" smtClean="0"/>
              <a:t>-consider calling this communication and community outreach and research</a:t>
            </a:r>
          </a:p>
          <a:p>
            <a:r>
              <a:rPr lang="en-US" baseline="0" dirty="0" smtClean="0"/>
              <a:t>-We need to keep it simple – perhaps we start with a more blank slate and then add more context as we evolve</a:t>
            </a:r>
          </a:p>
          <a:p>
            <a:r>
              <a:rPr lang="en-US" baseline="0" dirty="0" smtClean="0"/>
              <a:t>-We might give more consideration to the meaning of “research” as we evolve</a:t>
            </a:r>
          </a:p>
          <a:p>
            <a:r>
              <a:rPr lang="en-US" baseline="0" dirty="0" smtClean="0"/>
              <a:t>-We need your commitment forms to manage the mix of board members</a:t>
            </a:r>
          </a:p>
          <a:p>
            <a:r>
              <a:rPr lang="en-US" baseline="0" dirty="0" smtClean="0"/>
              <a:t>-It is important to feel settled in the work – we can use all of our words in the description if it helps settle us</a:t>
            </a:r>
            <a:endParaRPr lang="en-US" dirty="0"/>
          </a:p>
        </p:txBody>
      </p:sp>
      <p:sp>
        <p:nvSpPr>
          <p:cNvPr id="4" name="Slide Number Placeholder 3"/>
          <p:cNvSpPr>
            <a:spLocks noGrp="1"/>
          </p:cNvSpPr>
          <p:nvPr>
            <p:ph type="sldNum" sz="quarter" idx="10"/>
          </p:nvPr>
        </p:nvSpPr>
        <p:spPr/>
        <p:txBody>
          <a:bodyPr/>
          <a:lstStyle/>
          <a:p>
            <a:fld id="{BF9E5D7C-B44E-4F1E-807F-BA4CBE7D883C}" type="slidenum">
              <a:rPr lang="en-US" smtClean="0"/>
              <a:t>23</a:t>
            </a:fld>
            <a:endParaRPr lang="en-US" dirty="0"/>
          </a:p>
        </p:txBody>
      </p:sp>
    </p:spTree>
    <p:extLst>
      <p:ext uri="{BB962C8B-B14F-4D97-AF65-F5344CB8AC3E}">
        <p14:creationId xmlns:p14="http://schemas.microsoft.com/office/powerpoint/2010/main" val="269837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89fa849046_1_62:notes"/>
          <p:cNvSpPr>
            <a:spLocks noGrp="1" noRot="1" noChangeAspect="1"/>
          </p:cNvSpPr>
          <p:nvPr>
            <p:ph type="sldImg" idx="2"/>
          </p:nvPr>
        </p:nvSpPr>
        <p:spPr>
          <a:xfrm>
            <a:off x="3302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89fa849046_1_62:notes"/>
          <p:cNvSpPr txBox="1">
            <a:spLocks noGrp="1"/>
          </p:cNvSpPr>
          <p:nvPr>
            <p:ph type="body" idx="1"/>
          </p:nvPr>
        </p:nvSpPr>
        <p:spPr>
          <a:xfrm>
            <a:off x="685800" y="4415790"/>
            <a:ext cx="5486400" cy="41835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Vincent/Steven/Jorge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Acknowledge this will be a lot of talking at people - will get to discussion as we move this work ahead</a:t>
            </a:r>
            <a:endParaRPr dirty="0"/>
          </a:p>
        </p:txBody>
      </p:sp>
    </p:spTree>
    <p:extLst>
      <p:ext uri="{BB962C8B-B14F-4D97-AF65-F5344CB8AC3E}">
        <p14:creationId xmlns:p14="http://schemas.microsoft.com/office/powerpoint/2010/main" val="4044318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9E5D7C-B44E-4F1E-807F-BA4CBE7D883C}" type="slidenum">
              <a:rPr lang="en-US" smtClean="0"/>
              <a:t>8</a:t>
            </a:fld>
            <a:endParaRPr lang="en-US" dirty="0"/>
          </a:p>
        </p:txBody>
      </p:sp>
    </p:spTree>
    <p:extLst>
      <p:ext uri="{BB962C8B-B14F-4D97-AF65-F5344CB8AC3E}">
        <p14:creationId xmlns:p14="http://schemas.microsoft.com/office/powerpoint/2010/main" val="21902014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Convened community leaders on March 23, 2018 and May 7, 2018</a:t>
            </a:r>
          </a:p>
          <a:p>
            <a:pPr lvl="1"/>
            <a:r>
              <a:rPr lang="en-US" sz="2800" dirty="0"/>
              <a:t>Discussed CKM science project impact</a:t>
            </a:r>
          </a:p>
          <a:p>
            <a:pPr lvl="1"/>
            <a:r>
              <a:rPr lang="en-US" sz="2800" dirty="0"/>
              <a:t>Reviewed specialty program data </a:t>
            </a:r>
          </a:p>
          <a:p>
            <a:pPr marL="0" lvl="1" defTabSz="924916">
              <a:defRPr/>
            </a:pPr>
            <a:r>
              <a:rPr lang="en-US" sz="2800" dirty="0"/>
              <a:t>August 2</a:t>
            </a:r>
            <a:r>
              <a:rPr lang="en-US" sz="2800" baseline="30000" dirty="0"/>
              <a:t>nd</a:t>
            </a:r>
            <a:r>
              <a:rPr lang="en-US" sz="2800" dirty="0"/>
              <a:t> - African American Achievement  Initiative Board Presentation (</a:t>
            </a:r>
            <a:r>
              <a:rPr lang="en-US" sz="2800" dirty="0" err="1"/>
              <a:t>Informationa</a:t>
            </a:r>
            <a:endParaRPr lang="en-US" sz="2800" dirty="0"/>
          </a:p>
          <a:p>
            <a:endParaRPr lang="en-US" dirty="0"/>
          </a:p>
        </p:txBody>
      </p:sp>
      <p:sp>
        <p:nvSpPr>
          <p:cNvPr id="4" name="Slide Number Placeholder 3"/>
          <p:cNvSpPr>
            <a:spLocks noGrp="1"/>
          </p:cNvSpPr>
          <p:nvPr>
            <p:ph type="sldNum" sz="quarter" idx="10"/>
          </p:nvPr>
        </p:nvSpPr>
        <p:spPr/>
        <p:txBody>
          <a:bodyPr/>
          <a:lstStyle/>
          <a:p>
            <a:fld id="{BF9E5D7C-B44E-4F1E-807F-BA4CBE7D883C}" type="slidenum">
              <a:rPr lang="en-US" smtClean="0"/>
              <a:t>10</a:t>
            </a:fld>
            <a:endParaRPr lang="en-US"/>
          </a:p>
        </p:txBody>
      </p:sp>
    </p:spTree>
    <p:extLst>
      <p:ext uri="{BB962C8B-B14F-4D97-AF65-F5344CB8AC3E}">
        <p14:creationId xmlns:p14="http://schemas.microsoft.com/office/powerpoint/2010/main" val="1270218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Vincent and Iris – What</a:t>
            </a:r>
            <a:r>
              <a:rPr lang="en-US" baseline="0" dirty="0" smtClean="0"/>
              <a:t> part was </a:t>
            </a:r>
            <a:r>
              <a:rPr lang="en-US" baseline="0" dirty="0" err="1" smtClean="0"/>
              <a:t>systemwide</a:t>
            </a:r>
            <a:r>
              <a:rPr lang="en-US" baseline="0" dirty="0" smtClean="0"/>
              <a:t> and what was mandated</a:t>
            </a:r>
            <a:endParaRPr lang="en-US" dirty="0" smtClean="0"/>
          </a:p>
          <a:p>
            <a:endParaRPr lang="en-US" dirty="0" smtClean="0"/>
          </a:p>
          <a:p>
            <a:r>
              <a:rPr lang="en-US" dirty="0" smtClean="0"/>
              <a:t>2005-2007 </a:t>
            </a:r>
            <a:r>
              <a:rPr lang="en-US" dirty="0"/>
              <a:t>– Culturally Responsive Pedagogy – with </a:t>
            </a:r>
            <a:r>
              <a:rPr lang="en-US" dirty="0" err="1"/>
              <a:t>Sharroky</a:t>
            </a:r>
            <a:r>
              <a:rPr lang="en-US" dirty="0"/>
              <a:t> Hollie (various schools)</a:t>
            </a:r>
          </a:p>
          <a:p>
            <a:pPr lvl="0"/>
            <a:r>
              <a:rPr lang="en-US" dirty="0"/>
              <a:t>Culturally Responsive Summer School (FKBK, Floyd, Kemble)</a:t>
            </a:r>
          </a:p>
          <a:p>
            <a:pPr lvl="0"/>
            <a:r>
              <a:rPr lang="en-US" dirty="0"/>
              <a:t>Culturally Responsive Train the Trainer</a:t>
            </a:r>
          </a:p>
          <a:p>
            <a:pPr lvl="0"/>
            <a:r>
              <a:rPr lang="en-US" dirty="0"/>
              <a:t>Culturally Responsive Model Classroom</a:t>
            </a:r>
          </a:p>
          <a:p>
            <a:r>
              <a:rPr lang="en-US" dirty="0"/>
              <a:t> </a:t>
            </a:r>
          </a:p>
          <a:p>
            <a:r>
              <a:rPr lang="en-US" dirty="0"/>
              <a:t>2007-2009 – Courageous Conversations with Glenn Singleton</a:t>
            </a:r>
          </a:p>
          <a:p>
            <a:pPr lvl="0"/>
            <a:r>
              <a:rPr lang="en-US" dirty="0"/>
              <a:t>District Equity Leadership Team (DELT) developed </a:t>
            </a:r>
          </a:p>
          <a:p>
            <a:pPr lvl="0"/>
            <a:r>
              <a:rPr lang="en-US" dirty="0"/>
              <a:t>6-minute </a:t>
            </a:r>
            <a:r>
              <a:rPr lang="en-US" i="1" dirty="0"/>
              <a:t>Equity</a:t>
            </a:r>
            <a:r>
              <a:rPr lang="en-US" dirty="0"/>
              <a:t> videos for principals</a:t>
            </a:r>
          </a:p>
          <a:p>
            <a:pPr lvl="0"/>
            <a:r>
              <a:rPr lang="en-US" dirty="0"/>
              <a:t>Administrator Book Studies</a:t>
            </a:r>
          </a:p>
          <a:p>
            <a:r>
              <a:rPr lang="en-US" dirty="0"/>
              <a:t> </a:t>
            </a:r>
          </a:p>
          <a:p>
            <a:endParaRPr lang="en-US" dirty="0"/>
          </a:p>
          <a:p>
            <a:r>
              <a:rPr lang="en-US" sz="1800" dirty="0"/>
              <a:t> 2008-10 – Equity Access Achievement Task Force</a:t>
            </a:r>
          </a:p>
          <a:p>
            <a:r>
              <a:rPr lang="en-US" sz="1800" dirty="0"/>
              <a:t>Framework for Eliminating the Achievement Gap Recommendations</a:t>
            </a:r>
          </a:p>
          <a:p>
            <a:r>
              <a:rPr lang="en-US" sz="1800" dirty="0"/>
              <a:t>District-wide Equity Faire “Can We Talk About Race”</a:t>
            </a:r>
          </a:p>
          <a:p>
            <a:r>
              <a:rPr lang="en-US" sz="1800" dirty="0"/>
              <a:t>Summer Equity Training for Principals and Teachers</a:t>
            </a:r>
          </a:p>
          <a:p>
            <a:r>
              <a:rPr lang="en-US" sz="1800" dirty="0"/>
              <a:t>Each site developed site leadership plan for Closing the Achievement Gap</a:t>
            </a:r>
          </a:p>
          <a:p>
            <a:r>
              <a:rPr lang="en-US" sz="1800" dirty="0"/>
              <a:t>Equity Speaker Series </a:t>
            </a:r>
          </a:p>
          <a:p>
            <a:pPr lvl="1"/>
            <a:r>
              <a:rPr lang="en-US" sz="1800" dirty="0"/>
              <a:t>Jeff Duncan-Andrade</a:t>
            </a:r>
          </a:p>
          <a:p>
            <a:pPr lvl="1"/>
            <a:r>
              <a:rPr lang="en-US" sz="1800" dirty="0"/>
              <a:t>Mary Bacon</a:t>
            </a:r>
          </a:p>
          <a:p>
            <a:pPr lvl="1"/>
            <a:r>
              <a:rPr lang="en-US" sz="1800" dirty="0"/>
              <a:t>Pedro </a:t>
            </a:r>
            <a:r>
              <a:rPr lang="en-US" sz="1800" dirty="0" err="1"/>
              <a:t>Noguera</a:t>
            </a:r>
            <a:endParaRPr lang="en-US" sz="1800" dirty="0"/>
          </a:p>
          <a:p>
            <a:pPr lvl="1"/>
            <a:r>
              <a:rPr lang="en-US" sz="1800" dirty="0"/>
              <a:t>Beverly Daniel Tatum</a:t>
            </a:r>
          </a:p>
          <a:p>
            <a:r>
              <a:rPr lang="en-US" sz="1800" dirty="0"/>
              <a:t> </a:t>
            </a:r>
          </a:p>
          <a:p>
            <a:r>
              <a:rPr lang="en-US" sz="1800" dirty="0"/>
              <a:t>2011 – Cultural Proficiency with Randall Lindsey</a:t>
            </a:r>
          </a:p>
          <a:p>
            <a:r>
              <a:rPr lang="en-US" sz="1800" dirty="0"/>
              <a:t> </a:t>
            </a:r>
          </a:p>
          <a:p>
            <a:r>
              <a:rPr lang="en-US" sz="1800" dirty="0"/>
              <a:t>2013 – Achievement Gap Coalition Recommendations &amp; Restorative Justice Collaborative</a:t>
            </a:r>
          </a:p>
          <a:p>
            <a:endParaRPr lang="en-US" sz="1800" dirty="0"/>
          </a:p>
          <a:p>
            <a:endParaRPr lang="en-US" dirty="0"/>
          </a:p>
        </p:txBody>
      </p:sp>
      <p:sp>
        <p:nvSpPr>
          <p:cNvPr id="4" name="Slide Number Placeholder 3"/>
          <p:cNvSpPr>
            <a:spLocks noGrp="1"/>
          </p:cNvSpPr>
          <p:nvPr>
            <p:ph type="sldNum" sz="quarter" idx="10"/>
          </p:nvPr>
        </p:nvSpPr>
        <p:spPr/>
        <p:txBody>
          <a:bodyPr/>
          <a:lstStyle/>
          <a:p>
            <a:fld id="{BF9E5D7C-B44E-4F1E-807F-BA4CBE7D883C}" type="slidenum">
              <a:rPr lang="en-US" smtClean="0"/>
              <a:t>11</a:t>
            </a:fld>
            <a:endParaRPr lang="en-US"/>
          </a:p>
        </p:txBody>
      </p:sp>
    </p:spTree>
    <p:extLst>
      <p:ext uri="{BB962C8B-B14F-4D97-AF65-F5344CB8AC3E}">
        <p14:creationId xmlns:p14="http://schemas.microsoft.com/office/powerpoint/2010/main" val="489628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9E5D7C-B44E-4F1E-807F-BA4CBE7D883C}" type="slidenum">
              <a:rPr lang="en-US" smtClean="0"/>
              <a:t>12</a:t>
            </a:fld>
            <a:endParaRPr lang="en-US"/>
          </a:p>
        </p:txBody>
      </p:sp>
    </p:spTree>
    <p:extLst>
      <p:ext uri="{BB962C8B-B14F-4D97-AF65-F5344CB8AC3E}">
        <p14:creationId xmlns:p14="http://schemas.microsoft.com/office/powerpoint/2010/main" val="3816265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400"/>
              <a:buFont typeface="Arial"/>
              <a:buNone/>
            </a:pPr>
            <a:r>
              <a:rPr lang="en-US" sz="1400" b="1" dirty="0"/>
              <a:t>Mary and Chad</a:t>
            </a:r>
            <a:endParaRPr sz="1400" b="1" dirty="0"/>
          </a:p>
          <a:p>
            <a:pPr marL="171450" lvl="0" indent="-82550" algn="l" rtl="0">
              <a:spcBef>
                <a:spcPts val="0"/>
              </a:spcBef>
              <a:spcAft>
                <a:spcPts val="0"/>
              </a:spcAft>
              <a:buClr>
                <a:schemeClr val="dk1"/>
              </a:buClr>
              <a:buSzPts val="1400"/>
              <a:buFont typeface="Arial"/>
              <a:buNone/>
            </a:pPr>
            <a:endParaRPr sz="1400" dirty="0"/>
          </a:p>
          <a:p>
            <a:pPr marL="0" lvl="0" indent="0" algn="l" rtl="0">
              <a:spcBef>
                <a:spcPts val="0"/>
              </a:spcBef>
              <a:spcAft>
                <a:spcPts val="0"/>
              </a:spcAft>
              <a:buClr>
                <a:schemeClr val="dk1"/>
              </a:buClr>
              <a:buSzPts val="1400"/>
              <a:buFont typeface="Arial"/>
              <a:buNone/>
            </a:pPr>
            <a:r>
              <a:rPr lang="en-US" sz="1400" dirty="0"/>
              <a:t>Ongoing monitoring of Graduation and A-G progress</a:t>
            </a:r>
            <a:endParaRPr sz="1400" dirty="0"/>
          </a:p>
          <a:p>
            <a:pPr marL="457200" lvl="0" indent="-317500" algn="l" rtl="0">
              <a:spcBef>
                <a:spcPts val="0"/>
              </a:spcBef>
              <a:spcAft>
                <a:spcPts val="0"/>
              </a:spcAft>
              <a:buSzPts val="1400"/>
              <a:buChar char="●"/>
            </a:pPr>
            <a:r>
              <a:rPr lang="en-US" sz="1400" dirty="0"/>
              <a:t>Align communication between principal, assistant principal and counselor to ensure streamline process in supporting sites in their intervention </a:t>
            </a:r>
            <a:r>
              <a:rPr lang="en-US" sz="1400" dirty="0" smtClean="0"/>
              <a:t>plans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sz="1400" dirty="0" smtClean="0">
                <a:solidFill>
                  <a:srgbClr val="FF0000"/>
                </a:solidFill>
              </a:rPr>
              <a:t>Expanded Learning Summer Program (2020)</a:t>
            </a:r>
            <a:endParaRPr sz="1400" dirty="0"/>
          </a:p>
          <a:p>
            <a:pPr marL="171450" lvl="0" indent="-82550" algn="l" rtl="0">
              <a:spcBef>
                <a:spcPts val="0"/>
              </a:spcBef>
              <a:spcAft>
                <a:spcPts val="0"/>
              </a:spcAft>
              <a:buClr>
                <a:schemeClr val="dk1"/>
              </a:buClr>
              <a:buSzPts val="1400"/>
              <a:buFont typeface="Arial"/>
              <a:buNone/>
            </a:pPr>
            <a:r>
              <a:rPr lang="en-US" sz="1400" dirty="0"/>
              <a:t>Greater Efficiency</a:t>
            </a:r>
            <a:endParaRPr sz="1400" dirty="0"/>
          </a:p>
          <a:p>
            <a:pPr marL="457200" lvl="0" indent="-317500" algn="l" rtl="0">
              <a:spcBef>
                <a:spcPts val="0"/>
              </a:spcBef>
              <a:spcAft>
                <a:spcPts val="0"/>
              </a:spcAft>
              <a:buSzPts val="1400"/>
              <a:buChar char="●"/>
            </a:pPr>
            <a:r>
              <a:rPr lang="en-US" sz="1400" dirty="0"/>
              <a:t>attention via weekly monitoring for credit recovery</a:t>
            </a:r>
            <a:endParaRPr sz="1400" dirty="0"/>
          </a:p>
          <a:p>
            <a:pPr marL="457200" lvl="0" indent="-317500" algn="l" rtl="0">
              <a:spcBef>
                <a:spcPts val="0"/>
              </a:spcBef>
              <a:spcAft>
                <a:spcPts val="0"/>
              </a:spcAft>
              <a:buSzPts val="1400"/>
              <a:buChar char="●"/>
            </a:pPr>
            <a:r>
              <a:rPr lang="en-US" sz="1400" dirty="0"/>
              <a:t>We are also currently pre-registering current 9-11 graders to help ensure they are graduation ready</a:t>
            </a:r>
            <a:endParaRPr sz="1400" dirty="0"/>
          </a:p>
          <a:p>
            <a:pPr marL="457200" lvl="0" indent="-317500" algn="l" rtl="0">
              <a:spcBef>
                <a:spcPts val="0"/>
              </a:spcBef>
              <a:spcAft>
                <a:spcPts val="0"/>
              </a:spcAft>
              <a:buSzPts val="1400"/>
              <a:buChar char="●"/>
            </a:pPr>
            <a:r>
              <a:rPr lang="en-US" sz="1400" dirty="0"/>
              <a:t>Ensure accurate data is input into IC and UC Merced tools and proper student exit codes are used</a:t>
            </a:r>
            <a:endParaRPr sz="1400" dirty="0"/>
          </a:p>
          <a:p>
            <a:pPr marL="457200" lvl="0" indent="-317500" algn="l" rtl="0">
              <a:spcBef>
                <a:spcPts val="0"/>
              </a:spcBef>
              <a:spcAft>
                <a:spcPts val="0"/>
              </a:spcAft>
              <a:buSzPts val="1400"/>
              <a:buChar char="●"/>
            </a:pPr>
            <a:r>
              <a:rPr lang="en-US" sz="1400" dirty="0"/>
              <a:t>Ensure course sections are created accurately for A-G and College Career Readiness reporting purposes</a:t>
            </a:r>
            <a:endParaRPr sz="1400" dirty="0"/>
          </a:p>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1689382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6:notes"/>
          <p:cNvSpPr>
            <a:spLocks noGrp="1" noRot="1" noChangeAspect="1"/>
          </p:cNvSpPr>
          <p:nvPr>
            <p:ph type="sldImg" idx="2"/>
          </p:nvPr>
        </p:nvSpPr>
        <p:spPr>
          <a:xfrm>
            <a:off x="396875" y="692150"/>
            <a:ext cx="6156325" cy="34639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6:notes"/>
          <p:cNvSpPr txBox="1">
            <a:spLocks noGrp="1"/>
          </p:cNvSpPr>
          <p:nvPr>
            <p:ph type="body" idx="1"/>
          </p:nvPr>
        </p:nvSpPr>
        <p:spPr>
          <a:xfrm>
            <a:off x="695008" y="4387136"/>
            <a:ext cx="5560060" cy="4156234"/>
          </a:xfrm>
          <a:prstGeom prst="rect">
            <a:avLst/>
          </a:prstGeom>
          <a:noFill/>
          <a:ln>
            <a:noFill/>
          </a:ln>
        </p:spPr>
        <p:txBody>
          <a:bodyPr spcFirstLastPara="1" wrap="square" lIns="91425" tIns="45700" rIns="91425" bIns="45700" anchor="t" anchorCtr="0">
            <a:noAutofit/>
          </a:bodyPr>
          <a:lstStyle/>
          <a:p>
            <a:pPr marL="171450" lvl="0" indent="-82550" algn="l" rtl="0">
              <a:spcBef>
                <a:spcPts val="0"/>
              </a:spcBef>
              <a:spcAft>
                <a:spcPts val="0"/>
              </a:spcAft>
              <a:buClr>
                <a:schemeClr val="dk1"/>
              </a:buClr>
              <a:buSzPts val="1400"/>
              <a:buFont typeface="Arial"/>
              <a:buNone/>
            </a:pPr>
            <a:endParaRPr sz="1400" dirty="0"/>
          </a:p>
        </p:txBody>
      </p:sp>
      <p:sp>
        <p:nvSpPr>
          <p:cNvPr id="299" name="Google Shape;299;p16:notes"/>
          <p:cNvSpPr txBox="1">
            <a:spLocks noGrp="1"/>
          </p:cNvSpPr>
          <p:nvPr>
            <p:ph type="sldNum" idx="12"/>
          </p:nvPr>
        </p:nvSpPr>
        <p:spPr>
          <a:xfrm>
            <a:off x="3936768" y="8772669"/>
            <a:ext cx="3011699" cy="461804"/>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690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smtClean="0"/>
              <a:t>Lynn</a:t>
            </a:r>
          </a:p>
          <a:p>
            <a:pPr defTabSz="924916">
              <a:defRPr/>
            </a:pPr>
            <a:endParaRPr lang="en-US" b="1" dirty="0" smtClean="0"/>
          </a:p>
          <a:p>
            <a:pPr defTabSz="924916">
              <a:defRPr/>
            </a:pPr>
            <a:r>
              <a:rPr lang="en-US" b="1" dirty="0" smtClean="0"/>
              <a:t>(</a:t>
            </a:r>
            <a:r>
              <a:rPr lang="en-US" b="1" dirty="0"/>
              <a:t>2018 - Math – 74 students, or 17.25%; ELA – 76 students,  17.71%)</a:t>
            </a:r>
            <a:r>
              <a:rPr lang="en-US" dirty="0"/>
              <a:t> to </a:t>
            </a:r>
            <a:r>
              <a:rPr lang="en-US" b="1" dirty="0"/>
              <a:t>(number and percentage)</a:t>
            </a:r>
            <a:r>
              <a:rPr lang="en-US" dirty="0"/>
              <a:t> </a:t>
            </a:r>
            <a:r>
              <a:rPr lang="en-US" dirty="0" smtClean="0"/>
              <a:t>https://caaspp.cde.ca.gov/sb2018/ViewReport?ps=true&amp;lstTestYear=2018&amp;lstTestType=B&amp;lstGroup=5&amp;lstCounty=34&amp;lstDistrict=67439-000&amp;lstSchool=0000000 </a:t>
            </a:r>
          </a:p>
          <a:p>
            <a:pPr defTabSz="924916">
              <a:defRPr/>
            </a:pPr>
            <a:endParaRPr lang="en-US" dirty="0" smtClean="0"/>
          </a:p>
          <a:p>
            <a:pPr defTabSz="924916">
              <a:defRPr/>
            </a:pPr>
            <a:r>
              <a:rPr lang="en-US" dirty="0"/>
              <a:t>(Current 6</a:t>
            </a:r>
            <a:r>
              <a:rPr lang="en-US" baseline="30000" dirty="0"/>
              <a:t>th</a:t>
            </a:r>
            <a:r>
              <a:rPr lang="en-US" dirty="0"/>
              <a:t> graders who met or exceeded standard: Math – 70 students, or 14.9%; ELA – 91 students, or 19.5%.  Current 8</a:t>
            </a:r>
            <a:r>
              <a:rPr lang="en-US" baseline="30000" dirty="0"/>
              <a:t>th </a:t>
            </a:r>
            <a:r>
              <a:rPr lang="en-US" dirty="0"/>
              <a:t>graders who met or exceeded standard: Math -  74 students, or 16.4%; ELA – 131 students, or 29.1%.)</a:t>
            </a:r>
          </a:p>
          <a:p>
            <a:pPr defTabSz="924916">
              <a:defRPr/>
            </a:pPr>
            <a:endParaRPr lang="en-US" dirty="0"/>
          </a:p>
          <a:p>
            <a:r>
              <a:rPr lang="en-US" dirty="0" smtClean="0"/>
              <a:t>https://</a:t>
            </a:r>
            <a:r>
              <a:rPr lang="en-US" dirty="0" err="1" smtClean="0"/>
              <a:t>caaspp.cde.ca.gov</a:t>
            </a:r>
            <a:r>
              <a:rPr lang="en-US" dirty="0" smtClean="0"/>
              <a:t>/sb2018/</a:t>
            </a:r>
            <a:r>
              <a:rPr lang="en-US" dirty="0" err="1" smtClean="0"/>
              <a:t>ChangeReport?ps</a:t>
            </a:r>
            <a:r>
              <a:rPr lang="en-US" dirty="0" smtClean="0"/>
              <a:t>=</a:t>
            </a:r>
            <a:r>
              <a:rPr lang="en-US" dirty="0" err="1" smtClean="0"/>
              <a:t>true&amp;lstTestYear</a:t>
            </a:r>
            <a:r>
              <a:rPr lang="en-US" dirty="0" smtClean="0"/>
              <a:t>=2018&amp;lstTestType=</a:t>
            </a:r>
            <a:r>
              <a:rPr lang="en-US" dirty="0" err="1" smtClean="0"/>
              <a:t>B&amp;lstGroup</a:t>
            </a:r>
            <a:r>
              <a:rPr lang="en-US" dirty="0" smtClean="0"/>
              <a:t>=1&amp;lstCounty=34&amp;lstDistrict=67439-000&amp;lstSchool=0000000&amp;lstGrade=6</a:t>
            </a:r>
          </a:p>
          <a:p>
            <a:endParaRPr lang="en-US" dirty="0" smtClean="0"/>
          </a:p>
          <a:p>
            <a:r>
              <a:rPr lang="en-US" dirty="0" smtClean="0"/>
              <a:t>https://</a:t>
            </a:r>
            <a:r>
              <a:rPr lang="en-US" dirty="0" err="1" smtClean="0"/>
              <a:t>caaspp.cde.ca.gov</a:t>
            </a:r>
            <a:r>
              <a:rPr lang="en-US" dirty="0" smtClean="0"/>
              <a:t>/sb2018/</a:t>
            </a:r>
            <a:r>
              <a:rPr lang="en-US" dirty="0" err="1" smtClean="0"/>
              <a:t>ChangeReport?ps</a:t>
            </a:r>
            <a:r>
              <a:rPr lang="en-US" dirty="0" smtClean="0"/>
              <a:t>=</a:t>
            </a:r>
            <a:r>
              <a:rPr lang="en-US" dirty="0" err="1" smtClean="0"/>
              <a:t>true&amp;lstTestYear</a:t>
            </a:r>
            <a:r>
              <a:rPr lang="en-US" dirty="0" smtClean="0"/>
              <a:t>=2018&amp;lstTestType=</a:t>
            </a:r>
            <a:r>
              <a:rPr lang="en-US" dirty="0" err="1" smtClean="0"/>
              <a:t>B&amp;lstGroup</a:t>
            </a:r>
            <a:r>
              <a:rPr lang="en-US" dirty="0" smtClean="0"/>
              <a:t>=1&amp;lstCounty=34&amp;lstDistrict=67439-000&amp;lstSchool=0000000&amp;lstGrade=8</a:t>
            </a:r>
          </a:p>
          <a:p>
            <a:endParaRPr lang="en-US" dirty="0" smtClean="0"/>
          </a:p>
          <a:p>
            <a:pPr defTabSz="924916">
              <a:defRPr/>
            </a:pPr>
            <a:r>
              <a:rPr lang="en-US" dirty="0"/>
              <a:t>https://</a:t>
            </a:r>
            <a:r>
              <a:rPr lang="en-US" dirty="0" err="1"/>
              <a:t>caaspp.cde.ca.gov</a:t>
            </a:r>
            <a:r>
              <a:rPr lang="en-US" dirty="0"/>
              <a:t>/sb2018/</a:t>
            </a:r>
            <a:r>
              <a:rPr lang="en-US" dirty="0" err="1"/>
              <a:t>ViewReport?ps</a:t>
            </a:r>
            <a:r>
              <a:rPr lang="en-US" dirty="0"/>
              <a:t>=</a:t>
            </a:r>
            <a:r>
              <a:rPr lang="en-US" dirty="0" err="1"/>
              <a:t>true&amp;lstTestYear</a:t>
            </a:r>
            <a:r>
              <a:rPr lang="en-US" dirty="0"/>
              <a:t>=2018&amp;lstTestType=</a:t>
            </a:r>
            <a:r>
              <a:rPr lang="en-US" dirty="0" err="1"/>
              <a:t>B&amp;lstGroup</a:t>
            </a:r>
            <a:r>
              <a:rPr lang="en-US" dirty="0"/>
              <a:t>=5&amp;lstCounty=34&amp;lstDistrict=67439-000&amp;lstSchool=0000000</a:t>
            </a:r>
          </a:p>
          <a:p>
            <a:pPr defTabSz="924916">
              <a:defRPr/>
            </a:pPr>
            <a:endParaRPr lang="en-US" dirty="0"/>
          </a:p>
          <a:p>
            <a:pPr defTabSz="924916">
              <a:defRPr/>
            </a:pPr>
            <a:r>
              <a:rPr lang="en-US" dirty="0"/>
              <a:t>(Current graduation numbers 2016-17 – 443 </a:t>
            </a:r>
            <a:r>
              <a:rPr lang="en-US" dirty="0" err="1"/>
              <a:t>AfAm</a:t>
            </a:r>
            <a:r>
              <a:rPr lang="en-US" dirty="0"/>
              <a:t> graduates, or 16% of all graduates; 178 of which completed UC/CSU requirements, or 40.2%)</a:t>
            </a:r>
          </a:p>
          <a:p>
            <a:pPr defTabSz="924916">
              <a:defRPr/>
            </a:pPr>
            <a:endParaRPr lang="en-US" dirty="0"/>
          </a:p>
          <a:p>
            <a:endParaRPr lang="en-US" dirty="0" smtClean="0"/>
          </a:p>
          <a:p>
            <a:endParaRPr lang="en-US" dirty="0" smtClean="0"/>
          </a:p>
          <a:p>
            <a:pPr defTabSz="924916">
              <a:defRPr/>
            </a:pPr>
            <a:endParaRPr lang="en-US" dirty="0"/>
          </a:p>
          <a:p>
            <a:pPr defTabSz="924916">
              <a:defRPr/>
            </a:pPr>
            <a:endParaRPr lang="en-US" dirty="0" smtClean="0"/>
          </a:p>
          <a:p>
            <a:pPr defTabSz="924916">
              <a:defRPr/>
            </a:pPr>
            <a:endParaRPr lang="en-US" dirty="0" smtClean="0"/>
          </a:p>
          <a:p>
            <a:pPr defTabSz="924916">
              <a:defRPr/>
            </a:pPr>
            <a:endParaRPr lang="en-US" dirty="0" smtClean="0"/>
          </a:p>
          <a:p>
            <a:pPr defTabSz="924916">
              <a:defRPr/>
            </a:pPr>
            <a:endParaRPr lang="en-US" dirty="0" smtClean="0"/>
          </a:p>
          <a:p>
            <a:pPr defTabSz="924916">
              <a:defRPr/>
            </a:pPr>
            <a:endParaRPr lang="en-US" dirty="0" smtClean="0"/>
          </a:p>
          <a:p>
            <a:pPr defTabSz="924916">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409CD0C5-EF96-4405-B55E-0A46F2AE2BCB}" type="slidenum">
              <a:rPr lang="en-US" smtClean="0"/>
              <a:pPr/>
              <a:t>16</a:t>
            </a:fld>
            <a:endParaRPr lang="en-US"/>
          </a:p>
        </p:txBody>
      </p:sp>
    </p:spTree>
    <p:extLst>
      <p:ext uri="{BB962C8B-B14F-4D97-AF65-F5344CB8AC3E}">
        <p14:creationId xmlns:p14="http://schemas.microsoft.com/office/powerpoint/2010/main" val="3663345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3E32FA-B191-4DCB-91B2-39BC09E1D908}" type="slidenum">
              <a:rPr lang="en-US" smtClean="0"/>
              <a:t>‹#›</a:t>
            </a:fld>
            <a:endParaRPr lang="en-US" dirty="0"/>
          </a:p>
        </p:txBody>
      </p:sp>
    </p:spTree>
    <p:extLst>
      <p:ext uri="{BB962C8B-B14F-4D97-AF65-F5344CB8AC3E}">
        <p14:creationId xmlns:p14="http://schemas.microsoft.com/office/powerpoint/2010/main" val="1241566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3E32FA-B191-4DCB-91B2-39BC09E1D908}" type="slidenum">
              <a:rPr lang="en-US" smtClean="0"/>
              <a:t>‹#›</a:t>
            </a:fld>
            <a:endParaRPr lang="en-US" dirty="0"/>
          </a:p>
        </p:txBody>
      </p:sp>
    </p:spTree>
    <p:extLst>
      <p:ext uri="{BB962C8B-B14F-4D97-AF65-F5344CB8AC3E}">
        <p14:creationId xmlns:p14="http://schemas.microsoft.com/office/powerpoint/2010/main" val="498680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3E32FA-B191-4DCB-91B2-39BC09E1D908}" type="slidenum">
              <a:rPr lang="en-US" smtClean="0"/>
              <a:t>‹#›</a:t>
            </a:fld>
            <a:endParaRPr lang="en-US" dirty="0"/>
          </a:p>
        </p:txBody>
      </p:sp>
    </p:spTree>
    <p:extLst>
      <p:ext uri="{BB962C8B-B14F-4D97-AF65-F5344CB8AC3E}">
        <p14:creationId xmlns:p14="http://schemas.microsoft.com/office/powerpoint/2010/main" val="361404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2668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3E32FA-B191-4DCB-91B2-39BC09E1D908}" type="slidenum">
              <a:rPr lang="en-US" smtClean="0"/>
              <a:t>‹#›</a:t>
            </a:fld>
            <a:endParaRPr lang="en-US" dirty="0"/>
          </a:p>
        </p:txBody>
      </p:sp>
    </p:spTree>
    <p:extLst>
      <p:ext uri="{BB962C8B-B14F-4D97-AF65-F5344CB8AC3E}">
        <p14:creationId xmlns:p14="http://schemas.microsoft.com/office/powerpoint/2010/main" val="877072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83E32FA-B191-4DCB-91B2-39BC09E1D908}" type="slidenum">
              <a:rPr lang="en-US" smtClean="0"/>
              <a:t>‹#›</a:t>
            </a:fld>
            <a:endParaRPr lang="en-US" dirty="0"/>
          </a:p>
        </p:txBody>
      </p:sp>
    </p:spTree>
    <p:extLst>
      <p:ext uri="{BB962C8B-B14F-4D97-AF65-F5344CB8AC3E}">
        <p14:creationId xmlns:p14="http://schemas.microsoft.com/office/powerpoint/2010/main" val="2872257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3E32FA-B191-4DCB-91B2-39BC09E1D908}" type="slidenum">
              <a:rPr lang="en-US" smtClean="0"/>
              <a:t>‹#›</a:t>
            </a:fld>
            <a:endParaRPr lang="en-US" dirty="0"/>
          </a:p>
        </p:txBody>
      </p:sp>
    </p:spTree>
    <p:extLst>
      <p:ext uri="{BB962C8B-B14F-4D97-AF65-F5344CB8AC3E}">
        <p14:creationId xmlns:p14="http://schemas.microsoft.com/office/powerpoint/2010/main" val="1252938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83E32FA-B191-4DCB-91B2-39BC09E1D908}" type="slidenum">
              <a:rPr lang="en-US" smtClean="0"/>
              <a:t>‹#›</a:t>
            </a:fld>
            <a:endParaRPr lang="en-US" dirty="0"/>
          </a:p>
        </p:txBody>
      </p:sp>
    </p:spTree>
    <p:extLst>
      <p:ext uri="{BB962C8B-B14F-4D97-AF65-F5344CB8AC3E}">
        <p14:creationId xmlns:p14="http://schemas.microsoft.com/office/powerpoint/2010/main" val="43903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83E32FA-B191-4DCB-91B2-39BC09E1D908}" type="slidenum">
              <a:rPr lang="en-US" smtClean="0"/>
              <a:t>‹#›</a:t>
            </a:fld>
            <a:endParaRPr lang="en-US" dirty="0"/>
          </a:p>
        </p:txBody>
      </p:sp>
    </p:spTree>
    <p:extLst>
      <p:ext uri="{BB962C8B-B14F-4D97-AF65-F5344CB8AC3E}">
        <p14:creationId xmlns:p14="http://schemas.microsoft.com/office/powerpoint/2010/main" val="140161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83E32FA-B191-4DCB-91B2-39BC09E1D908}" type="slidenum">
              <a:rPr lang="en-US" smtClean="0"/>
              <a:t>‹#›</a:t>
            </a:fld>
            <a:endParaRPr lang="en-US" dirty="0"/>
          </a:p>
        </p:txBody>
      </p:sp>
    </p:spTree>
    <p:extLst>
      <p:ext uri="{BB962C8B-B14F-4D97-AF65-F5344CB8AC3E}">
        <p14:creationId xmlns:p14="http://schemas.microsoft.com/office/powerpoint/2010/main" val="546017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3E32FA-B191-4DCB-91B2-39BC09E1D908}" type="slidenum">
              <a:rPr lang="en-US" smtClean="0"/>
              <a:t>‹#›</a:t>
            </a:fld>
            <a:endParaRPr lang="en-US" dirty="0"/>
          </a:p>
        </p:txBody>
      </p:sp>
    </p:spTree>
    <p:extLst>
      <p:ext uri="{BB962C8B-B14F-4D97-AF65-F5344CB8AC3E}">
        <p14:creationId xmlns:p14="http://schemas.microsoft.com/office/powerpoint/2010/main" val="316324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83E32FA-B191-4DCB-91B2-39BC09E1D908}" type="slidenum">
              <a:rPr lang="en-US" smtClean="0"/>
              <a:t>‹#›</a:t>
            </a:fld>
            <a:endParaRPr lang="en-US" dirty="0"/>
          </a:p>
        </p:txBody>
      </p:sp>
    </p:spTree>
    <p:extLst>
      <p:ext uri="{BB962C8B-B14F-4D97-AF65-F5344CB8AC3E}">
        <p14:creationId xmlns:p14="http://schemas.microsoft.com/office/powerpoint/2010/main" val="990696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3E32FA-B191-4DCB-91B2-39BC09E1D908}" type="slidenum">
              <a:rPr lang="en-US" smtClean="0"/>
              <a:t>‹#›</a:t>
            </a:fld>
            <a:endParaRPr lang="en-US" dirty="0"/>
          </a:p>
        </p:txBody>
      </p:sp>
    </p:spTree>
    <p:extLst>
      <p:ext uri="{BB962C8B-B14F-4D97-AF65-F5344CB8AC3E}">
        <p14:creationId xmlns:p14="http://schemas.microsoft.com/office/powerpoint/2010/main" val="42584470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s://urldefense.proofpoint.com/v2/url?u=https-3A__hbr.org_2015_03_how-2Dto-2Drun-2Da-2Dgreat-2Dvirtual-2Dmeeting&amp;d=DwMGaQ&amp;c=dZ07RdJTYc0QIsm4-cMiSA&amp;r=Otrv0406jEDQLASlnrawgkQY0A_SrDRSu-DNVZpUHZM&amp;m=fkGpp93I4GZd9SHi960_F-cMDBL9C-Ja6jZKwf1pc0E&amp;s=-ZwZnMLjFrABC3F7O1onj6n0M-FEcmBdHRQz96LeoFw&amp;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ctrTitle"/>
          </p:nvPr>
        </p:nvSpPr>
        <p:spPr>
          <a:xfrm>
            <a:off x="0" y="1478375"/>
            <a:ext cx="12192000" cy="1932900"/>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rgbClr val="000000"/>
              </a:buClr>
              <a:buSzPts val="1000"/>
            </a:pPr>
            <a:r>
              <a:rPr lang="en-US" sz="4000" b="1" dirty="0">
                <a:latin typeface="+mn-lt"/>
              </a:rPr>
              <a:t>African American </a:t>
            </a:r>
            <a:r>
              <a:rPr lang="en-US" sz="4000" b="1" dirty="0" smtClean="0">
                <a:latin typeface="+mn-lt"/>
              </a:rPr>
              <a:t>Advisory Board</a:t>
            </a:r>
            <a:br>
              <a:rPr lang="en-US" sz="4000" b="1" dirty="0" smtClean="0">
                <a:latin typeface="+mn-lt"/>
              </a:rPr>
            </a:br>
            <a:r>
              <a:rPr lang="en-US" sz="4000" b="1" dirty="0" smtClean="0">
                <a:latin typeface="+mn-lt"/>
              </a:rPr>
              <a:t>Kick-off Meeting</a:t>
            </a:r>
            <a:endParaRPr sz="4000" b="1" dirty="0">
              <a:solidFill>
                <a:srgbClr val="000000"/>
              </a:solidFill>
              <a:latin typeface="+mn-lt"/>
              <a:ea typeface="Calibri"/>
              <a:cs typeface="Calibri"/>
              <a:sym typeface="Calibri"/>
            </a:endParaRPr>
          </a:p>
        </p:txBody>
      </p:sp>
      <p:sp>
        <p:nvSpPr>
          <p:cNvPr id="240" name="Shape 240"/>
          <p:cNvSpPr txBox="1">
            <a:spLocks noGrp="1"/>
          </p:cNvSpPr>
          <p:nvPr>
            <p:ph type="subTitle" idx="1"/>
          </p:nvPr>
        </p:nvSpPr>
        <p:spPr>
          <a:xfrm>
            <a:off x="2125800" y="3973550"/>
            <a:ext cx="7940400" cy="2268900"/>
          </a:xfrm>
          <a:prstGeom prst="rect">
            <a:avLst/>
          </a:prstGeom>
          <a:noFill/>
          <a:ln>
            <a:noFill/>
          </a:ln>
        </p:spPr>
        <p:txBody>
          <a:bodyPr spcFirstLastPara="1" vert="horz" wrap="square" lIns="91425" tIns="45700" rIns="91425" bIns="45700" rtlCol="0" anchor="t" anchorCtr="0">
            <a:noAutofit/>
          </a:bodyPr>
          <a:lstStyle/>
          <a:p>
            <a:pPr>
              <a:lnSpc>
                <a:spcPct val="80000"/>
              </a:lnSpc>
              <a:spcBef>
                <a:spcPts val="0"/>
              </a:spcBef>
              <a:buClr>
                <a:schemeClr val="dk1"/>
              </a:buClr>
              <a:buSzPts val="500"/>
            </a:pPr>
            <a:endParaRPr lang="en-US" sz="2000" dirty="0" smtClean="0">
              <a:solidFill>
                <a:schemeClr val="dk1"/>
              </a:solidFill>
              <a:latin typeface="Calibri"/>
              <a:ea typeface="Calibri"/>
              <a:cs typeface="Calibri"/>
              <a:sym typeface="Calibri"/>
            </a:endParaRPr>
          </a:p>
          <a:p>
            <a:pPr>
              <a:lnSpc>
                <a:spcPct val="80000"/>
              </a:lnSpc>
              <a:spcBef>
                <a:spcPts val="342"/>
              </a:spcBef>
              <a:buClr>
                <a:schemeClr val="dk1"/>
              </a:buClr>
              <a:buSzPts val="500"/>
            </a:pPr>
            <a:r>
              <a:rPr lang="en-US" sz="4000" dirty="0" smtClean="0">
                <a:solidFill>
                  <a:schemeClr val="dk1"/>
                </a:solidFill>
              </a:rPr>
              <a:t>July 1, 2020</a:t>
            </a:r>
          </a:p>
          <a:p>
            <a:pPr>
              <a:lnSpc>
                <a:spcPct val="80000"/>
              </a:lnSpc>
              <a:spcBef>
                <a:spcPts val="342"/>
              </a:spcBef>
              <a:buClr>
                <a:schemeClr val="dk1"/>
              </a:buClr>
              <a:buSzPts val="500"/>
            </a:pPr>
            <a:r>
              <a:rPr lang="en-US" sz="4000" dirty="0" smtClean="0">
                <a:solidFill>
                  <a:schemeClr val="dk1"/>
                </a:solidFill>
              </a:rPr>
              <a:t>Zoom Meeting</a:t>
            </a:r>
          </a:p>
          <a:p>
            <a:pPr>
              <a:lnSpc>
                <a:spcPct val="80000"/>
              </a:lnSpc>
              <a:spcBef>
                <a:spcPts val="342"/>
              </a:spcBef>
              <a:buClr>
                <a:schemeClr val="dk1"/>
              </a:buClr>
              <a:buSzPts val="500"/>
            </a:pPr>
            <a:endParaRPr lang="en-US" sz="4000" dirty="0" smtClean="0">
              <a:solidFill>
                <a:schemeClr val="dk1"/>
              </a:solidFill>
            </a:endParaRPr>
          </a:p>
          <a:p>
            <a:pPr>
              <a:lnSpc>
                <a:spcPct val="80000"/>
              </a:lnSpc>
              <a:spcBef>
                <a:spcPts val="342"/>
              </a:spcBef>
              <a:buClr>
                <a:schemeClr val="dk1"/>
              </a:buClr>
              <a:buSzPts val="500"/>
            </a:pPr>
            <a:endParaRPr sz="2000" dirty="0">
              <a:solidFill>
                <a:schemeClr val="dk1"/>
              </a:solidFill>
              <a:latin typeface="Calibri"/>
              <a:ea typeface="Calibri"/>
              <a:cs typeface="Calibri"/>
              <a:sym typeface="Calibri"/>
            </a:endParaRPr>
          </a:p>
          <a:p>
            <a:pPr>
              <a:lnSpc>
                <a:spcPct val="80000"/>
              </a:lnSpc>
              <a:spcBef>
                <a:spcPts val="304"/>
              </a:spcBef>
              <a:buClr>
                <a:srgbClr val="888888"/>
              </a:buClr>
              <a:buSzPts val="600"/>
            </a:pPr>
            <a:endParaRPr dirty="0">
              <a:solidFill>
                <a:srgbClr val="888888"/>
              </a:solidFill>
              <a:latin typeface="Calibri"/>
              <a:ea typeface="Calibri"/>
              <a:cs typeface="Calibri"/>
              <a:sym typeface="Calibri"/>
            </a:endParaRPr>
          </a:p>
        </p:txBody>
      </p:sp>
      <p:pic>
        <p:nvPicPr>
          <p:cNvPr id="241" name="Shape 241"/>
          <p:cNvPicPr preferRelativeResize="0"/>
          <p:nvPr/>
        </p:nvPicPr>
        <p:blipFill rotWithShape="1">
          <a:blip r:embed="rId3"/>
          <a:srcRect r="54166" b="85556"/>
          <a:stretch/>
        </p:blipFill>
        <p:spPr>
          <a:xfrm>
            <a:off x="1524000" y="23776"/>
            <a:ext cx="3520500" cy="832200"/>
          </a:xfrm>
          <a:prstGeom prst="rect">
            <a:avLst/>
          </a:prstGeom>
          <a:noFill/>
          <a:ln>
            <a:noFill/>
          </a:ln>
        </p:spPr>
      </p:pic>
      <p:cxnSp>
        <p:nvCxnSpPr>
          <p:cNvPr id="242" name="Shape 242"/>
          <p:cNvCxnSpPr/>
          <p:nvPr/>
        </p:nvCxnSpPr>
        <p:spPr>
          <a:xfrm>
            <a:off x="1524000" y="855880"/>
            <a:ext cx="9144000" cy="0"/>
          </a:xfrm>
          <a:prstGeom prst="straightConnector1">
            <a:avLst/>
          </a:prstGeom>
          <a:noFill/>
          <a:ln w="63500" cap="flat" cmpd="sng">
            <a:solidFill>
              <a:srgbClr val="339933"/>
            </a:solidFill>
            <a:prstDash val="solid"/>
            <a:round/>
            <a:headEnd type="none" w="sm" len="sm"/>
            <a:tailEnd type="none" w="sm" len="sm"/>
          </a:ln>
        </p:spPr>
      </p:cxnSp>
      <p:sp>
        <p:nvSpPr>
          <p:cNvPr id="243" name="Shape 243"/>
          <p:cNvSpPr txBox="1">
            <a:spLocks noGrp="1"/>
          </p:cNvSpPr>
          <p:nvPr>
            <p:ph type="sldNum" idx="12"/>
          </p:nvPr>
        </p:nvSpPr>
        <p:spPr>
          <a:xfrm>
            <a:off x="8077201" y="6356351"/>
            <a:ext cx="2133599" cy="365125"/>
          </a:xfrm>
          <a:prstGeom prst="rect">
            <a:avLst/>
          </a:prstGeom>
          <a:noFill/>
          <a:ln>
            <a:noFill/>
          </a:ln>
        </p:spPr>
        <p:txBody>
          <a:bodyPr spcFirstLastPara="1" vert="horz" wrap="square" lIns="91425" tIns="45700" rIns="91425" bIns="45700" rtlCol="0" anchor="ctr" anchorCtr="0">
            <a:noAutofit/>
          </a:bodyPr>
          <a:lstStyle/>
          <a:p>
            <a:pPr>
              <a:buClr>
                <a:srgbClr val="888888"/>
              </a:buClr>
              <a:buSzPts val="300"/>
            </a:pPr>
            <a:fld id="{00000000-1234-1234-1234-123412341234}" type="slidenum">
              <a:rPr lang="en-US">
                <a:solidFill>
                  <a:srgbClr val="888888"/>
                </a:solidFill>
                <a:latin typeface="Calibri"/>
                <a:ea typeface="Calibri"/>
                <a:cs typeface="Calibri"/>
                <a:sym typeface="Calibri"/>
              </a:rPr>
              <a:pPr>
                <a:buClr>
                  <a:srgbClr val="888888"/>
                </a:buClr>
                <a:buSzPts val="300"/>
              </a:pPr>
              <a:t>1</a:t>
            </a:fld>
            <a:endParaRPr dirty="0">
              <a:solidFill>
                <a:srgbClr val="888888"/>
              </a:solidFill>
              <a:latin typeface="Calibri"/>
              <a:ea typeface="Calibri"/>
              <a:cs typeface="Calibri"/>
              <a:sym typeface="Calibri"/>
            </a:endParaRPr>
          </a:p>
        </p:txBody>
      </p:sp>
      <p:pic>
        <p:nvPicPr>
          <p:cNvPr id="244" name="Shape 244" descr="C:\Users\cathy-morrison\AppData\Local\Microsoft\Windows\Temporary Internet Files\Content.Outlook\N136Q9UH\logo_est.jpg"/>
          <p:cNvPicPr preferRelativeResize="0"/>
          <p:nvPr/>
        </p:nvPicPr>
        <p:blipFill rotWithShape="1">
          <a:blip r:embed="rId4"/>
          <a:srcRect/>
          <a:stretch/>
        </p:blipFill>
        <p:spPr>
          <a:xfrm>
            <a:off x="1524000" y="-2444"/>
            <a:ext cx="4392000" cy="809699"/>
          </a:xfrm>
          <a:prstGeom prst="rect">
            <a:avLst/>
          </a:prstGeom>
          <a:noFill/>
          <a:ln>
            <a:noFill/>
          </a:ln>
        </p:spPr>
      </p:pic>
    </p:spTree>
    <p:extLst>
      <p:ext uri="{BB962C8B-B14F-4D97-AF65-F5344CB8AC3E}">
        <p14:creationId xmlns:p14="http://schemas.microsoft.com/office/powerpoint/2010/main" val="31019402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360" y="-150317"/>
            <a:ext cx="12192000" cy="646331"/>
          </a:xfrm>
          <a:prstGeom prst="rect">
            <a:avLst/>
          </a:prstGeom>
          <a:noFill/>
        </p:spPr>
        <p:txBody>
          <a:bodyPr wrap="square" rtlCol="0">
            <a:spAutoFit/>
          </a:bodyPr>
          <a:lstStyle/>
          <a:p>
            <a:pPr algn="ctr"/>
            <a:r>
              <a:rPr lang="en-US" sz="3600" b="1" dirty="0" smtClean="0"/>
              <a:t>African American Advisory Board Milestone Recap</a:t>
            </a:r>
            <a:endParaRPr lang="en-US" sz="3600" b="1" dirty="0"/>
          </a:p>
        </p:txBody>
      </p:sp>
      <p:sp>
        <p:nvSpPr>
          <p:cNvPr id="8" name="Content Placeholder 1"/>
          <p:cNvSpPr>
            <a:spLocks noGrp="1"/>
          </p:cNvSpPr>
          <p:nvPr>
            <p:ph idx="1"/>
          </p:nvPr>
        </p:nvSpPr>
        <p:spPr>
          <a:xfrm>
            <a:off x="546252" y="556591"/>
            <a:ext cx="11297422" cy="6052530"/>
          </a:xfrm>
        </p:spPr>
        <p:txBody>
          <a:bodyPr>
            <a:normAutofit fontScale="92500" lnSpcReduction="10000"/>
          </a:bodyPr>
          <a:lstStyle/>
          <a:p>
            <a:pPr lvl="1"/>
            <a:r>
              <a:rPr lang="en-US" sz="2800" dirty="0" smtClean="0"/>
              <a:t>September 27</a:t>
            </a:r>
            <a:r>
              <a:rPr lang="en-US" sz="2800" baseline="30000" dirty="0" smtClean="0"/>
              <a:t>,</a:t>
            </a:r>
            <a:r>
              <a:rPr lang="en-US" sz="2800" dirty="0" smtClean="0"/>
              <a:t> 2018 -</a:t>
            </a:r>
            <a:r>
              <a:rPr lang="en-US" sz="2800" dirty="0"/>
              <a:t> </a:t>
            </a:r>
            <a:r>
              <a:rPr lang="en-US" sz="2800" dirty="0" smtClean="0"/>
              <a:t>Convened African American Achievement Task Force</a:t>
            </a:r>
          </a:p>
          <a:p>
            <a:pPr lvl="1"/>
            <a:r>
              <a:rPr lang="en-US" sz="2800" dirty="0" smtClean="0"/>
              <a:t>Met every Tuesday thereafter with few exceptions (October to May)</a:t>
            </a:r>
            <a:endParaRPr lang="en-US" sz="2800" dirty="0"/>
          </a:p>
          <a:p>
            <a:pPr lvl="1"/>
            <a:r>
              <a:rPr lang="en-US" sz="2800" dirty="0" smtClean="0"/>
              <a:t>Retreat on January 18, 2019</a:t>
            </a:r>
            <a:endParaRPr lang="en-US" sz="2800" baseline="30000" dirty="0" smtClean="0"/>
          </a:p>
          <a:p>
            <a:pPr lvl="2"/>
            <a:r>
              <a:rPr lang="en-US" sz="2400" dirty="0" smtClean="0"/>
              <a:t>Cross-walked recommendations to Graduation Task Force</a:t>
            </a:r>
          </a:p>
          <a:p>
            <a:pPr lvl="1"/>
            <a:r>
              <a:rPr lang="en-US" sz="2800" dirty="0" smtClean="0"/>
              <a:t>November/December sponsored focus groups</a:t>
            </a:r>
          </a:p>
          <a:p>
            <a:pPr lvl="2"/>
            <a:r>
              <a:rPr lang="en-US" sz="2400" dirty="0" smtClean="0"/>
              <a:t>Principals</a:t>
            </a:r>
          </a:p>
          <a:p>
            <a:pPr lvl="2"/>
            <a:r>
              <a:rPr lang="en-US" sz="2400" dirty="0" smtClean="0"/>
              <a:t>Teachers</a:t>
            </a:r>
          </a:p>
          <a:p>
            <a:pPr lvl="2"/>
            <a:r>
              <a:rPr lang="en-US" sz="2400" dirty="0" smtClean="0"/>
              <a:t>Students</a:t>
            </a:r>
          </a:p>
          <a:p>
            <a:pPr lvl="2"/>
            <a:r>
              <a:rPr lang="en-US" sz="2400" dirty="0" smtClean="0"/>
              <a:t>Parents</a:t>
            </a:r>
          </a:p>
          <a:p>
            <a:pPr lvl="1"/>
            <a:r>
              <a:rPr lang="en-US" sz="2800" dirty="0" smtClean="0"/>
              <a:t>March 19</a:t>
            </a:r>
            <a:r>
              <a:rPr lang="en-US" sz="2800" baseline="30000" dirty="0" smtClean="0"/>
              <a:t>th</a:t>
            </a:r>
            <a:r>
              <a:rPr lang="en-US" sz="2800" dirty="0" smtClean="0"/>
              <a:t> – Community Engagement session at John Still</a:t>
            </a:r>
          </a:p>
          <a:p>
            <a:pPr lvl="1"/>
            <a:r>
              <a:rPr lang="en-US" sz="2800" dirty="0" smtClean="0"/>
              <a:t>March 21</a:t>
            </a:r>
            <a:r>
              <a:rPr lang="en-US" sz="2800" baseline="30000" dirty="0" smtClean="0"/>
              <a:t>st</a:t>
            </a:r>
            <a:r>
              <a:rPr lang="en-US" sz="2800" dirty="0" smtClean="0"/>
              <a:t> - Presented preliminary task force recommendations </a:t>
            </a:r>
            <a:r>
              <a:rPr lang="en-US" sz="2800" dirty="0"/>
              <a:t>to board of </a:t>
            </a:r>
            <a:r>
              <a:rPr lang="en-US" sz="2800" dirty="0" smtClean="0"/>
              <a:t>education</a:t>
            </a:r>
          </a:p>
          <a:p>
            <a:pPr lvl="1"/>
            <a:r>
              <a:rPr lang="en-US" sz="2800" dirty="0" smtClean="0"/>
              <a:t>May 16</a:t>
            </a:r>
            <a:r>
              <a:rPr lang="en-US" sz="2800" baseline="30000" dirty="0" smtClean="0"/>
              <a:t>,</a:t>
            </a:r>
            <a:r>
              <a:rPr lang="en-US" sz="2800" dirty="0" smtClean="0"/>
              <a:t> 2019 – Board of Education Adopts Task Force recommendations</a:t>
            </a:r>
            <a:endParaRPr lang="en-US" sz="2800" dirty="0"/>
          </a:p>
          <a:p>
            <a:pPr lvl="1"/>
            <a:r>
              <a:rPr lang="en-US" sz="2800" dirty="0" smtClean="0"/>
              <a:t>October 29, 2019 – African American Achievement Task Force – Transition Committee Launch</a:t>
            </a:r>
          </a:p>
          <a:p>
            <a:pPr lvl="1"/>
            <a:r>
              <a:rPr lang="en-US" sz="2800" dirty="0" smtClean="0"/>
              <a:t>July 1, 2020 – African American Advisory Board Launch </a:t>
            </a:r>
            <a:endParaRPr lang="en-US" sz="2800" dirty="0"/>
          </a:p>
          <a:p>
            <a:pPr lvl="1"/>
            <a:endParaRPr lang="en-US" sz="2800" dirty="0"/>
          </a:p>
          <a:p>
            <a:pPr marL="1371600" lvl="3" indent="0">
              <a:buNone/>
            </a:pP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43759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271608" y="1598435"/>
            <a:ext cx="2822802" cy="4464907"/>
          </a:xfrm>
          <a:prstGeom prst="rect">
            <a:avLst/>
          </a:prstGeom>
        </p:spPr>
      </p:pic>
      <p:pic>
        <p:nvPicPr>
          <p:cNvPr id="3" name="Picture 2"/>
          <p:cNvPicPr>
            <a:picLocks noChangeAspect="1"/>
          </p:cNvPicPr>
          <p:nvPr/>
        </p:nvPicPr>
        <p:blipFill>
          <a:blip r:embed="rId4"/>
          <a:stretch>
            <a:fillRect/>
          </a:stretch>
        </p:blipFill>
        <p:spPr>
          <a:xfrm>
            <a:off x="1" y="1598436"/>
            <a:ext cx="3234636" cy="4490038"/>
          </a:xfrm>
          <a:prstGeom prst="rect">
            <a:avLst/>
          </a:prstGeom>
        </p:spPr>
      </p:pic>
      <p:pic>
        <p:nvPicPr>
          <p:cNvPr id="4" name="Picture 3"/>
          <p:cNvPicPr>
            <a:picLocks noChangeAspect="1"/>
          </p:cNvPicPr>
          <p:nvPr/>
        </p:nvPicPr>
        <p:blipFill>
          <a:blip r:embed="rId5"/>
          <a:stretch>
            <a:fillRect/>
          </a:stretch>
        </p:blipFill>
        <p:spPr>
          <a:xfrm>
            <a:off x="3234638" y="1598436"/>
            <a:ext cx="3036970" cy="4490038"/>
          </a:xfrm>
          <a:prstGeom prst="rect">
            <a:avLst/>
          </a:prstGeom>
        </p:spPr>
      </p:pic>
      <p:pic>
        <p:nvPicPr>
          <p:cNvPr id="6" name="Picture 5"/>
          <p:cNvPicPr>
            <a:picLocks noChangeAspect="1"/>
          </p:cNvPicPr>
          <p:nvPr/>
        </p:nvPicPr>
        <p:blipFill>
          <a:blip r:embed="rId6"/>
          <a:stretch>
            <a:fillRect/>
          </a:stretch>
        </p:blipFill>
        <p:spPr>
          <a:xfrm>
            <a:off x="9094409" y="1598435"/>
            <a:ext cx="3097591" cy="4464908"/>
          </a:xfrm>
          <a:prstGeom prst="rect">
            <a:avLst/>
          </a:prstGeom>
        </p:spPr>
      </p:pic>
      <p:sp>
        <p:nvSpPr>
          <p:cNvPr id="8" name="TextBox 7"/>
          <p:cNvSpPr txBox="1"/>
          <p:nvPr/>
        </p:nvSpPr>
        <p:spPr>
          <a:xfrm>
            <a:off x="0" y="400711"/>
            <a:ext cx="12192000" cy="769441"/>
          </a:xfrm>
          <a:prstGeom prst="rect">
            <a:avLst/>
          </a:prstGeom>
          <a:noFill/>
        </p:spPr>
        <p:txBody>
          <a:bodyPr wrap="square" rtlCol="0">
            <a:spAutoFit/>
          </a:bodyPr>
          <a:lstStyle/>
          <a:p>
            <a:pPr algn="ctr"/>
            <a:r>
              <a:rPr lang="en-US" sz="4400" b="1" dirty="0" smtClean="0"/>
              <a:t>Setting the Context</a:t>
            </a:r>
            <a:endParaRPr lang="en-US" sz="4400" b="1" dirty="0"/>
          </a:p>
        </p:txBody>
      </p:sp>
    </p:spTree>
    <p:extLst>
      <p:ext uri="{BB962C8B-B14F-4D97-AF65-F5344CB8AC3E}">
        <p14:creationId xmlns:p14="http://schemas.microsoft.com/office/powerpoint/2010/main" val="3004139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6411337" y="991521"/>
            <a:ext cx="3243409" cy="4216432"/>
          </a:xfrm>
          <a:prstGeom prst="rect">
            <a:avLst/>
          </a:prstGeom>
        </p:spPr>
      </p:pic>
      <p:pic>
        <p:nvPicPr>
          <p:cNvPr id="7" name="Picture 6"/>
          <p:cNvPicPr>
            <a:picLocks noChangeAspect="1"/>
          </p:cNvPicPr>
          <p:nvPr/>
        </p:nvPicPr>
        <p:blipFill>
          <a:blip r:embed="rId4"/>
          <a:stretch>
            <a:fillRect/>
          </a:stretch>
        </p:blipFill>
        <p:spPr>
          <a:xfrm>
            <a:off x="1577545" y="1008573"/>
            <a:ext cx="4547287" cy="4233484"/>
          </a:xfrm>
          <a:prstGeom prst="rect">
            <a:avLst/>
          </a:prstGeom>
        </p:spPr>
      </p:pic>
      <p:pic>
        <p:nvPicPr>
          <p:cNvPr id="8" name="Picture 7"/>
          <p:cNvPicPr>
            <a:picLocks noChangeAspect="1"/>
          </p:cNvPicPr>
          <p:nvPr/>
        </p:nvPicPr>
        <p:blipFill>
          <a:blip r:embed="rId5"/>
          <a:stretch>
            <a:fillRect/>
          </a:stretch>
        </p:blipFill>
        <p:spPr>
          <a:xfrm>
            <a:off x="433516" y="5638800"/>
            <a:ext cx="7437842" cy="1010576"/>
          </a:xfrm>
          <a:prstGeom prst="rect">
            <a:avLst/>
          </a:prstGeom>
        </p:spPr>
      </p:pic>
      <p:sp>
        <p:nvSpPr>
          <p:cNvPr id="9" name="TextBox 8"/>
          <p:cNvSpPr txBox="1"/>
          <p:nvPr/>
        </p:nvSpPr>
        <p:spPr>
          <a:xfrm>
            <a:off x="9358183" y="6577124"/>
            <a:ext cx="1971460" cy="276999"/>
          </a:xfrm>
          <a:prstGeom prst="rect">
            <a:avLst/>
          </a:prstGeom>
          <a:noFill/>
        </p:spPr>
        <p:txBody>
          <a:bodyPr wrap="square" rtlCol="0">
            <a:spAutoFit/>
          </a:bodyPr>
          <a:lstStyle/>
          <a:p>
            <a:r>
              <a:rPr lang="en-US" sz="1200" dirty="0" smtClean="0"/>
              <a:t>Blacks Making A Difference</a:t>
            </a:r>
            <a:endParaRPr lang="en-US" sz="1200" dirty="0"/>
          </a:p>
        </p:txBody>
      </p:sp>
      <p:sp>
        <p:nvSpPr>
          <p:cNvPr id="10" name="TextBox 9"/>
          <p:cNvSpPr txBox="1"/>
          <p:nvPr/>
        </p:nvSpPr>
        <p:spPr>
          <a:xfrm>
            <a:off x="0" y="95911"/>
            <a:ext cx="12192000" cy="769441"/>
          </a:xfrm>
          <a:prstGeom prst="rect">
            <a:avLst/>
          </a:prstGeom>
          <a:noFill/>
        </p:spPr>
        <p:txBody>
          <a:bodyPr wrap="square" rtlCol="0">
            <a:spAutoFit/>
          </a:bodyPr>
          <a:lstStyle/>
          <a:p>
            <a:pPr algn="ctr"/>
            <a:r>
              <a:rPr lang="en-US" sz="4400" b="1" dirty="0" smtClean="0"/>
              <a:t>Setting the Context - Present</a:t>
            </a:r>
            <a:endParaRPr lang="en-US" sz="4400" b="1" dirty="0"/>
          </a:p>
        </p:txBody>
      </p:sp>
      <p:pic>
        <p:nvPicPr>
          <p:cNvPr id="11" name="Picture 10"/>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8183" y="5107673"/>
            <a:ext cx="1971460" cy="1505079"/>
          </a:xfrm>
          <a:prstGeom prst="rect">
            <a:avLst/>
          </a:prstGeom>
          <a:noFill/>
          <a:ln>
            <a:noFill/>
          </a:ln>
        </p:spPr>
      </p:pic>
    </p:spTree>
    <p:extLst>
      <p:ext uri="{BB962C8B-B14F-4D97-AF65-F5344CB8AC3E}">
        <p14:creationId xmlns:p14="http://schemas.microsoft.com/office/powerpoint/2010/main" val="37844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1524001" y="23777"/>
            <a:ext cx="3520441" cy="832105"/>
          </a:xfrm>
          <a:prstGeom prst="rect">
            <a:avLst/>
          </a:prstGeom>
          <a:noFill/>
          <a:ln>
            <a:noFill/>
          </a:ln>
        </p:spPr>
      </p:pic>
      <p:cxnSp>
        <p:nvCxnSpPr>
          <p:cNvPr id="302" name="Google Shape;302;p16"/>
          <p:cNvCxnSpPr/>
          <p:nvPr/>
        </p:nvCxnSpPr>
        <p:spPr>
          <a:xfrm>
            <a:off x="1524000" y="855881"/>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1851417" y="928898"/>
            <a:ext cx="8168191" cy="738642"/>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ts val="3600"/>
            </a:pPr>
            <a:r>
              <a:rPr lang="en-US" sz="3600" b="1" dirty="0"/>
              <a:t>Defining ‘Performance’</a:t>
            </a:r>
            <a:endParaRPr dirty="0"/>
          </a:p>
        </p:txBody>
      </p:sp>
      <p:sp>
        <p:nvSpPr>
          <p:cNvPr id="304" name="Google Shape;304;p16"/>
          <p:cNvSpPr txBox="1">
            <a:spLocks noGrp="1"/>
          </p:cNvSpPr>
          <p:nvPr>
            <p:ph type="body" idx="1"/>
          </p:nvPr>
        </p:nvSpPr>
        <p:spPr>
          <a:xfrm>
            <a:off x="1626377" y="1667541"/>
            <a:ext cx="4544438" cy="4811085"/>
          </a:xfrm>
          <a:prstGeom prst="rect">
            <a:avLst/>
          </a:prstGeom>
          <a:noFill/>
          <a:ln>
            <a:noFill/>
          </a:ln>
        </p:spPr>
        <p:txBody>
          <a:bodyPr spcFirstLastPara="1" vert="horz" wrap="square" lIns="91425" tIns="45700" rIns="91425" bIns="45700" rtlCol="0" anchor="t" anchorCtr="0">
            <a:normAutofit/>
          </a:bodyPr>
          <a:lstStyle/>
          <a:p>
            <a:pPr>
              <a:spcBef>
                <a:spcPts val="0"/>
              </a:spcBef>
              <a:buClr>
                <a:schemeClr val="dk1"/>
              </a:buClr>
              <a:buSzPct val="100000"/>
            </a:pPr>
            <a:r>
              <a:rPr lang="en-US" sz="2000" dirty="0"/>
              <a:t>‘Performance’ on the Dashboard is a </a:t>
            </a:r>
            <a:r>
              <a:rPr lang="en-US" sz="2000" b="1" u="sng" dirty="0"/>
              <a:t>combination</a:t>
            </a:r>
            <a:r>
              <a:rPr lang="en-US" sz="2000" dirty="0"/>
              <a:t> of ‘Status’ (student outcome in the most recent year) and ‘Change’ (the year-over-year change from the prior student outcome).</a:t>
            </a:r>
          </a:p>
          <a:p>
            <a:pPr>
              <a:spcBef>
                <a:spcPts val="0"/>
              </a:spcBef>
              <a:buClr>
                <a:schemeClr val="dk1"/>
              </a:buClr>
              <a:buSzPct val="100000"/>
            </a:pPr>
            <a:endParaRPr lang="en-US" sz="2000" dirty="0"/>
          </a:p>
          <a:p>
            <a:pPr>
              <a:spcBef>
                <a:spcPts val="0"/>
              </a:spcBef>
              <a:buClr>
                <a:schemeClr val="dk1"/>
              </a:buClr>
              <a:buSzPct val="100000"/>
            </a:pPr>
            <a:r>
              <a:rPr lang="en-US" sz="2000" dirty="0"/>
              <a:t>By measuring ‘Change’ and factoring it into the Dashboard performance rating (color), the state has prioritized </a:t>
            </a:r>
            <a:r>
              <a:rPr lang="en-US" sz="2000" b="1" u="sng" dirty="0"/>
              <a:t>growth/progress</a:t>
            </a:r>
            <a:r>
              <a:rPr lang="en-US" sz="2000" dirty="0"/>
              <a:t> over time.  This also means that a school/district/student group’s color rating in a given indicator is not equivalent to a simple, numerical performance outcome such as ‘85% graduation rate’ or ‘10% Chronic Absenteeism Rate.’</a:t>
            </a:r>
          </a:p>
        </p:txBody>
      </p: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1524001" y="-2449"/>
            <a:ext cx="4391891" cy="809794"/>
          </a:xfrm>
          <a:prstGeom prst="rect">
            <a:avLst/>
          </a:prstGeom>
          <a:noFill/>
          <a:ln>
            <a:noFill/>
          </a:ln>
        </p:spPr>
      </p:pic>
      <p:sp>
        <p:nvSpPr>
          <p:cNvPr id="306" name="Google Shape;306;p16"/>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13</a:t>
            </a:fld>
            <a:endParaRPr/>
          </a:p>
        </p:txBody>
      </p:sp>
      <p:pic>
        <p:nvPicPr>
          <p:cNvPr id="5" name="Picture 4"/>
          <p:cNvPicPr>
            <a:picLocks noChangeAspect="1"/>
          </p:cNvPicPr>
          <p:nvPr/>
        </p:nvPicPr>
        <p:blipFill>
          <a:blip r:embed="rId5"/>
          <a:stretch>
            <a:fillRect/>
          </a:stretch>
        </p:blipFill>
        <p:spPr>
          <a:xfrm>
            <a:off x="6534180" y="3514916"/>
            <a:ext cx="3817937" cy="2937348"/>
          </a:xfrm>
          <a:prstGeom prst="rect">
            <a:avLst/>
          </a:prstGeom>
        </p:spPr>
      </p:pic>
      <p:pic>
        <p:nvPicPr>
          <p:cNvPr id="6" name="Picture 5"/>
          <p:cNvPicPr>
            <a:picLocks noChangeAspect="1"/>
          </p:cNvPicPr>
          <p:nvPr/>
        </p:nvPicPr>
        <p:blipFill>
          <a:blip r:embed="rId6"/>
          <a:stretch>
            <a:fillRect/>
          </a:stretch>
        </p:blipFill>
        <p:spPr>
          <a:xfrm>
            <a:off x="7259208" y="928898"/>
            <a:ext cx="2269949" cy="2586018"/>
          </a:xfrm>
          <a:prstGeom prst="rect">
            <a:avLst/>
          </a:prstGeom>
        </p:spPr>
      </p:pic>
    </p:spTree>
    <p:extLst>
      <p:ext uri="{BB962C8B-B14F-4D97-AF65-F5344CB8AC3E}">
        <p14:creationId xmlns:p14="http://schemas.microsoft.com/office/powerpoint/2010/main" val="31727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16"/>
          <p:cNvPicPr preferRelativeResize="0"/>
          <p:nvPr/>
        </p:nvPicPr>
        <p:blipFill rotWithShape="1">
          <a:blip r:embed="rId3">
            <a:alphaModFix/>
          </a:blip>
          <a:srcRect r="54167" b="85556"/>
          <a:stretch/>
        </p:blipFill>
        <p:spPr>
          <a:xfrm>
            <a:off x="1524001" y="23777"/>
            <a:ext cx="3520441" cy="832105"/>
          </a:xfrm>
          <a:prstGeom prst="rect">
            <a:avLst/>
          </a:prstGeom>
          <a:noFill/>
          <a:ln>
            <a:noFill/>
          </a:ln>
        </p:spPr>
      </p:pic>
      <p:cxnSp>
        <p:nvCxnSpPr>
          <p:cNvPr id="302" name="Google Shape;302;p16"/>
          <p:cNvCxnSpPr/>
          <p:nvPr/>
        </p:nvCxnSpPr>
        <p:spPr>
          <a:xfrm>
            <a:off x="1524000" y="855881"/>
            <a:ext cx="9144000" cy="9526"/>
          </a:xfrm>
          <a:prstGeom prst="straightConnector1">
            <a:avLst/>
          </a:prstGeom>
          <a:noFill/>
          <a:ln w="63500" cap="flat" cmpd="sng">
            <a:solidFill>
              <a:srgbClr val="339933"/>
            </a:solidFill>
            <a:prstDash val="solid"/>
            <a:round/>
            <a:headEnd type="none" w="sm" len="sm"/>
            <a:tailEnd type="none" w="sm" len="sm"/>
          </a:ln>
        </p:spPr>
      </p:cxnSp>
      <p:sp>
        <p:nvSpPr>
          <p:cNvPr id="303" name="Google Shape;303;p16"/>
          <p:cNvSpPr txBox="1">
            <a:spLocks noGrp="1"/>
          </p:cNvSpPr>
          <p:nvPr>
            <p:ph type="title"/>
          </p:nvPr>
        </p:nvSpPr>
        <p:spPr>
          <a:xfrm>
            <a:off x="6105625" y="96842"/>
            <a:ext cx="4562375" cy="738642"/>
          </a:xfrm>
          <a:prstGeom prst="rect">
            <a:avLst/>
          </a:prstGeom>
          <a:noFill/>
          <a:ln>
            <a:noFill/>
          </a:ln>
        </p:spPr>
        <p:txBody>
          <a:bodyPr spcFirstLastPara="1" vert="horz" wrap="square" lIns="91425" tIns="45700" rIns="91425" bIns="45700" rtlCol="0" anchor="ctr" anchorCtr="0">
            <a:normAutofit/>
          </a:bodyPr>
          <a:lstStyle/>
          <a:p>
            <a:pPr>
              <a:spcBef>
                <a:spcPts val="0"/>
              </a:spcBef>
              <a:buClr>
                <a:schemeClr val="dk1"/>
              </a:buClr>
              <a:buSzPts val="3600"/>
            </a:pPr>
            <a:r>
              <a:rPr lang="en-US" sz="3200" b="1" dirty="0"/>
              <a:t>2019 Dashboard Results </a:t>
            </a:r>
            <a:endParaRPr sz="3200" dirty="0"/>
          </a:p>
        </p:txBody>
      </p:sp>
      <p:pic>
        <p:nvPicPr>
          <p:cNvPr id="305" name="Google Shape;305;p16" descr="C:\Users\cathy-morrison\AppData\Local\Microsoft\Windows\Temporary Internet Files\Content.Outlook\N136Q9UH\logo_est.jpg"/>
          <p:cNvPicPr preferRelativeResize="0"/>
          <p:nvPr/>
        </p:nvPicPr>
        <p:blipFill rotWithShape="1">
          <a:blip r:embed="rId4">
            <a:alphaModFix/>
          </a:blip>
          <a:srcRect/>
          <a:stretch/>
        </p:blipFill>
        <p:spPr>
          <a:xfrm>
            <a:off x="1524001" y="-2449"/>
            <a:ext cx="4391891" cy="809794"/>
          </a:xfrm>
          <a:prstGeom prst="rect">
            <a:avLst/>
          </a:prstGeom>
          <a:noFill/>
          <a:ln>
            <a:noFill/>
          </a:ln>
        </p:spPr>
      </p:pic>
      <p:sp>
        <p:nvSpPr>
          <p:cNvPr id="306" name="Google Shape;306;p16"/>
          <p:cNvSpPr txBox="1">
            <a:spLocks noGrp="1"/>
          </p:cNvSpPr>
          <p:nvPr>
            <p:ph type="sldNum" idx="12"/>
          </p:nvPr>
        </p:nvSpPr>
        <p:spPr>
          <a:xfrm>
            <a:off x="8077200" y="6356351"/>
            <a:ext cx="2133600" cy="365125"/>
          </a:xfrm>
          <a:prstGeom prst="rect">
            <a:avLst/>
          </a:prstGeom>
          <a:noFill/>
          <a:ln>
            <a:noFill/>
          </a:ln>
        </p:spPr>
        <p:txBody>
          <a:bodyPr spcFirstLastPara="1" vert="horz" wrap="square" lIns="91425" tIns="45700" rIns="91425" bIns="45700" rtlCol="0" anchor="ctr" anchorCtr="0">
            <a:noAutofit/>
          </a:bodyPr>
          <a:lstStyle/>
          <a:p>
            <a:fld id="{00000000-1234-1234-1234-123412341234}" type="slidenum">
              <a:rPr lang="en-US"/>
              <a:pPr/>
              <a:t>14</a:t>
            </a:fld>
            <a:endParaRPr/>
          </a:p>
        </p:txBody>
      </p:sp>
      <p:pic>
        <p:nvPicPr>
          <p:cNvPr id="3" name="Picture 2"/>
          <p:cNvPicPr>
            <a:picLocks noChangeAspect="1"/>
          </p:cNvPicPr>
          <p:nvPr/>
        </p:nvPicPr>
        <p:blipFill>
          <a:blip r:embed="rId5"/>
          <a:stretch>
            <a:fillRect/>
          </a:stretch>
        </p:blipFill>
        <p:spPr>
          <a:xfrm>
            <a:off x="1088188" y="980141"/>
            <a:ext cx="9711293" cy="4978243"/>
          </a:xfrm>
          <a:prstGeom prst="rect">
            <a:avLst/>
          </a:prstGeom>
        </p:spPr>
      </p:pic>
    </p:spTree>
    <p:extLst>
      <p:ext uri="{BB962C8B-B14F-4D97-AF65-F5344CB8AC3E}">
        <p14:creationId xmlns:p14="http://schemas.microsoft.com/office/powerpoint/2010/main" val="18960420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5581"/>
            <a:ext cx="10515600" cy="644734"/>
          </a:xfrm>
        </p:spPr>
        <p:txBody>
          <a:bodyPr>
            <a:normAutofit fontScale="90000"/>
          </a:bodyPr>
          <a:lstStyle/>
          <a:p>
            <a:pPr algn="ctr"/>
            <a:r>
              <a:rPr lang="en-US" dirty="0" smtClean="0"/>
              <a:t>Recommendation Review</a:t>
            </a:r>
            <a:endParaRPr lang="en-US" dirty="0"/>
          </a:p>
        </p:txBody>
      </p:sp>
      <p:sp>
        <p:nvSpPr>
          <p:cNvPr id="3" name="Content Placeholder 2"/>
          <p:cNvSpPr>
            <a:spLocks noGrp="1"/>
          </p:cNvSpPr>
          <p:nvPr>
            <p:ph idx="1"/>
          </p:nvPr>
        </p:nvSpPr>
        <p:spPr>
          <a:xfrm>
            <a:off x="148331" y="636743"/>
            <a:ext cx="11142406" cy="5499095"/>
          </a:xfrm>
        </p:spPr>
        <p:txBody>
          <a:bodyPr>
            <a:noAutofit/>
          </a:bodyPr>
          <a:lstStyle/>
          <a:p>
            <a:r>
              <a:rPr lang="en-US" sz="3600" dirty="0" smtClean="0"/>
              <a:t>Review Recommendations</a:t>
            </a:r>
          </a:p>
          <a:p>
            <a:r>
              <a:rPr lang="en-US" sz="3600" dirty="0" smtClean="0"/>
              <a:t>Reshape </a:t>
            </a:r>
            <a:r>
              <a:rPr lang="en-US" sz="3600" dirty="0"/>
              <a:t>the recommendations based on the current reality</a:t>
            </a:r>
          </a:p>
          <a:p>
            <a:r>
              <a:rPr lang="en-US" sz="3600" dirty="0" smtClean="0"/>
              <a:t>Discuss potential measures in lieu of the spring 2020 SBAC  </a:t>
            </a:r>
            <a:r>
              <a:rPr lang="en-US" sz="3600" i="1" dirty="0" smtClean="0"/>
              <a:t>(Spring 2020 SBAC suspended due to COVID-19)</a:t>
            </a:r>
            <a:endParaRPr lang="en-US" sz="3600" i="1" dirty="0"/>
          </a:p>
          <a:p>
            <a:r>
              <a:rPr lang="en-US" sz="3600" dirty="0"/>
              <a:t>How do we review the recommendations in the context </a:t>
            </a:r>
            <a:endParaRPr lang="en-US" sz="3600" dirty="0" smtClean="0"/>
          </a:p>
          <a:p>
            <a:pPr lvl="1"/>
            <a:r>
              <a:rPr lang="en-US" sz="3600" dirty="0" smtClean="0"/>
              <a:t>Created pre-Covid-19</a:t>
            </a:r>
          </a:p>
          <a:p>
            <a:pPr lvl="1"/>
            <a:r>
              <a:rPr lang="en-US" sz="3600" dirty="0" smtClean="0"/>
              <a:t>Currently in Covid-19 </a:t>
            </a:r>
          </a:p>
          <a:p>
            <a:pPr lvl="1"/>
            <a:r>
              <a:rPr lang="en-US" sz="3600" dirty="0" smtClean="0"/>
              <a:t>What </a:t>
            </a:r>
            <a:r>
              <a:rPr lang="en-US" sz="3600" dirty="0"/>
              <a:t>comes next after </a:t>
            </a:r>
            <a:r>
              <a:rPr lang="en-US" sz="3600" dirty="0" smtClean="0"/>
              <a:t>Covid-19</a:t>
            </a:r>
          </a:p>
          <a:p>
            <a:r>
              <a:rPr lang="en-US" sz="4000" dirty="0" smtClean="0"/>
              <a:t>Recommendations Committee:  Kenya, Nakeisha, Ursula, Julius</a:t>
            </a:r>
            <a:endParaRPr lang="en-US" sz="4000" dirty="0"/>
          </a:p>
        </p:txBody>
      </p:sp>
      <p:sp>
        <p:nvSpPr>
          <p:cNvPr id="4" name="Slide Number Placeholder 3"/>
          <p:cNvSpPr>
            <a:spLocks noGrp="1"/>
          </p:cNvSpPr>
          <p:nvPr>
            <p:ph type="sldNum" sz="quarter" idx="12"/>
          </p:nvPr>
        </p:nvSpPr>
        <p:spPr/>
        <p:txBody>
          <a:bodyPr/>
          <a:lstStyle/>
          <a:p>
            <a:fld id="{283E32FA-B191-4DCB-91B2-39BC09E1D908}" type="slidenum">
              <a:rPr lang="en-US" smtClean="0"/>
              <a:t>15</a:t>
            </a:fld>
            <a:endParaRPr lang="en-US" dirty="0"/>
          </a:p>
        </p:txBody>
      </p:sp>
    </p:spTree>
    <p:extLst>
      <p:ext uri="{BB962C8B-B14F-4D97-AF65-F5344CB8AC3E}">
        <p14:creationId xmlns:p14="http://schemas.microsoft.com/office/powerpoint/2010/main" val="1132462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884" y="0"/>
            <a:ext cx="11261558" cy="1143000"/>
          </a:xfrm>
        </p:spPr>
        <p:txBody>
          <a:bodyPr>
            <a:noAutofit/>
          </a:bodyPr>
          <a:lstStyle/>
          <a:p>
            <a:pPr algn="ctr"/>
            <a:r>
              <a:rPr lang="en-US" sz="4000" dirty="0" smtClean="0"/>
              <a:t>Overarching Outcomes</a:t>
            </a:r>
            <a:r>
              <a:rPr lang="en-US" sz="2400" dirty="0"/>
              <a:t/>
            </a:r>
            <a:br>
              <a:rPr lang="en-US" sz="2400" dirty="0"/>
            </a:br>
            <a:r>
              <a:rPr lang="en-US" sz="2000" i="1" dirty="0">
                <a:solidFill>
                  <a:srgbClr val="FF0000"/>
                </a:solidFill>
              </a:rPr>
              <a:t>By June 30, 2020 and each year thereafter, SCUSD </a:t>
            </a:r>
            <a:r>
              <a:rPr lang="en-US" sz="2000" i="1" dirty="0" smtClean="0">
                <a:solidFill>
                  <a:srgbClr val="FF0000"/>
                </a:solidFill>
              </a:rPr>
              <a:t>will</a:t>
            </a:r>
            <a:br>
              <a:rPr lang="en-US" sz="2000" i="1" dirty="0" smtClean="0">
                <a:solidFill>
                  <a:srgbClr val="FF0000"/>
                </a:solidFill>
              </a:rPr>
            </a:br>
            <a:r>
              <a:rPr lang="en-US" sz="2000" i="1" dirty="0" smtClean="0">
                <a:solidFill>
                  <a:srgbClr val="FF0000"/>
                </a:solidFill>
              </a:rPr>
              <a:t>decrease the percentage of non-proficient students by 5%*</a:t>
            </a:r>
            <a:endParaRPr lang="en-US" sz="2000" i="1" dirty="0">
              <a:solidFill>
                <a:srgbClr val="FF0000"/>
              </a:solidFill>
            </a:endParaRPr>
          </a:p>
        </p:txBody>
      </p:sp>
      <p:sp>
        <p:nvSpPr>
          <p:cNvPr id="3" name="Content Placeholder 2"/>
          <p:cNvSpPr>
            <a:spLocks noGrp="1"/>
          </p:cNvSpPr>
          <p:nvPr>
            <p:ph idx="1"/>
          </p:nvPr>
        </p:nvSpPr>
        <p:spPr>
          <a:xfrm>
            <a:off x="457200" y="1172816"/>
            <a:ext cx="11658600" cy="4698595"/>
          </a:xfrm>
        </p:spPr>
        <p:txBody>
          <a:bodyPr>
            <a:noAutofit/>
          </a:bodyPr>
          <a:lstStyle/>
          <a:p>
            <a:r>
              <a:rPr lang="en-US" sz="2000" dirty="0" smtClean="0"/>
              <a:t>Increase 3</a:t>
            </a:r>
            <a:r>
              <a:rPr lang="en-US" sz="2000" baseline="30000" dirty="0" smtClean="0"/>
              <a:t>rd</a:t>
            </a:r>
            <a:r>
              <a:rPr lang="en-US" sz="2000" dirty="0" smtClean="0"/>
              <a:t> grade SBAC met or exceeded for Black or African American students:</a:t>
            </a:r>
          </a:p>
          <a:p>
            <a:pPr lvl="1"/>
            <a:r>
              <a:rPr lang="en-US" sz="2000" dirty="0" smtClean="0"/>
              <a:t>In Mathematics from 17% in 2017-18 to 25%* in 2019-20. </a:t>
            </a:r>
            <a:r>
              <a:rPr lang="en-US" sz="1800" b="1" dirty="0">
                <a:solidFill>
                  <a:srgbClr val="7030A0"/>
                </a:solidFill>
              </a:rPr>
              <a:t>(21% in 2018-19)</a:t>
            </a:r>
          </a:p>
          <a:p>
            <a:pPr lvl="1"/>
            <a:r>
              <a:rPr lang="en-US" sz="2000" dirty="0" smtClean="0"/>
              <a:t>In English Language Arts from 18% in 2017-18 to 27%* in 2019-20. </a:t>
            </a:r>
            <a:r>
              <a:rPr lang="en-US" sz="1800" b="1" dirty="0">
                <a:solidFill>
                  <a:srgbClr val="7030A0"/>
                </a:solidFill>
              </a:rPr>
              <a:t>(22% in 2018-19)</a:t>
            </a:r>
          </a:p>
          <a:p>
            <a:r>
              <a:rPr lang="en-US" sz="2000" dirty="0" smtClean="0"/>
              <a:t>Increase 6</a:t>
            </a:r>
            <a:r>
              <a:rPr lang="en-US" sz="2000" baseline="30000" dirty="0" smtClean="0"/>
              <a:t>th</a:t>
            </a:r>
            <a:r>
              <a:rPr lang="en-US" sz="2000" dirty="0" smtClean="0"/>
              <a:t> grade SBAC met or exceeded for Black or African American students:</a:t>
            </a:r>
          </a:p>
          <a:p>
            <a:pPr lvl="1"/>
            <a:r>
              <a:rPr lang="en-US" sz="2000" dirty="0" smtClean="0"/>
              <a:t>In Mathematics from 15% in 2017-18 to 24%* in 2019-20. </a:t>
            </a:r>
            <a:r>
              <a:rPr lang="en-US" sz="2000" b="1" dirty="0" smtClean="0">
                <a:solidFill>
                  <a:srgbClr val="7030A0"/>
                </a:solidFill>
              </a:rPr>
              <a:t>(15% in 2018-19)</a:t>
            </a:r>
            <a:endParaRPr lang="en-US" sz="2000" dirty="0" smtClean="0"/>
          </a:p>
          <a:p>
            <a:pPr lvl="1"/>
            <a:r>
              <a:rPr lang="en-US" sz="2000" dirty="0" smtClean="0"/>
              <a:t>In English Language Arts from 19% in 2017-18 to 27%* in 2019-20. </a:t>
            </a:r>
            <a:r>
              <a:rPr lang="en-US" sz="2000" b="1" dirty="0" smtClean="0">
                <a:solidFill>
                  <a:srgbClr val="7030A0"/>
                </a:solidFill>
              </a:rPr>
              <a:t>(25% in 2018-19)</a:t>
            </a:r>
            <a:endParaRPr lang="en-US" sz="2000" dirty="0" smtClean="0"/>
          </a:p>
          <a:p>
            <a:r>
              <a:rPr lang="en-US" sz="2000" dirty="0" smtClean="0"/>
              <a:t>Increase 8</a:t>
            </a:r>
            <a:r>
              <a:rPr lang="en-US" sz="2000" baseline="30000" dirty="0" smtClean="0"/>
              <a:t>th</a:t>
            </a:r>
            <a:r>
              <a:rPr lang="en-US" sz="2000" dirty="0" smtClean="0"/>
              <a:t> grade SBAC met or exceeded for Black or African American students:</a:t>
            </a:r>
          </a:p>
          <a:p>
            <a:pPr lvl="1"/>
            <a:r>
              <a:rPr lang="en-US" sz="2000" dirty="0" smtClean="0"/>
              <a:t>In Mathematics from 16% in 2017-18 to 24%* in 2019-20. </a:t>
            </a:r>
            <a:r>
              <a:rPr lang="en-US" sz="2000" b="1" dirty="0" smtClean="0">
                <a:solidFill>
                  <a:srgbClr val="7030A0"/>
                </a:solidFill>
              </a:rPr>
              <a:t>(11% in 2018-19)</a:t>
            </a:r>
            <a:endParaRPr lang="en-US" sz="2000" dirty="0" smtClean="0"/>
          </a:p>
          <a:p>
            <a:pPr lvl="1"/>
            <a:r>
              <a:rPr lang="en-US" sz="2000" dirty="0" smtClean="0"/>
              <a:t>In English Language Arts from 29% in 2017-18 to 36%* in 2019-20. </a:t>
            </a:r>
            <a:r>
              <a:rPr lang="en-US" sz="2000" b="1" dirty="0" smtClean="0">
                <a:solidFill>
                  <a:srgbClr val="7030A0"/>
                </a:solidFill>
              </a:rPr>
              <a:t>(21% in 2018-19)</a:t>
            </a:r>
            <a:endParaRPr lang="en-US" sz="2000" dirty="0" smtClean="0"/>
          </a:p>
          <a:p>
            <a:r>
              <a:rPr lang="en-US" sz="2000" dirty="0"/>
              <a:t>Increase 4-year cohort graduation rate from 74.1% in 2017-18 to 76.7%* in 2019-20</a:t>
            </a:r>
            <a:r>
              <a:rPr lang="en-US" sz="2000" dirty="0" smtClean="0"/>
              <a:t>.</a:t>
            </a:r>
          </a:p>
          <a:p>
            <a:pPr lvl="1"/>
            <a:r>
              <a:rPr lang="en-US" sz="1800" b="1" dirty="0" smtClean="0">
                <a:solidFill>
                  <a:srgbClr val="7030A0"/>
                </a:solidFill>
              </a:rPr>
              <a:t>2018-19 4-year cohort graduation rate is 71.8%</a:t>
            </a:r>
            <a:endParaRPr lang="en-US" sz="1800" b="1" dirty="0">
              <a:solidFill>
                <a:srgbClr val="7030A0"/>
              </a:solidFill>
            </a:endParaRPr>
          </a:p>
          <a:p>
            <a:r>
              <a:rPr lang="en-US" sz="2000" dirty="0"/>
              <a:t>Increase 4-year A-G course completion from 45.9% in 2017-18 to 48.6%* in 2019-20.</a:t>
            </a:r>
          </a:p>
          <a:p>
            <a:pPr lvl="1"/>
            <a:r>
              <a:rPr lang="en-US" sz="1800" b="1" dirty="0">
                <a:solidFill>
                  <a:srgbClr val="7030A0"/>
                </a:solidFill>
              </a:rPr>
              <a:t>2018-19 4-year cohort </a:t>
            </a:r>
            <a:r>
              <a:rPr lang="en-US" sz="1800" b="1" dirty="0" smtClean="0">
                <a:solidFill>
                  <a:srgbClr val="7030A0"/>
                </a:solidFill>
              </a:rPr>
              <a:t>A-G </a:t>
            </a:r>
            <a:r>
              <a:rPr lang="en-US" sz="1800" b="1" dirty="0">
                <a:solidFill>
                  <a:srgbClr val="7030A0"/>
                </a:solidFill>
              </a:rPr>
              <a:t>rate is </a:t>
            </a:r>
            <a:r>
              <a:rPr lang="en-US" sz="1800" b="1" dirty="0" smtClean="0">
                <a:solidFill>
                  <a:srgbClr val="7030A0"/>
                </a:solidFill>
              </a:rPr>
              <a:t>45.2%</a:t>
            </a:r>
            <a:endParaRPr lang="en-US" sz="1800" b="1" dirty="0">
              <a:solidFill>
                <a:srgbClr val="7030A0"/>
              </a:solidFill>
            </a:endParaRPr>
          </a:p>
          <a:p>
            <a:endParaRPr lang="en-US" sz="2000" dirty="0"/>
          </a:p>
          <a:p>
            <a:endParaRPr lang="en-US" sz="2000" dirty="0"/>
          </a:p>
          <a:p>
            <a:endParaRPr lang="en-US" sz="500" dirty="0"/>
          </a:p>
          <a:p>
            <a:pPr lvl="1"/>
            <a:endParaRPr lang="en-US" sz="2000" dirty="0"/>
          </a:p>
        </p:txBody>
      </p:sp>
      <p:sp>
        <p:nvSpPr>
          <p:cNvPr id="4" name="TextBox 3"/>
          <p:cNvSpPr txBox="1"/>
          <p:nvPr/>
        </p:nvSpPr>
        <p:spPr>
          <a:xfrm>
            <a:off x="243268" y="6027003"/>
            <a:ext cx="11730789" cy="830997"/>
          </a:xfrm>
          <a:prstGeom prst="rect">
            <a:avLst/>
          </a:prstGeom>
          <a:noFill/>
        </p:spPr>
        <p:txBody>
          <a:bodyPr wrap="square" rtlCol="0">
            <a:spAutoFit/>
          </a:bodyPr>
          <a:lstStyle/>
          <a:p>
            <a:r>
              <a:rPr lang="en-US" sz="1100" dirty="0"/>
              <a:t>*</a:t>
            </a:r>
            <a:r>
              <a:rPr lang="en-US" sz="1200" dirty="0"/>
              <a:t>The </a:t>
            </a:r>
            <a:r>
              <a:rPr lang="en-US" sz="1200" dirty="0" smtClean="0"/>
              <a:t>2019-20 </a:t>
            </a:r>
            <a:r>
              <a:rPr lang="en-US" sz="1200" dirty="0"/>
              <a:t>goal represents a reduction of 10 percent of the percent of students who did not achieve the desired goal in </a:t>
            </a:r>
            <a:r>
              <a:rPr lang="en-US" sz="1200" dirty="0" smtClean="0"/>
              <a:t>2017-18.  </a:t>
            </a:r>
            <a:r>
              <a:rPr lang="en-US" sz="1200" dirty="0"/>
              <a:t>For example, if 20% met the desired goal previously, a total of 80% did not meet the goal.  Ten percent of the 80% that did not meet the goal is 8 percentage points.  Adding the 8 percentage points to the 20% who previously met the goal equals a hypothetical new goal of 28% for the current year</a:t>
            </a:r>
            <a:r>
              <a:rPr lang="en-US" sz="1200" dirty="0" smtClean="0"/>
              <a:t>.  For each year thereafter 2019-20, the goal is to decrease the percent of non-proficient students by 5%.</a:t>
            </a:r>
          </a:p>
          <a:p>
            <a:r>
              <a:rPr lang="en-US" sz="1200" dirty="0" smtClean="0"/>
              <a:t>Source: </a:t>
            </a:r>
            <a:r>
              <a:rPr lang="en-US" sz="1200" dirty="0" err="1" smtClean="0"/>
              <a:t>DataQuest</a:t>
            </a:r>
            <a:r>
              <a:rPr lang="en-US" sz="1200" dirty="0" smtClean="0"/>
              <a:t>, based on “All Schools” as the “School Type”</a:t>
            </a:r>
            <a:endParaRPr lang="en-US" sz="1200" dirty="0"/>
          </a:p>
        </p:txBody>
      </p:sp>
    </p:spTree>
    <p:extLst>
      <p:ext uri="{BB962C8B-B14F-4D97-AF65-F5344CB8AC3E}">
        <p14:creationId xmlns:p14="http://schemas.microsoft.com/office/powerpoint/2010/main" val="2615493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457948"/>
            <a:ext cx="2743200" cy="365125"/>
          </a:xfrm>
        </p:spPr>
        <p:txBody>
          <a:bodyPr/>
          <a:lstStyle/>
          <a:p>
            <a:fld id="{283E32FA-B191-4DCB-91B2-39BC09E1D908}" type="slidenum">
              <a:rPr lang="en-US" smtClean="0"/>
              <a:t>17</a:t>
            </a:fld>
            <a:endParaRPr lang="en-US"/>
          </a:p>
        </p:txBody>
      </p:sp>
      <p:sp>
        <p:nvSpPr>
          <p:cNvPr id="6" name="Title 1"/>
          <p:cNvSpPr>
            <a:spLocks noGrp="1"/>
          </p:cNvSpPr>
          <p:nvPr>
            <p:ph type="title"/>
          </p:nvPr>
        </p:nvSpPr>
        <p:spPr>
          <a:xfrm>
            <a:off x="387350" y="66621"/>
            <a:ext cx="11195052" cy="514488"/>
          </a:xfrm>
        </p:spPr>
        <p:txBody>
          <a:bodyPr>
            <a:noAutofit/>
          </a:bodyPr>
          <a:lstStyle/>
          <a:p>
            <a:pPr algn="ctr"/>
            <a:r>
              <a:rPr lang="en-US" sz="4000" dirty="0" smtClean="0"/>
              <a:t>Recommendation Implementation Time Horizon</a:t>
            </a:r>
            <a:endParaRPr lang="en-US" sz="4000" dirty="0"/>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588073478"/>
              </p:ext>
            </p:extLst>
          </p:nvPr>
        </p:nvGraphicFramePr>
        <p:xfrm>
          <a:off x="387349" y="581108"/>
          <a:ext cx="11415183" cy="5890550"/>
        </p:xfrm>
        <a:graphic>
          <a:graphicData uri="http://schemas.openxmlformats.org/drawingml/2006/table">
            <a:tbl>
              <a:tblPr firstRow="1" bandRow="1"/>
              <a:tblGrid>
                <a:gridCol w="8818554">
                  <a:extLst>
                    <a:ext uri="{9D8B030D-6E8A-4147-A177-3AD203B41FA5}">
                      <a16:colId xmlns:a16="http://schemas.microsoft.com/office/drawing/2014/main" val="1498643995"/>
                    </a:ext>
                  </a:extLst>
                </a:gridCol>
                <a:gridCol w="865543">
                  <a:extLst>
                    <a:ext uri="{9D8B030D-6E8A-4147-A177-3AD203B41FA5}">
                      <a16:colId xmlns:a16="http://schemas.microsoft.com/office/drawing/2014/main" val="840459255"/>
                    </a:ext>
                  </a:extLst>
                </a:gridCol>
                <a:gridCol w="865543">
                  <a:extLst>
                    <a:ext uri="{9D8B030D-6E8A-4147-A177-3AD203B41FA5}">
                      <a16:colId xmlns:a16="http://schemas.microsoft.com/office/drawing/2014/main" val="1321859596"/>
                    </a:ext>
                  </a:extLst>
                </a:gridCol>
                <a:gridCol w="865543">
                  <a:extLst>
                    <a:ext uri="{9D8B030D-6E8A-4147-A177-3AD203B41FA5}">
                      <a16:colId xmlns:a16="http://schemas.microsoft.com/office/drawing/2014/main" val="1696888979"/>
                    </a:ext>
                  </a:extLst>
                </a:gridCol>
              </a:tblGrid>
              <a:tr h="475608">
                <a:tc>
                  <a:txBody>
                    <a:bodyPr/>
                    <a:lstStyle/>
                    <a:p>
                      <a:pPr algn="l" rtl="0" fontAlgn="ctr"/>
                      <a:r>
                        <a:rPr lang="en-US" sz="1600" b="1" i="0" u="none" strike="noStrike" dirty="0" smtClean="0">
                          <a:solidFill>
                            <a:srgbClr val="FFFFFF"/>
                          </a:solidFill>
                          <a:effectLst/>
                          <a:latin typeface="Calibri" panose="020F0502020204030204" pitchFamily="34" charset="0"/>
                        </a:rPr>
                        <a:t> Recommendation</a:t>
                      </a:r>
                      <a:endParaRPr lang="en-US" sz="1600" b="1" i="0" u="none" strike="noStrike" dirty="0">
                        <a:solidFill>
                          <a:srgbClr val="FFFFFF"/>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a:solidFill>
                            <a:srgbClr val="FFFFFF"/>
                          </a:solidFill>
                          <a:effectLst/>
                          <a:latin typeface="Calibri" panose="020F0502020204030204" pitchFamily="34" charset="0"/>
                        </a:rPr>
                        <a:t>Up to 1 Year</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a:solidFill>
                            <a:srgbClr val="FFFFFF"/>
                          </a:solidFill>
                          <a:effectLst/>
                          <a:latin typeface="Calibri" panose="020F0502020204030204" pitchFamily="34" charset="0"/>
                        </a:rPr>
                        <a:t>Up to 2 Years</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a:solidFill>
                            <a:srgbClr val="FFFFFF"/>
                          </a:solidFill>
                          <a:effectLst/>
                          <a:latin typeface="Calibri" panose="020F0502020204030204" pitchFamily="34" charset="0"/>
                        </a:rPr>
                        <a:t>Up to 3 Years</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27070488"/>
                  </a:ext>
                </a:extLst>
              </a:tr>
              <a:tr h="483157">
                <a:tc>
                  <a:txBody>
                    <a:bodyPr/>
                    <a:lstStyle/>
                    <a:p>
                      <a:pPr algn="l" rtl="0" fontAlgn="ctr"/>
                      <a:r>
                        <a:rPr lang="en-US" sz="1600" b="0" i="0" u="none" strike="noStrike" dirty="0">
                          <a:solidFill>
                            <a:srgbClr val="000000"/>
                          </a:solidFill>
                          <a:effectLst/>
                          <a:latin typeface="Calibri" panose="020F0502020204030204" pitchFamily="34" charset="0"/>
                        </a:rPr>
                        <a:t>Establish a District-wide Black/African American Parent/Caregiver and Student Advisory </a:t>
                      </a:r>
                      <a:r>
                        <a:rPr lang="en-US" sz="1600" b="0" i="0" u="none" strike="noStrike" dirty="0" smtClean="0">
                          <a:solidFill>
                            <a:srgbClr val="000000"/>
                          </a:solidFill>
                          <a:effectLst/>
                          <a:latin typeface="Calibri" panose="020F0502020204030204" pitchFamily="34" charset="0"/>
                        </a:rPr>
                        <a:t>Board</a:t>
                      </a:r>
                      <a:endParaRPr lang="en-US" sz="1600" b="0" i="0" u="none" strike="noStrike" dirty="0">
                        <a:solidFill>
                          <a:srgbClr val="000000"/>
                        </a:solidFill>
                        <a:effectLst/>
                        <a:latin typeface="Calibri" panose="020F0502020204030204" pitchFamily="34" charset="0"/>
                      </a:endParaRP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56854926"/>
                  </a:ext>
                </a:extLst>
              </a:tr>
              <a:tr h="475608">
                <a:tc>
                  <a:txBody>
                    <a:bodyPr/>
                    <a:lstStyle/>
                    <a:p>
                      <a:pPr algn="l" rtl="0" fontAlgn="ctr"/>
                      <a:r>
                        <a:rPr lang="en-US" sz="1600" b="0" i="0" u="none" strike="noStrike" dirty="0">
                          <a:solidFill>
                            <a:srgbClr val="000000"/>
                          </a:solidFill>
                          <a:effectLst/>
                          <a:latin typeface="Calibri" panose="020F0502020204030204" pitchFamily="34" charset="0"/>
                        </a:rPr>
                        <a:t>Establish a Black/African American Student Achievement Task Force </a:t>
                      </a:r>
                      <a:r>
                        <a:rPr lang="en-US" sz="1600" b="0" i="0" u="none" strike="noStrike" dirty="0" smtClean="0">
                          <a:solidFill>
                            <a:srgbClr val="000000"/>
                          </a:solidFill>
                          <a:effectLst/>
                          <a:latin typeface="Calibri" panose="020F0502020204030204" pitchFamily="34" charset="0"/>
                        </a:rPr>
                        <a:t>Implementation/Accountability/Parent</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Engagement </a:t>
                      </a:r>
                      <a:r>
                        <a:rPr lang="en-US" sz="1600" b="0" i="0" u="none" strike="noStrike" dirty="0">
                          <a:solidFill>
                            <a:srgbClr val="000000"/>
                          </a:solidFill>
                          <a:effectLst/>
                          <a:latin typeface="Calibri" panose="020F0502020204030204" pitchFamily="34" charset="0"/>
                        </a:rPr>
                        <a:t>Steering </a:t>
                      </a:r>
                      <a:r>
                        <a:rPr lang="en-US" sz="1600" b="0" i="0" u="none" strike="noStrike" dirty="0" smtClean="0">
                          <a:solidFill>
                            <a:srgbClr val="000000"/>
                          </a:solidFill>
                          <a:effectLst/>
                          <a:latin typeface="Calibri" panose="020F0502020204030204" pitchFamily="34" charset="0"/>
                        </a:rPr>
                        <a:t>Sub –</a:t>
                      </a:r>
                      <a:r>
                        <a:rPr lang="en-US" sz="1600" b="0" i="0" u="none" strike="noStrike" baseline="0" dirty="0" smtClean="0">
                          <a:solidFill>
                            <a:srgbClr val="000000"/>
                          </a:solidFill>
                          <a:effectLst/>
                          <a:latin typeface="Calibri" panose="020F0502020204030204" pitchFamily="34" charset="0"/>
                        </a:rPr>
                        <a:t> </a:t>
                      </a:r>
                      <a:r>
                        <a:rPr lang="en-US" sz="1600" b="0" i="0" u="none" strike="noStrike" dirty="0" smtClean="0">
                          <a:solidFill>
                            <a:srgbClr val="000000"/>
                          </a:solidFill>
                          <a:effectLst/>
                          <a:latin typeface="Calibri" panose="020F0502020204030204" pitchFamily="34" charset="0"/>
                        </a:rPr>
                        <a:t>Committee (s)</a:t>
                      </a:r>
                      <a:endParaRPr lang="en-US" sz="1600" b="0" i="0" u="none" strike="noStrike" dirty="0">
                        <a:solidFill>
                          <a:srgbClr val="000000"/>
                        </a:solidFill>
                        <a:effectLst/>
                        <a:latin typeface="Calibri" panose="020F0502020204030204" pitchFamily="34" charset="0"/>
                      </a:endParaRP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683941352"/>
                  </a:ext>
                </a:extLst>
              </a:tr>
              <a:tr h="475608">
                <a:tc>
                  <a:txBody>
                    <a:bodyPr/>
                    <a:lstStyle/>
                    <a:p>
                      <a:pPr algn="l" rtl="0" fontAlgn="ctr"/>
                      <a:r>
                        <a:rPr lang="en-US" sz="1600" b="0" i="0" u="none" strike="noStrike" dirty="0">
                          <a:solidFill>
                            <a:srgbClr val="000000"/>
                          </a:solidFill>
                          <a:effectLst/>
                          <a:latin typeface="Calibri" panose="020F0502020204030204" pitchFamily="34" charset="0"/>
                        </a:rPr>
                        <a:t>Require sites with over 5% variance on suspension rate disproportionality to develop and implement a plan to reduce suspensions to at least the district average</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215047585"/>
                  </a:ext>
                </a:extLst>
              </a:tr>
              <a:tr h="241579">
                <a:tc>
                  <a:txBody>
                    <a:bodyPr/>
                    <a:lstStyle/>
                    <a:p>
                      <a:pPr algn="l" rtl="0" fontAlgn="ctr"/>
                      <a:r>
                        <a:rPr lang="en-US" sz="1600" b="0" i="0" u="none" strike="noStrike">
                          <a:solidFill>
                            <a:srgbClr val="000000"/>
                          </a:solidFill>
                          <a:effectLst/>
                          <a:latin typeface="Calibri" panose="020F0502020204030204" pitchFamily="34" charset="0"/>
                        </a:rPr>
                        <a:t>Eliminate willful defiance suspensions (Senate Bill 419)</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9D08E"/>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405548399"/>
                  </a:ext>
                </a:extLst>
              </a:tr>
              <a:tr h="483157">
                <a:tc>
                  <a:txBody>
                    <a:bodyPr/>
                    <a:lstStyle/>
                    <a:p>
                      <a:pPr algn="l" rtl="0" fontAlgn="ctr"/>
                      <a:r>
                        <a:rPr lang="en-US" sz="1600" b="0" i="0" u="none" strike="noStrike">
                          <a:solidFill>
                            <a:srgbClr val="000000"/>
                          </a:solidFill>
                          <a:effectLst/>
                          <a:latin typeface="Calibri" panose="020F0502020204030204" pitchFamily="34" charset="0"/>
                        </a:rPr>
                        <a:t>Implement multiple measures to assess student progress in order to identify students in need of intervention and prioritize resources </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34836210"/>
                  </a:ext>
                </a:extLst>
              </a:tr>
              <a:tr h="475608">
                <a:tc>
                  <a:txBody>
                    <a:bodyPr/>
                    <a:lstStyle/>
                    <a:p>
                      <a:pPr algn="l" rtl="0" fontAlgn="ctr"/>
                      <a:r>
                        <a:rPr lang="en-US" sz="1600" b="0" i="0" u="none" strike="noStrike">
                          <a:solidFill>
                            <a:srgbClr val="000000"/>
                          </a:solidFill>
                          <a:effectLst/>
                          <a:latin typeface="Calibri" panose="020F0502020204030204" pitchFamily="34" charset="0"/>
                        </a:rPr>
                        <a:t>Implement research based intervention and acceleration strategies to close persistent learning gaps</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9D08E"/>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1484340"/>
                  </a:ext>
                </a:extLst>
              </a:tr>
              <a:tr h="483157">
                <a:tc>
                  <a:txBody>
                    <a:bodyPr/>
                    <a:lstStyle/>
                    <a:p>
                      <a:pPr algn="l" rtl="0" fontAlgn="ctr"/>
                      <a:r>
                        <a:rPr lang="en-US" sz="1600" b="0" i="0" u="none" strike="noStrike">
                          <a:solidFill>
                            <a:srgbClr val="000000"/>
                          </a:solidFill>
                          <a:effectLst/>
                          <a:latin typeface="Calibri" panose="020F0502020204030204" pitchFamily="34" charset="0"/>
                        </a:rPr>
                        <a:t>Provide school-to-college and school-to-career experiences utilizing community stakeholders (career training, university shadowing, mentoring and internships, etc.)</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83378912"/>
                  </a:ext>
                </a:extLst>
              </a:tr>
              <a:tr h="241579">
                <a:tc>
                  <a:txBody>
                    <a:bodyPr/>
                    <a:lstStyle/>
                    <a:p>
                      <a:pPr algn="l" rtl="0" fontAlgn="ctr"/>
                      <a:r>
                        <a:rPr lang="en-US" sz="1600" b="0" i="0" u="none" strike="noStrike" dirty="0">
                          <a:solidFill>
                            <a:srgbClr val="000000"/>
                          </a:solidFill>
                          <a:effectLst/>
                          <a:latin typeface="Calibri" panose="020F0502020204030204" pitchFamily="34" charset="0"/>
                        </a:rPr>
                        <a:t>Divest from future funding for school resource </a:t>
                      </a:r>
                      <a:r>
                        <a:rPr lang="en-US" sz="1600" b="0" i="0" u="none" strike="noStrike" dirty="0" smtClean="0">
                          <a:solidFill>
                            <a:srgbClr val="000000"/>
                          </a:solidFill>
                          <a:effectLst/>
                          <a:latin typeface="Calibri" panose="020F0502020204030204" pitchFamily="34" charset="0"/>
                        </a:rPr>
                        <a:t>officers and</a:t>
                      </a:r>
                      <a:r>
                        <a:rPr lang="en-US" sz="1600" b="0" i="0" u="none" strike="noStrike" baseline="0" dirty="0" smtClean="0">
                          <a:solidFill>
                            <a:srgbClr val="000000"/>
                          </a:solidFill>
                          <a:effectLst/>
                          <a:latin typeface="Calibri" panose="020F0502020204030204" pitchFamily="34" charset="0"/>
                        </a:rPr>
                        <a:t> reinvest in alternative supports</a:t>
                      </a:r>
                      <a:endParaRPr lang="en-US" sz="1600" b="0" i="0" u="none" strike="noStrike" dirty="0">
                        <a:solidFill>
                          <a:srgbClr val="000000"/>
                        </a:solidFill>
                        <a:effectLst/>
                        <a:latin typeface="Calibri" panose="020F0502020204030204" pitchFamily="34" charset="0"/>
                      </a:endParaRP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911192241"/>
                  </a:ext>
                </a:extLst>
              </a:tr>
              <a:tr h="475608">
                <a:tc>
                  <a:txBody>
                    <a:bodyPr/>
                    <a:lstStyle/>
                    <a:p>
                      <a:pPr algn="l" rtl="0" fontAlgn="ctr"/>
                      <a:r>
                        <a:rPr lang="en-US" sz="1600" b="0" i="0" u="none" strike="noStrike">
                          <a:solidFill>
                            <a:srgbClr val="000000"/>
                          </a:solidFill>
                          <a:effectLst/>
                          <a:latin typeface="Calibri" panose="020F0502020204030204" pitchFamily="34" charset="0"/>
                        </a:rPr>
                        <a:t>Create a District-wide study team tasked to review, monitor K-12 special education referral practices</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767537466"/>
                  </a:ext>
                </a:extLst>
              </a:tr>
              <a:tr h="475608">
                <a:tc>
                  <a:txBody>
                    <a:bodyPr/>
                    <a:lstStyle/>
                    <a:p>
                      <a:pPr algn="l" rtl="0" fontAlgn="ctr"/>
                      <a:r>
                        <a:rPr lang="en-US" sz="1600" b="0" i="0" u="none" strike="noStrike">
                          <a:solidFill>
                            <a:srgbClr val="000000"/>
                          </a:solidFill>
                          <a:effectLst/>
                          <a:latin typeface="Calibri" panose="020F0502020204030204" pitchFamily="34" charset="0"/>
                        </a:rPr>
                        <a:t>Adopt and implement curriculum that includes and reflects Black/African American experience</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rtl="0"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511403987"/>
                  </a:ext>
                </a:extLst>
              </a:tr>
              <a:tr h="475608">
                <a:tc>
                  <a:txBody>
                    <a:bodyPr/>
                    <a:lstStyle/>
                    <a:p>
                      <a:pPr algn="l" rtl="0" fontAlgn="ctr"/>
                      <a:r>
                        <a:rPr lang="en-US" sz="1600" b="0" i="0" u="none" strike="noStrike">
                          <a:solidFill>
                            <a:srgbClr val="000000"/>
                          </a:solidFill>
                          <a:effectLst/>
                          <a:latin typeface="Calibri" panose="020F0502020204030204" pitchFamily="34" charset="0"/>
                        </a:rPr>
                        <a:t>Provide professional development addressing inequitable disciplinary practices and mandate 100% faculty and staff attendance</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988930822"/>
                  </a:ext>
                </a:extLst>
              </a:tr>
              <a:tr h="271777">
                <a:tc>
                  <a:txBody>
                    <a:bodyPr/>
                    <a:lstStyle/>
                    <a:p>
                      <a:pPr algn="l" rtl="0" fontAlgn="ctr"/>
                      <a:r>
                        <a:rPr lang="en-US" sz="1600" b="0" i="0" u="none" strike="noStrike">
                          <a:solidFill>
                            <a:srgbClr val="000000"/>
                          </a:solidFill>
                          <a:effectLst/>
                          <a:latin typeface="Calibri" panose="020F0502020204030204" pitchFamily="34" charset="0"/>
                        </a:rPr>
                        <a:t>Eliminate Pre K – 3</a:t>
                      </a:r>
                      <a:r>
                        <a:rPr lang="en-US" sz="1600" b="0" i="0" u="none" strike="noStrike" baseline="30000">
                          <a:solidFill>
                            <a:srgbClr val="000000"/>
                          </a:solidFill>
                          <a:effectLst/>
                          <a:latin typeface="Calibri" panose="020F0502020204030204" pitchFamily="34" charset="0"/>
                        </a:rPr>
                        <a:t>rd</a:t>
                      </a:r>
                      <a:r>
                        <a:rPr lang="en-US" sz="1600" b="0" i="0" u="none" strike="noStrike">
                          <a:solidFill>
                            <a:srgbClr val="000000"/>
                          </a:solidFill>
                          <a:effectLst/>
                          <a:latin typeface="Calibri" panose="020F0502020204030204" pitchFamily="34" charset="0"/>
                        </a:rPr>
                        <a:t> grade suspensions </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550634714"/>
                  </a:ext>
                </a:extLst>
              </a:tr>
              <a:tr h="241579">
                <a:tc>
                  <a:txBody>
                    <a:bodyPr/>
                    <a:lstStyle/>
                    <a:p>
                      <a:pPr algn="l" rtl="0" fontAlgn="ctr"/>
                      <a:r>
                        <a:rPr lang="en-US" sz="1600" b="0" i="0" u="none" strike="noStrike">
                          <a:solidFill>
                            <a:srgbClr val="000000"/>
                          </a:solidFill>
                          <a:effectLst/>
                          <a:latin typeface="Calibri" panose="020F0502020204030204" pitchFamily="34" charset="0"/>
                        </a:rPr>
                        <a:t>Increase Black/African American teachers from 109 to 150</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fontAlgn="ctr"/>
                      <a:r>
                        <a:rPr lang="en-US" sz="1600" b="1" i="0" u="none" strike="noStrike" dirty="0">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extLst>
                  <a:ext uri="{0D108BD9-81ED-4DB2-BD59-A6C34878D82A}">
                    <a16:rowId xmlns:a16="http://schemas.microsoft.com/office/drawing/2014/main" val="3447182814"/>
                  </a:ext>
                </a:extLst>
              </a:tr>
            </a:tbl>
          </a:graphicData>
        </a:graphic>
      </p:graphicFrame>
    </p:spTree>
    <p:extLst>
      <p:ext uri="{BB962C8B-B14F-4D97-AF65-F5344CB8AC3E}">
        <p14:creationId xmlns:p14="http://schemas.microsoft.com/office/powerpoint/2010/main" val="3392780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457948"/>
            <a:ext cx="2743200" cy="365125"/>
          </a:xfrm>
        </p:spPr>
        <p:txBody>
          <a:bodyPr/>
          <a:lstStyle/>
          <a:p>
            <a:fld id="{283E32FA-B191-4DCB-91B2-39BC09E1D908}" type="slidenum">
              <a:rPr lang="en-US" smtClean="0"/>
              <a:t>18</a:t>
            </a:fld>
            <a:endParaRPr lang="en-US"/>
          </a:p>
        </p:txBody>
      </p:sp>
      <p:sp>
        <p:nvSpPr>
          <p:cNvPr id="6" name="Title 1"/>
          <p:cNvSpPr>
            <a:spLocks noGrp="1"/>
          </p:cNvSpPr>
          <p:nvPr>
            <p:ph type="title"/>
          </p:nvPr>
        </p:nvSpPr>
        <p:spPr>
          <a:xfrm>
            <a:off x="387350" y="66621"/>
            <a:ext cx="11195052" cy="514488"/>
          </a:xfrm>
        </p:spPr>
        <p:txBody>
          <a:bodyPr>
            <a:noAutofit/>
          </a:bodyPr>
          <a:lstStyle/>
          <a:p>
            <a:pPr algn="ctr"/>
            <a:r>
              <a:rPr lang="en-US" sz="4000" dirty="0" smtClean="0"/>
              <a:t>Recommendation Implementation Status</a:t>
            </a:r>
            <a:endParaRPr lang="en-US" sz="4000" dirty="0"/>
          </a:p>
        </p:txBody>
      </p:sp>
      <p:graphicFrame>
        <p:nvGraphicFramePr>
          <p:cNvPr id="14" name="Content Placeholder 13"/>
          <p:cNvGraphicFramePr>
            <a:graphicFrameLocks noGrp="1"/>
          </p:cNvGraphicFramePr>
          <p:nvPr>
            <p:ph idx="1"/>
            <p:extLst/>
          </p:nvPr>
        </p:nvGraphicFramePr>
        <p:xfrm>
          <a:off x="387349" y="581108"/>
          <a:ext cx="11718127" cy="6236592"/>
        </p:xfrm>
        <a:graphic>
          <a:graphicData uri="http://schemas.openxmlformats.org/drawingml/2006/table">
            <a:tbl>
              <a:tblPr firstRow="1" bandRow="1"/>
              <a:tblGrid>
                <a:gridCol w="7378168">
                  <a:extLst>
                    <a:ext uri="{9D8B030D-6E8A-4147-A177-3AD203B41FA5}">
                      <a16:colId xmlns:a16="http://schemas.microsoft.com/office/drawing/2014/main" val="1498643995"/>
                    </a:ext>
                  </a:extLst>
                </a:gridCol>
                <a:gridCol w="1495811">
                  <a:extLst>
                    <a:ext uri="{9D8B030D-6E8A-4147-A177-3AD203B41FA5}">
                      <a16:colId xmlns:a16="http://schemas.microsoft.com/office/drawing/2014/main" val="840459255"/>
                    </a:ext>
                  </a:extLst>
                </a:gridCol>
                <a:gridCol w="1955635">
                  <a:extLst>
                    <a:ext uri="{9D8B030D-6E8A-4147-A177-3AD203B41FA5}">
                      <a16:colId xmlns:a16="http://schemas.microsoft.com/office/drawing/2014/main" val="1321859596"/>
                    </a:ext>
                  </a:extLst>
                </a:gridCol>
                <a:gridCol w="888513">
                  <a:extLst>
                    <a:ext uri="{9D8B030D-6E8A-4147-A177-3AD203B41FA5}">
                      <a16:colId xmlns:a16="http://schemas.microsoft.com/office/drawing/2014/main" val="1696888979"/>
                    </a:ext>
                  </a:extLst>
                </a:gridCol>
              </a:tblGrid>
              <a:tr h="475608">
                <a:tc>
                  <a:txBody>
                    <a:bodyPr/>
                    <a:lstStyle/>
                    <a:p>
                      <a:pPr algn="l" rtl="0" fontAlgn="ctr"/>
                      <a:r>
                        <a:rPr lang="en-US" sz="1600" b="1" i="0" u="none" strike="noStrike" dirty="0" smtClean="0">
                          <a:solidFill>
                            <a:srgbClr val="FFFFFF"/>
                          </a:solidFill>
                          <a:effectLst/>
                          <a:latin typeface="Calibri" panose="020F0502020204030204" pitchFamily="34" charset="0"/>
                        </a:rPr>
                        <a:t> Recommendation</a:t>
                      </a:r>
                      <a:endParaRPr lang="en-US" sz="1600" b="1" i="0" u="none" strike="noStrike" dirty="0">
                        <a:solidFill>
                          <a:srgbClr val="FFFFFF"/>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smtClean="0">
                          <a:solidFill>
                            <a:srgbClr val="FFFFFF"/>
                          </a:solidFill>
                          <a:effectLst/>
                          <a:latin typeface="Calibri" panose="020F0502020204030204" pitchFamily="34" charset="0"/>
                        </a:rPr>
                        <a:t>Implementation Underway</a:t>
                      </a:r>
                      <a:endParaRPr lang="en-US" sz="1600" b="1" i="0" u="none" strike="noStrike" dirty="0">
                        <a:solidFill>
                          <a:srgbClr val="FFFFFF"/>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smtClean="0">
                          <a:solidFill>
                            <a:srgbClr val="FFFFFF"/>
                          </a:solidFill>
                          <a:effectLst/>
                          <a:latin typeface="Calibri" panose="020F0502020204030204" pitchFamily="34" charset="0"/>
                        </a:rPr>
                        <a:t>Implementation Being Evaluated</a:t>
                      </a:r>
                      <a:endParaRPr lang="en-US" sz="1600" b="1" i="0" u="none" strike="noStrike" dirty="0">
                        <a:solidFill>
                          <a:srgbClr val="FFFFFF"/>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tc>
                  <a:txBody>
                    <a:bodyPr/>
                    <a:lstStyle/>
                    <a:p>
                      <a:pPr algn="ctr" rtl="0" fontAlgn="ctr"/>
                      <a:r>
                        <a:rPr lang="en-US" sz="1600" b="1" i="0" u="none" strike="noStrike" dirty="0" smtClean="0">
                          <a:solidFill>
                            <a:srgbClr val="FFFFFF"/>
                          </a:solidFill>
                          <a:effectLst/>
                          <a:latin typeface="Calibri" panose="020F0502020204030204" pitchFamily="34" charset="0"/>
                        </a:rPr>
                        <a:t>Not</a:t>
                      </a:r>
                      <a:r>
                        <a:rPr lang="en-US" sz="1600" b="1" i="0" u="none" strike="noStrike" baseline="0" dirty="0" smtClean="0">
                          <a:solidFill>
                            <a:srgbClr val="FFFFFF"/>
                          </a:solidFill>
                          <a:effectLst/>
                          <a:latin typeface="Calibri" panose="020F0502020204030204" pitchFamily="34" charset="0"/>
                        </a:rPr>
                        <a:t> Started</a:t>
                      </a:r>
                      <a:endParaRPr lang="en-US" sz="1600" b="1" i="0" u="none" strike="noStrike" dirty="0">
                        <a:solidFill>
                          <a:srgbClr val="FFFFFF"/>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5B9BD5"/>
                    </a:solidFill>
                  </a:tcPr>
                </a:tc>
                <a:extLst>
                  <a:ext uri="{0D108BD9-81ED-4DB2-BD59-A6C34878D82A}">
                    <a16:rowId xmlns:a16="http://schemas.microsoft.com/office/drawing/2014/main" val="327070488"/>
                  </a:ext>
                </a:extLst>
              </a:tr>
              <a:tr h="483157">
                <a:tc>
                  <a:txBody>
                    <a:bodyPr/>
                    <a:lstStyle/>
                    <a:p>
                      <a:pPr algn="l" rtl="0" fontAlgn="ctr"/>
                      <a:r>
                        <a:rPr lang="en-US" sz="1600" b="0" i="0" u="none" strike="noStrike" dirty="0">
                          <a:solidFill>
                            <a:srgbClr val="000000"/>
                          </a:solidFill>
                          <a:effectLst/>
                          <a:latin typeface="Calibri" panose="020F0502020204030204" pitchFamily="34" charset="0"/>
                        </a:rPr>
                        <a:t>Establish a District-wide Black/African American Parent/Caregiver and Student Advisory </a:t>
                      </a:r>
                      <a:r>
                        <a:rPr lang="en-US" sz="1600" b="0" i="0" u="none" strike="noStrike" dirty="0" smtClean="0">
                          <a:solidFill>
                            <a:srgbClr val="000000"/>
                          </a:solidFill>
                          <a:effectLst/>
                          <a:latin typeface="Calibri" panose="020F0502020204030204" pitchFamily="34" charset="0"/>
                        </a:rPr>
                        <a:t>Board</a:t>
                      </a:r>
                      <a:endParaRPr lang="en-US" sz="1600" b="0" i="0" u="none" strike="noStrike" dirty="0">
                        <a:solidFill>
                          <a:srgbClr val="000000"/>
                        </a:solidFill>
                        <a:effectLst/>
                        <a:latin typeface="Calibri" panose="020F0502020204030204" pitchFamily="34" charset="0"/>
                      </a:endParaRP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1600" b="1" i="0" u="none" strike="noStrike" dirty="0">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556854926"/>
                  </a:ext>
                </a:extLst>
              </a:tr>
              <a:tr h="475608">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600" b="0" i="0" u="none" strike="noStrike" dirty="0" smtClean="0">
                          <a:solidFill>
                            <a:srgbClr val="000000"/>
                          </a:solidFill>
                          <a:effectLst/>
                          <a:latin typeface="Calibri" panose="020F0502020204030204" pitchFamily="34" charset="0"/>
                        </a:rPr>
                        <a:t>Establish a Black/African American Student Achievement Task Force Implementation/Accountability/Parent Engagement Steering Committee</a:t>
                      </a:r>
                      <a:endParaRPr lang="en-US" sz="1600" b="0" i="0" u="none" strike="noStrike" dirty="0">
                        <a:solidFill>
                          <a:srgbClr val="000000"/>
                        </a:solidFill>
                        <a:effectLst/>
                        <a:latin typeface="Calibri" panose="020F0502020204030204" pitchFamily="34" charset="0"/>
                      </a:endParaRP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panose="020F0502020204030204" pitchFamily="34" charset="0"/>
                        </a:rPr>
                        <a:t> </a:t>
                      </a:r>
                      <a:r>
                        <a:rPr lang="en-US" sz="1600" b="1" i="0" u="none" strike="noStrike" dirty="0" smtClean="0">
                          <a:solidFill>
                            <a:srgbClr val="000000"/>
                          </a:solidFill>
                          <a:effectLst/>
                          <a:latin typeface="Calibri" panose="020F0502020204030204" pitchFamily="34" charset="0"/>
                        </a:rPr>
                        <a:t>x</a:t>
                      </a: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683941352"/>
                  </a:ext>
                </a:extLst>
              </a:tr>
              <a:tr h="475608">
                <a:tc>
                  <a:txBody>
                    <a:bodyPr/>
                    <a:lstStyle/>
                    <a:p>
                      <a:pPr algn="l" rtl="0" fontAlgn="ctr"/>
                      <a:r>
                        <a:rPr lang="en-US" sz="1600" b="0" i="0" u="none" strike="noStrike" dirty="0">
                          <a:solidFill>
                            <a:srgbClr val="000000"/>
                          </a:solidFill>
                          <a:effectLst/>
                          <a:latin typeface="Calibri" panose="020F0502020204030204" pitchFamily="34" charset="0"/>
                        </a:rPr>
                        <a:t>Require sites with over 5% variance on suspension rate disproportionality to develop and implement a plan to reduce suspensions to at least the district average</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1600" b="1" i="0" u="none" strike="noStrike" dirty="0">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1215047585"/>
                  </a:ext>
                </a:extLst>
              </a:tr>
              <a:tr h="241579">
                <a:tc>
                  <a:txBody>
                    <a:bodyPr/>
                    <a:lstStyle/>
                    <a:p>
                      <a:pPr algn="l" rtl="0" fontAlgn="ctr"/>
                      <a:r>
                        <a:rPr lang="en-US" sz="1600" b="0" i="0" u="none" strike="noStrike">
                          <a:solidFill>
                            <a:srgbClr val="000000"/>
                          </a:solidFill>
                          <a:effectLst/>
                          <a:latin typeface="Calibri" panose="020F0502020204030204" pitchFamily="34" charset="0"/>
                        </a:rPr>
                        <a:t>Eliminate willful defiance suspensions (Senate Bill 419)</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9D08E"/>
                    </a:solidFill>
                  </a:tcPr>
                </a:tc>
                <a:tc>
                  <a:txBody>
                    <a:bodyPr/>
                    <a:lstStyle/>
                    <a:p>
                      <a:pPr algn="ctr" rtl="0" fontAlgn="ct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dirty="0" smtClean="0">
                          <a:solidFill>
                            <a:srgbClr val="000000"/>
                          </a:solidFill>
                          <a:effectLst/>
                          <a:latin typeface="Calibri" panose="020F0502020204030204" pitchFamily="34" charset="0"/>
                        </a:rPr>
                        <a:t>x</a:t>
                      </a:r>
                      <a:r>
                        <a:rPr lang="en-US" sz="1600" b="1" i="0" u="none" strike="noStrike" dirty="0">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405548399"/>
                  </a:ext>
                </a:extLst>
              </a:tr>
              <a:tr h="483157">
                <a:tc>
                  <a:txBody>
                    <a:bodyPr/>
                    <a:lstStyle/>
                    <a:p>
                      <a:pPr algn="l" rtl="0" fontAlgn="ctr"/>
                      <a:r>
                        <a:rPr lang="en-US" sz="1600" b="0" i="0" u="none" strike="noStrike">
                          <a:solidFill>
                            <a:srgbClr val="000000"/>
                          </a:solidFill>
                          <a:effectLst/>
                          <a:latin typeface="Calibri" panose="020F0502020204030204" pitchFamily="34" charset="0"/>
                        </a:rPr>
                        <a:t>Implement multiple measures to assess student progress in order to identify students in need of intervention and prioritize resources </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734836210"/>
                  </a:ext>
                </a:extLst>
              </a:tr>
              <a:tr h="475608">
                <a:tc>
                  <a:txBody>
                    <a:bodyPr/>
                    <a:lstStyle/>
                    <a:p>
                      <a:pPr algn="l" rtl="0" fontAlgn="ctr"/>
                      <a:r>
                        <a:rPr lang="en-US" sz="1600" b="0" i="0" u="none" strike="noStrike">
                          <a:solidFill>
                            <a:srgbClr val="000000"/>
                          </a:solidFill>
                          <a:effectLst/>
                          <a:latin typeface="Calibri" panose="020F0502020204030204" pitchFamily="34" charset="0"/>
                        </a:rPr>
                        <a:t>Implement research based intervention and acceleration strategies to close persistent learning gaps</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A9D08E"/>
                    </a:solidFill>
                  </a:tcPr>
                </a:tc>
                <a:tc>
                  <a:txBody>
                    <a:bodyPr/>
                    <a:lstStyle/>
                    <a:p>
                      <a:pPr algn="ctr" rtl="0" fontAlgn="ct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dirty="0" smtClean="0">
                          <a:solidFill>
                            <a:srgbClr val="000000"/>
                          </a:solidFill>
                          <a:effectLst/>
                          <a:latin typeface="Calibri" panose="020F0502020204030204" pitchFamily="34" charset="0"/>
                        </a:rPr>
                        <a:t>x</a:t>
                      </a:r>
                      <a:r>
                        <a:rPr lang="en-US" sz="1600" b="1" i="0" u="none" strike="noStrike" dirty="0">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11484340"/>
                  </a:ext>
                </a:extLst>
              </a:tr>
              <a:tr h="483157">
                <a:tc>
                  <a:txBody>
                    <a:bodyPr/>
                    <a:lstStyle/>
                    <a:p>
                      <a:pPr algn="l" rtl="0" fontAlgn="ctr"/>
                      <a:r>
                        <a:rPr lang="en-US" sz="1600" b="0" i="0" u="none" strike="noStrike">
                          <a:solidFill>
                            <a:srgbClr val="000000"/>
                          </a:solidFill>
                          <a:effectLst/>
                          <a:latin typeface="Calibri" panose="020F0502020204030204" pitchFamily="34" charset="0"/>
                        </a:rPr>
                        <a:t>Provide school-to-college and school-to-career experiences utilizing community stakeholders (career training, university shadowing, mentoring and internships, etc.)</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panose="020F0502020204030204" pitchFamily="34" charset="0"/>
                        </a:rPr>
                        <a:t> </a:t>
                      </a:r>
                      <a:r>
                        <a:rPr lang="en-US" sz="1600" b="1" i="0" u="none" strike="noStrike" dirty="0" smtClean="0">
                          <a:solidFill>
                            <a:srgbClr val="000000"/>
                          </a:solidFill>
                          <a:effectLst/>
                          <a:latin typeface="Calibri" panose="020F0502020204030204" pitchFamily="34" charset="0"/>
                        </a:rPr>
                        <a:t>x</a:t>
                      </a: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083378912"/>
                  </a:ext>
                </a:extLst>
              </a:tr>
              <a:tr h="241579">
                <a:tc>
                  <a:txBody>
                    <a:bodyPr/>
                    <a:lstStyle/>
                    <a:p>
                      <a:pPr algn="l" rtl="0" fontAlgn="ctr"/>
                      <a:r>
                        <a:rPr lang="en-US" sz="1600" b="0" i="0" u="none" strike="noStrike" dirty="0">
                          <a:solidFill>
                            <a:srgbClr val="000000"/>
                          </a:solidFill>
                          <a:effectLst/>
                          <a:latin typeface="Calibri" panose="020F0502020204030204" pitchFamily="34" charset="0"/>
                        </a:rPr>
                        <a:t>Divest from future funding for school resource </a:t>
                      </a:r>
                      <a:r>
                        <a:rPr lang="en-US" sz="1600" b="0" i="0" u="none" strike="noStrike" dirty="0" smtClean="0">
                          <a:solidFill>
                            <a:srgbClr val="000000"/>
                          </a:solidFill>
                          <a:effectLst/>
                          <a:latin typeface="Calibri" panose="020F0502020204030204" pitchFamily="34" charset="0"/>
                        </a:rPr>
                        <a:t>officers and</a:t>
                      </a:r>
                      <a:r>
                        <a:rPr lang="en-US" sz="1600" b="0" i="0" u="none" strike="noStrike" baseline="0" dirty="0" smtClean="0">
                          <a:solidFill>
                            <a:srgbClr val="000000"/>
                          </a:solidFill>
                          <a:effectLst/>
                          <a:latin typeface="Calibri" panose="020F0502020204030204" pitchFamily="34" charset="0"/>
                        </a:rPr>
                        <a:t> reinvest in alternative supports</a:t>
                      </a:r>
                      <a:endParaRPr lang="en-US" sz="1600" b="0" i="0" u="none" strike="noStrike" dirty="0">
                        <a:solidFill>
                          <a:srgbClr val="000000"/>
                        </a:solidFill>
                        <a:effectLst/>
                        <a:latin typeface="Calibri" panose="020F0502020204030204" pitchFamily="34" charset="0"/>
                      </a:endParaRP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9D08E"/>
                    </a:solidFill>
                  </a:tcPr>
                </a:tc>
                <a:tc>
                  <a:txBody>
                    <a:bodyPr/>
                    <a:lstStyle/>
                    <a:p>
                      <a:pPr algn="ctr" rtl="0" fontAlgn="ctr"/>
                      <a:r>
                        <a:rPr lang="en-US" sz="1600" b="1" i="0" u="none" strike="noStrike">
                          <a:solidFill>
                            <a:srgbClr val="000000"/>
                          </a:solidFill>
                          <a:effectLst/>
                          <a:latin typeface="Calibri" panose="020F0502020204030204" pitchFamily="34" charset="0"/>
                        </a:rPr>
                        <a:t>x</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a:solidFill>
                            <a:srgbClr val="000000"/>
                          </a:solidFill>
                          <a:effectLst/>
                          <a:latin typeface="Calibri" panose="020F0502020204030204" pitchFamily="34" charset="0"/>
                        </a:rPr>
                        <a:t> </a:t>
                      </a: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2911192241"/>
                  </a:ext>
                </a:extLst>
              </a:tr>
              <a:tr h="475608">
                <a:tc>
                  <a:txBody>
                    <a:bodyPr/>
                    <a:lstStyle/>
                    <a:p>
                      <a:pPr algn="l" rtl="0" fontAlgn="ctr"/>
                      <a:r>
                        <a:rPr lang="en-US" sz="1600" b="0" i="0" u="none" strike="noStrike" dirty="0">
                          <a:solidFill>
                            <a:srgbClr val="000000"/>
                          </a:solidFill>
                          <a:effectLst/>
                          <a:latin typeface="Calibri" panose="020F0502020204030204" pitchFamily="34" charset="0"/>
                        </a:rPr>
                        <a:t>Create a District-wide study team tasked to review, monitor K-12 special education referral practices</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a:endParaRPr lang="en-US" dirty="0"/>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fontAlgn="ctr"/>
                      <a:r>
                        <a:rPr lang="en-US" sz="1600" b="1" i="0" u="none" strike="noStrike" dirty="0">
                          <a:solidFill>
                            <a:srgbClr val="000000"/>
                          </a:solidFill>
                          <a:effectLst/>
                          <a:latin typeface="Calibri" panose="020F0502020204030204" pitchFamily="34" charset="0"/>
                        </a:rPr>
                        <a:t> </a:t>
                      </a:r>
                      <a:r>
                        <a:rPr lang="en-US" sz="1600" b="1" i="0" u="none" strike="noStrike" dirty="0" smtClean="0">
                          <a:solidFill>
                            <a:srgbClr val="000000"/>
                          </a:solidFill>
                          <a:effectLst/>
                          <a:latin typeface="Calibri" panose="020F0502020204030204" pitchFamily="34" charset="0"/>
                        </a:rPr>
                        <a:t>x</a:t>
                      </a: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767537466"/>
                  </a:ext>
                </a:extLst>
              </a:tr>
              <a:tr h="475608">
                <a:tc>
                  <a:txBody>
                    <a:bodyPr/>
                    <a:lstStyle/>
                    <a:p>
                      <a:pPr algn="l" rtl="0" fontAlgn="ctr"/>
                      <a:r>
                        <a:rPr lang="en-US" sz="1600" b="0" i="0" u="none" strike="noStrike">
                          <a:solidFill>
                            <a:srgbClr val="000000"/>
                          </a:solidFill>
                          <a:effectLst/>
                          <a:latin typeface="Calibri" panose="020F0502020204030204" pitchFamily="34" charset="0"/>
                        </a:rPr>
                        <a:t>Adopt and implement curriculum that includes and reflects Black/African American experience</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6E0B4"/>
                    </a:solidFill>
                  </a:tcP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a:endParaRPr lang="en-US" dirty="0"/>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rtl="0" fontAlgn="ctr"/>
                      <a:r>
                        <a:rPr lang="en-US" sz="1600" b="1" i="0" u="none" strike="noStrike" dirty="0">
                          <a:solidFill>
                            <a:srgbClr val="000000"/>
                          </a:solidFill>
                          <a:effectLst/>
                          <a:latin typeface="Calibri" panose="020F0502020204030204" pitchFamily="34" charset="0"/>
                        </a:rPr>
                        <a:t> </a:t>
                      </a:r>
                      <a:r>
                        <a:rPr lang="en-US" sz="1600" b="1" i="0" u="none" strike="noStrike" dirty="0" smtClean="0">
                          <a:solidFill>
                            <a:srgbClr val="000000"/>
                          </a:solidFill>
                          <a:effectLst/>
                          <a:latin typeface="Calibri" panose="020F0502020204030204" pitchFamily="34" charset="0"/>
                        </a:rPr>
                        <a:t>x</a:t>
                      </a: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511403987"/>
                  </a:ext>
                </a:extLst>
              </a:tr>
              <a:tr h="475608">
                <a:tc>
                  <a:txBody>
                    <a:bodyPr/>
                    <a:lstStyle/>
                    <a:p>
                      <a:pPr algn="l" rtl="0" fontAlgn="ctr"/>
                      <a:r>
                        <a:rPr lang="en-US" sz="1600" b="0" i="0" u="none" strike="noStrike">
                          <a:solidFill>
                            <a:srgbClr val="000000"/>
                          </a:solidFill>
                          <a:effectLst/>
                          <a:latin typeface="Calibri" panose="020F0502020204030204" pitchFamily="34" charset="0"/>
                        </a:rPr>
                        <a:t>Provide professional development addressing inequitable disciplinary practices and mandate 100% faculty and staff attendance</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a:endParaRPr lang="en-US" dirty="0"/>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a:r>
                        <a:rPr lang="en-US" dirty="0" smtClean="0"/>
                        <a:t>x</a:t>
                      </a:r>
                      <a:endParaRPr lang="en-US" dirty="0"/>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988930822"/>
                  </a:ext>
                </a:extLst>
              </a:tr>
              <a:tr h="271777">
                <a:tc>
                  <a:txBody>
                    <a:bodyPr/>
                    <a:lstStyle/>
                    <a:p>
                      <a:pPr algn="l" rtl="0" fontAlgn="ctr"/>
                      <a:r>
                        <a:rPr lang="en-US" sz="1600" b="0" i="0" u="none" strike="noStrike">
                          <a:solidFill>
                            <a:srgbClr val="000000"/>
                          </a:solidFill>
                          <a:effectLst/>
                          <a:latin typeface="Calibri" panose="020F0502020204030204" pitchFamily="34" charset="0"/>
                        </a:rPr>
                        <a:t>Eliminate Pre K – 3</a:t>
                      </a:r>
                      <a:r>
                        <a:rPr lang="en-US" sz="1600" b="0" i="0" u="none" strike="noStrike" baseline="30000">
                          <a:solidFill>
                            <a:srgbClr val="000000"/>
                          </a:solidFill>
                          <a:effectLst/>
                          <a:latin typeface="Calibri" panose="020F0502020204030204" pitchFamily="34" charset="0"/>
                        </a:rPr>
                        <a:t>rd</a:t>
                      </a:r>
                      <a:r>
                        <a:rPr lang="en-US" sz="1600" b="0" i="0" u="none" strike="noStrike">
                          <a:solidFill>
                            <a:srgbClr val="000000"/>
                          </a:solidFill>
                          <a:effectLst/>
                          <a:latin typeface="Calibri" panose="020F0502020204030204" pitchFamily="34" charset="0"/>
                        </a:rPr>
                        <a:t> grade suspensions </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fontAlgn="ct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a:endParaRPr lang="en-US" dirty="0"/>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a:r>
                        <a:rPr lang="en-US" dirty="0" smtClean="0"/>
                        <a:t>x</a:t>
                      </a:r>
                      <a:endParaRPr lang="en-US" dirty="0"/>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550634714"/>
                  </a:ext>
                </a:extLst>
              </a:tr>
              <a:tr h="241579">
                <a:tc>
                  <a:txBody>
                    <a:bodyPr/>
                    <a:lstStyle/>
                    <a:p>
                      <a:pPr algn="l" rtl="0" fontAlgn="ctr"/>
                      <a:r>
                        <a:rPr lang="en-US" sz="1600" b="0" i="0" u="none" strike="noStrike">
                          <a:solidFill>
                            <a:srgbClr val="000000"/>
                          </a:solidFill>
                          <a:effectLst/>
                          <a:latin typeface="Calibri" panose="020F0502020204030204" pitchFamily="34" charset="0"/>
                        </a:rPr>
                        <a:t>Increase Black/African American teachers from 109 to 150</a:t>
                      </a:r>
                    </a:p>
                  </a:txBody>
                  <a:tcPr marL="51192"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2EFDA"/>
                    </a:solidFill>
                  </a:tcPr>
                </a:tc>
                <a:tc>
                  <a:txBody>
                    <a:bodyPr/>
                    <a:lstStyle/>
                    <a:p>
                      <a:pPr algn="ctr" fontAlgn="ctr"/>
                      <a:endParaRPr lang="en-US" sz="1600" b="1" i="0" u="none" strike="noStrike">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rtl="0" fontAlgn="ctr"/>
                      <a:endParaRPr lang="en-US" sz="1600" b="1" i="0" u="none" strike="noStrike" dirty="0">
                        <a:solidFill>
                          <a:srgbClr val="000000"/>
                        </a:solidFill>
                        <a:effectLst/>
                        <a:latin typeface="Calibri" panose="020F0502020204030204" pitchFamily="34" charset="0"/>
                      </a:endParaRPr>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tc>
                  <a:txBody>
                    <a:bodyPr/>
                    <a:lstStyle/>
                    <a:p>
                      <a:pPr algn="ctr"/>
                      <a:r>
                        <a:rPr lang="en-US" dirty="0" smtClean="0"/>
                        <a:t>x</a:t>
                      </a:r>
                      <a:endParaRPr lang="en-US" dirty="0"/>
                    </a:p>
                  </a:txBody>
                  <a:tcPr marL="5688" marR="5688" marT="5688"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bg1"/>
                    </a:solidFill>
                  </a:tcPr>
                </a:tc>
                <a:extLst>
                  <a:ext uri="{0D108BD9-81ED-4DB2-BD59-A6C34878D82A}">
                    <a16:rowId xmlns:a16="http://schemas.microsoft.com/office/drawing/2014/main" val="3447182814"/>
                  </a:ext>
                </a:extLst>
              </a:tr>
            </a:tbl>
          </a:graphicData>
        </a:graphic>
      </p:graphicFrame>
    </p:spTree>
    <p:extLst>
      <p:ext uri="{BB962C8B-B14F-4D97-AF65-F5344CB8AC3E}">
        <p14:creationId xmlns:p14="http://schemas.microsoft.com/office/powerpoint/2010/main" val="26950993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Launch Governance Structure Work Group</a:t>
            </a:r>
            <a:endParaRPr lang="en-US" dirty="0"/>
          </a:p>
        </p:txBody>
      </p:sp>
      <p:sp>
        <p:nvSpPr>
          <p:cNvPr id="3" name="Content Placeholder 2"/>
          <p:cNvSpPr>
            <a:spLocks noGrp="1"/>
          </p:cNvSpPr>
          <p:nvPr>
            <p:ph idx="1"/>
          </p:nvPr>
        </p:nvSpPr>
        <p:spPr>
          <a:xfrm>
            <a:off x="526701" y="1504077"/>
            <a:ext cx="10515600" cy="4351338"/>
          </a:xfrm>
        </p:spPr>
        <p:txBody>
          <a:bodyPr>
            <a:normAutofit fontScale="85000" lnSpcReduction="10000"/>
          </a:bodyPr>
          <a:lstStyle/>
          <a:p>
            <a:r>
              <a:rPr lang="en-US" sz="4400" dirty="0"/>
              <a:t>Who facilitates the </a:t>
            </a:r>
            <a:r>
              <a:rPr lang="en-US" sz="4400" dirty="0" smtClean="0"/>
              <a:t>meeting?</a:t>
            </a:r>
            <a:endParaRPr lang="en-US" sz="4400" dirty="0"/>
          </a:p>
          <a:p>
            <a:r>
              <a:rPr lang="en-US" sz="4400" dirty="0"/>
              <a:t>Who documents the </a:t>
            </a:r>
            <a:r>
              <a:rPr lang="en-US" sz="4400" dirty="0" smtClean="0"/>
              <a:t>meeting?</a:t>
            </a:r>
            <a:endParaRPr lang="en-US" sz="4400" dirty="0"/>
          </a:p>
          <a:p>
            <a:r>
              <a:rPr lang="en-US" sz="4400" dirty="0"/>
              <a:t>Who ensures that the process is </a:t>
            </a:r>
            <a:r>
              <a:rPr lang="en-US" sz="4400" dirty="0" smtClean="0"/>
              <a:t>followed?</a:t>
            </a:r>
            <a:endParaRPr lang="en-US" sz="4400" dirty="0"/>
          </a:p>
          <a:p>
            <a:r>
              <a:rPr lang="en-US" sz="4400" dirty="0"/>
              <a:t>How are decisions </a:t>
            </a:r>
            <a:r>
              <a:rPr lang="en-US" sz="4400" dirty="0" smtClean="0"/>
              <a:t>made?</a:t>
            </a:r>
            <a:endParaRPr lang="en-US" sz="4400" dirty="0"/>
          </a:p>
          <a:p>
            <a:r>
              <a:rPr lang="en-US" sz="4400" dirty="0"/>
              <a:t>What is the district </a:t>
            </a:r>
            <a:r>
              <a:rPr lang="en-US" sz="4400" dirty="0" smtClean="0"/>
              <a:t>role?</a:t>
            </a:r>
          </a:p>
          <a:p>
            <a:r>
              <a:rPr lang="en-US" sz="4400" dirty="0" smtClean="0"/>
              <a:t>Committee members:  Darryl, Benita, Cassandra</a:t>
            </a:r>
          </a:p>
          <a:p>
            <a:r>
              <a:rPr lang="en-US" sz="4400" dirty="0" smtClean="0"/>
              <a:t>Goal is to present a draft framework at 8/5 Meeting</a:t>
            </a:r>
            <a:endParaRPr lang="en-US" sz="4400" dirty="0"/>
          </a:p>
          <a:p>
            <a:endParaRPr lang="en-US" dirty="0"/>
          </a:p>
        </p:txBody>
      </p:sp>
      <p:sp>
        <p:nvSpPr>
          <p:cNvPr id="4" name="Slide Number Placeholder 3"/>
          <p:cNvSpPr>
            <a:spLocks noGrp="1"/>
          </p:cNvSpPr>
          <p:nvPr>
            <p:ph type="sldNum" sz="quarter" idx="12"/>
          </p:nvPr>
        </p:nvSpPr>
        <p:spPr/>
        <p:txBody>
          <a:bodyPr/>
          <a:lstStyle/>
          <a:p>
            <a:fld id="{283E32FA-B191-4DCB-91B2-39BC09E1D908}" type="slidenum">
              <a:rPr lang="en-US" smtClean="0"/>
              <a:t>19</a:t>
            </a:fld>
            <a:endParaRPr lang="en-US" dirty="0"/>
          </a:p>
        </p:txBody>
      </p:sp>
    </p:spTree>
    <p:extLst>
      <p:ext uri="{BB962C8B-B14F-4D97-AF65-F5344CB8AC3E}">
        <p14:creationId xmlns:p14="http://schemas.microsoft.com/office/powerpoint/2010/main" val="40681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6" y="54349"/>
            <a:ext cx="11228294" cy="573181"/>
          </a:xfrm>
        </p:spPr>
        <p:txBody>
          <a:bodyPr>
            <a:normAutofit/>
          </a:bodyPr>
          <a:lstStyle/>
          <a:p>
            <a:pPr algn="ctr"/>
            <a:r>
              <a:rPr lang="en-US" sz="3200" dirty="0" smtClean="0"/>
              <a:t>AGENDA </a:t>
            </a:r>
            <a:endParaRPr lang="en-US" sz="3200" dirty="0"/>
          </a:p>
        </p:txBody>
      </p:sp>
      <p:sp>
        <p:nvSpPr>
          <p:cNvPr id="3" name="Content Placeholder 2"/>
          <p:cNvSpPr>
            <a:spLocks noGrp="1"/>
          </p:cNvSpPr>
          <p:nvPr>
            <p:ph idx="1"/>
          </p:nvPr>
        </p:nvSpPr>
        <p:spPr>
          <a:xfrm>
            <a:off x="340659" y="561788"/>
            <a:ext cx="11504706" cy="6159687"/>
          </a:xfrm>
        </p:spPr>
        <p:txBody>
          <a:bodyPr>
            <a:noAutofit/>
          </a:bodyPr>
          <a:lstStyle/>
          <a:p>
            <a:pPr lvl="1"/>
            <a:r>
              <a:rPr lang="en-US" sz="3600" dirty="0" smtClean="0"/>
              <a:t>Welcome </a:t>
            </a:r>
            <a:r>
              <a:rPr lang="en-US" sz="3600" dirty="0"/>
              <a:t>and </a:t>
            </a:r>
            <a:r>
              <a:rPr lang="en-US" sz="3600" dirty="0" smtClean="0"/>
              <a:t>Thanks</a:t>
            </a:r>
          </a:p>
          <a:p>
            <a:pPr lvl="1"/>
            <a:r>
              <a:rPr lang="en-US" sz="3600" dirty="0" smtClean="0"/>
              <a:t>Special Presentation from the superintendent of  the Sacramento City Unified School District </a:t>
            </a:r>
            <a:r>
              <a:rPr lang="en-US" sz="3600" i="1" dirty="0" smtClean="0"/>
              <a:t>(Re-opening of Schools)</a:t>
            </a:r>
          </a:p>
          <a:p>
            <a:pPr lvl="1"/>
            <a:r>
              <a:rPr lang="en-US" sz="3600" strike="sngStrike" dirty="0" smtClean="0"/>
              <a:t>Purpose, Roles and Responsibilities</a:t>
            </a:r>
          </a:p>
          <a:p>
            <a:pPr lvl="1"/>
            <a:r>
              <a:rPr lang="en-US" sz="3600" strike="sngStrike" dirty="0" smtClean="0"/>
              <a:t>Revisit Norms</a:t>
            </a:r>
          </a:p>
          <a:p>
            <a:pPr lvl="1"/>
            <a:r>
              <a:rPr lang="en-US" sz="3600" dirty="0" smtClean="0"/>
              <a:t>Frame context of recommendations </a:t>
            </a:r>
            <a:endParaRPr lang="en-US" sz="3600" dirty="0"/>
          </a:p>
          <a:p>
            <a:pPr lvl="1"/>
            <a:r>
              <a:rPr lang="en-US" sz="3600" dirty="0" smtClean="0"/>
              <a:t>Review recommendations and ensure understanding</a:t>
            </a:r>
          </a:p>
          <a:p>
            <a:pPr lvl="1"/>
            <a:r>
              <a:rPr lang="en-US" sz="3600" dirty="0" smtClean="0"/>
              <a:t>Launch Governance Work Team</a:t>
            </a:r>
          </a:p>
          <a:p>
            <a:pPr lvl="1"/>
            <a:r>
              <a:rPr lang="en-US" sz="3600" dirty="0" smtClean="0"/>
              <a:t>Wrap Up</a:t>
            </a:r>
          </a:p>
        </p:txBody>
      </p:sp>
      <p:sp>
        <p:nvSpPr>
          <p:cNvPr id="4" name="Slide Number Placeholder 3"/>
          <p:cNvSpPr>
            <a:spLocks noGrp="1"/>
          </p:cNvSpPr>
          <p:nvPr>
            <p:ph type="sldNum" sz="quarter" idx="12"/>
          </p:nvPr>
        </p:nvSpPr>
        <p:spPr/>
        <p:txBody>
          <a:bodyPr/>
          <a:lstStyle/>
          <a:p>
            <a:fld id="{283E32FA-B191-4DCB-91B2-39BC09E1D908}" type="slidenum">
              <a:rPr lang="en-US" smtClean="0"/>
              <a:t>2</a:t>
            </a:fld>
            <a:endParaRPr lang="en-US" dirty="0"/>
          </a:p>
        </p:txBody>
      </p:sp>
    </p:spTree>
    <p:extLst>
      <p:ext uri="{BB962C8B-B14F-4D97-AF65-F5344CB8AC3E}">
        <p14:creationId xmlns:p14="http://schemas.microsoft.com/office/powerpoint/2010/main" val="1698621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318" y="120089"/>
            <a:ext cx="11845364" cy="889935"/>
          </a:xfrm>
        </p:spPr>
        <p:txBody>
          <a:bodyPr>
            <a:normAutofit/>
          </a:bodyPr>
          <a:lstStyle/>
          <a:p>
            <a:pPr algn="ctr"/>
            <a:r>
              <a:rPr lang="en-US" sz="3200" b="1" dirty="0" smtClean="0"/>
              <a:t>2020-2021 AAAB Meeting Calendar </a:t>
            </a:r>
            <a:endParaRPr lang="en-US" sz="3200" b="1" dirty="0"/>
          </a:p>
        </p:txBody>
      </p:sp>
      <p:sp>
        <p:nvSpPr>
          <p:cNvPr id="3" name="Content Placeholder 2"/>
          <p:cNvSpPr>
            <a:spLocks noGrp="1"/>
          </p:cNvSpPr>
          <p:nvPr>
            <p:ph idx="1"/>
          </p:nvPr>
        </p:nvSpPr>
        <p:spPr>
          <a:xfrm>
            <a:off x="173318" y="894303"/>
            <a:ext cx="11180482" cy="5282660"/>
          </a:xfrm>
        </p:spPr>
        <p:txBody>
          <a:bodyPr>
            <a:normAutofit fontScale="92500" lnSpcReduction="20000"/>
          </a:bodyPr>
          <a:lstStyle/>
          <a:p>
            <a:r>
              <a:rPr lang="en-US" sz="2400" dirty="0" smtClean="0"/>
              <a:t>Monthly Meeting Day</a:t>
            </a:r>
          </a:p>
          <a:p>
            <a:pPr lvl="1"/>
            <a:r>
              <a:rPr lang="en-US" sz="2000" dirty="0" smtClean="0"/>
              <a:t>1</a:t>
            </a:r>
            <a:r>
              <a:rPr lang="en-US" sz="2000" baseline="30000" dirty="0" smtClean="0"/>
              <a:t>st</a:t>
            </a:r>
            <a:r>
              <a:rPr lang="en-US" sz="2000" dirty="0" smtClean="0"/>
              <a:t> Wednesday  of the Month </a:t>
            </a:r>
            <a:r>
              <a:rPr lang="en-US" sz="2000" b="1" dirty="0" smtClean="0"/>
              <a:t>(Next Meetings: August 5</a:t>
            </a:r>
            <a:r>
              <a:rPr lang="en-US" sz="2000" b="1" baseline="30000" dirty="0" smtClean="0"/>
              <a:t>th</a:t>
            </a:r>
            <a:r>
              <a:rPr lang="en-US" sz="2000" b="1" dirty="0" smtClean="0"/>
              <a:t>, September 2</a:t>
            </a:r>
            <a:r>
              <a:rPr lang="en-US" sz="2000" b="1" baseline="30000" dirty="0" smtClean="0"/>
              <a:t>nd</a:t>
            </a:r>
            <a:r>
              <a:rPr lang="en-US" sz="2000" b="1" dirty="0" smtClean="0"/>
              <a:t>, October 7</a:t>
            </a:r>
            <a:r>
              <a:rPr lang="en-US" sz="2000" b="1" baseline="30000" dirty="0" smtClean="0"/>
              <a:t>th</a:t>
            </a:r>
            <a:r>
              <a:rPr lang="en-US" sz="2000" b="1" dirty="0" smtClean="0"/>
              <a:t> , November 4</a:t>
            </a:r>
            <a:r>
              <a:rPr lang="en-US" sz="2000" b="1" baseline="30000" dirty="0" smtClean="0"/>
              <a:t>th</a:t>
            </a:r>
            <a:r>
              <a:rPr lang="en-US" sz="2000" b="1" dirty="0" smtClean="0"/>
              <a:t> and December 2</a:t>
            </a:r>
            <a:r>
              <a:rPr lang="en-US" sz="2000" b="1" baseline="30000" dirty="0" smtClean="0"/>
              <a:t>nd</a:t>
            </a:r>
            <a:r>
              <a:rPr lang="en-US" sz="2000" b="1" dirty="0" smtClean="0"/>
              <a:t>)</a:t>
            </a:r>
          </a:p>
          <a:p>
            <a:r>
              <a:rPr lang="en-US" sz="2400" dirty="0" smtClean="0"/>
              <a:t>Meeting Time and Length </a:t>
            </a:r>
          </a:p>
          <a:p>
            <a:pPr lvl="1"/>
            <a:r>
              <a:rPr lang="en-US" strike="sngStrike" dirty="0" smtClean="0"/>
              <a:t>90 Minutes (Standing Meeting-Starting September)</a:t>
            </a:r>
          </a:p>
          <a:p>
            <a:pPr lvl="2"/>
            <a:r>
              <a:rPr lang="en-US" strike="sngStrike" dirty="0" smtClean="0"/>
              <a:t>5:30PM to 7PM</a:t>
            </a:r>
          </a:p>
          <a:p>
            <a:pPr lvl="1"/>
            <a:r>
              <a:rPr lang="en-US" dirty="0" smtClean="0"/>
              <a:t>Ask the superintendent to return on 8/5 for a re-opening update</a:t>
            </a:r>
          </a:p>
          <a:p>
            <a:pPr lvl="1"/>
            <a:r>
              <a:rPr lang="en-US" dirty="0" smtClean="0"/>
              <a:t>120 Minutes </a:t>
            </a:r>
          </a:p>
          <a:p>
            <a:pPr lvl="2"/>
            <a:r>
              <a:rPr lang="en-US" dirty="0" smtClean="0"/>
              <a:t>5:30PM to 7:30PM</a:t>
            </a:r>
          </a:p>
          <a:p>
            <a:r>
              <a:rPr lang="en-US" sz="2400" dirty="0" smtClean="0"/>
              <a:t>Invite members to CAC meeting – on-line in September (Black students with disabilities have the highest suspension and expulsion rate)</a:t>
            </a:r>
          </a:p>
          <a:p>
            <a:r>
              <a:rPr lang="en-US" sz="2400" dirty="0" smtClean="0"/>
              <a:t>Meeting Location (s)</a:t>
            </a:r>
          </a:p>
          <a:p>
            <a:pPr lvl="1"/>
            <a:r>
              <a:rPr lang="en-US" sz="2000" dirty="0" smtClean="0"/>
              <a:t>Zoom – Until</a:t>
            </a:r>
          </a:p>
          <a:p>
            <a:pPr lvl="1"/>
            <a:r>
              <a:rPr lang="en-US" sz="2000" dirty="0" smtClean="0"/>
              <a:t>In person/Serna – depending on climate with social distancing</a:t>
            </a:r>
          </a:p>
          <a:p>
            <a:pPr lvl="1"/>
            <a:r>
              <a:rPr lang="en-US" sz="2000" dirty="0" smtClean="0"/>
              <a:t>In person/Serna and zoom with social distancing</a:t>
            </a:r>
          </a:p>
          <a:p>
            <a:pPr lvl="1"/>
            <a:r>
              <a:rPr lang="en-US" sz="2000" dirty="0" smtClean="0"/>
              <a:t>In person at restaurant with social distancing – to commune as a community and outside the institution that bind us (at some point)</a:t>
            </a:r>
          </a:p>
          <a:p>
            <a:endParaRPr lang="en-US" sz="4400" dirty="0"/>
          </a:p>
        </p:txBody>
      </p:sp>
      <p:sp>
        <p:nvSpPr>
          <p:cNvPr id="4" name="Slide Number Placeholder 3"/>
          <p:cNvSpPr>
            <a:spLocks noGrp="1"/>
          </p:cNvSpPr>
          <p:nvPr>
            <p:ph type="sldNum" sz="quarter" idx="12"/>
          </p:nvPr>
        </p:nvSpPr>
        <p:spPr/>
        <p:txBody>
          <a:bodyPr/>
          <a:lstStyle/>
          <a:p>
            <a:fld id="{283E32FA-B191-4DCB-91B2-39BC09E1D908}" type="slidenum">
              <a:rPr lang="en-US" smtClean="0"/>
              <a:t>20</a:t>
            </a:fld>
            <a:endParaRPr lang="en-US" dirty="0"/>
          </a:p>
        </p:txBody>
      </p:sp>
    </p:spTree>
    <p:extLst>
      <p:ext uri="{BB962C8B-B14F-4D97-AF65-F5344CB8AC3E}">
        <p14:creationId xmlns:p14="http://schemas.microsoft.com/office/powerpoint/2010/main" val="24654383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sz="5400" dirty="0" smtClean="0"/>
              <a:t>THANK YOU</a:t>
            </a:r>
            <a:endParaRPr lang="en-US" sz="5400" dirty="0"/>
          </a:p>
        </p:txBody>
      </p:sp>
      <p:sp>
        <p:nvSpPr>
          <p:cNvPr id="4" name="Slide Number Placeholder 3"/>
          <p:cNvSpPr>
            <a:spLocks noGrp="1"/>
          </p:cNvSpPr>
          <p:nvPr>
            <p:ph type="sldNum" sz="quarter" idx="12"/>
          </p:nvPr>
        </p:nvSpPr>
        <p:spPr/>
        <p:txBody>
          <a:bodyPr/>
          <a:lstStyle/>
          <a:p>
            <a:fld id="{283E32FA-B191-4DCB-91B2-39BC09E1D908}" type="slidenum">
              <a:rPr lang="en-US" smtClean="0"/>
              <a:t>21</a:t>
            </a:fld>
            <a:endParaRPr lang="en-US" dirty="0"/>
          </a:p>
        </p:txBody>
      </p:sp>
    </p:spTree>
    <p:extLst>
      <p:ext uri="{BB962C8B-B14F-4D97-AF65-F5344CB8AC3E}">
        <p14:creationId xmlns:p14="http://schemas.microsoft.com/office/powerpoint/2010/main" val="5913451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Appendix</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283E32FA-B191-4DCB-91B2-39BC09E1D908}" type="slidenum">
              <a:rPr lang="en-US" smtClean="0"/>
              <a:t>22</a:t>
            </a:fld>
            <a:endParaRPr lang="en-US" dirty="0"/>
          </a:p>
        </p:txBody>
      </p:sp>
    </p:spTree>
    <p:extLst>
      <p:ext uri="{BB962C8B-B14F-4D97-AF65-F5344CB8AC3E}">
        <p14:creationId xmlns:p14="http://schemas.microsoft.com/office/powerpoint/2010/main" val="2068988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361" y="365125"/>
            <a:ext cx="11432737" cy="1325563"/>
          </a:xfrm>
        </p:spPr>
        <p:txBody>
          <a:bodyPr>
            <a:normAutofit/>
          </a:bodyPr>
          <a:lstStyle/>
          <a:p>
            <a:r>
              <a:rPr lang="en-US" dirty="0" smtClean="0"/>
              <a:t>Revised Organizational Structure and Governance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68543430"/>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97439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771"/>
            <a:ext cx="8229600" cy="1143000"/>
          </a:xfrm>
        </p:spPr>
        <p:txBody>
          <a:bodyPr/>
          <a:lstStyle/>
          <a:p>
            <a:r>
              <a:rPr lang="en-US" dirty="0" smtClean="0"/>
              <a:t>WHAT AND WHY</a:t>
            </a:r>
            <a:endParaRPr lang="en-US" dirty="0"/>
          </a:p>
        </p:txBody>
      </p:sp>
      <p:sp>
        <p:nvSpPr>
          <p:cNvPr id="9" name="Content Placeholder 7"/>
          <p:cNvSpPr>
            <a:spLocks noGrp="1"/>
          </p:cNvSpPr>
          <p:nvPr>
            <p:ph idx="1"/>
          </p:nvPr>
        </p:nvSpPr>
        <p:spPr>
          <a:xfrm>
            <a:off x="1905000" y="914401"/>
            <a:ext cx="8305800" cy="4830763"/>
          </a:xfrm>
        </p:spPr>
        <p:txBody>
          <a:bodyPr>
            <a:normAutofit fontScale="25000" lnSpcReduction="20000"/>
          </a:bodyPr>
          <a:lstStyle/>
          <a:p>
            <a:pPr marL="0" indent="0">
              <a:buNone/>
            </a:pPr>
            <a:r>
              <a:rPr lang="en-US" sz="7200" dirty="0"/>
              <a:t>The purpose of the </a:t>
            </a:r>
            <a:r>
              <a:rPr lang="en-US" sz="7200" b="1" dirty="0">
                <a:solidFill>
                  <a:srgbClr val="FF0000"/>
                </a:solidFill>
              </a:rPr>
              <a:t>B/AA Advisory Board  </a:t>
            </a:r>
            <a:r>
              <a:rPr lang="en-US" sz="7200" dirty="0"/>
              <a:t>is to advise the </a:t>
            </a:r>
            <a:r>
              <a:rPr lang="en-US" sz="7200" b="1" dirty="0">
                <a:solidFill>
                  <a:srgbClr val="FF0000"/>
                </a:solidFill>
              </a:rPr>
              <a:t>Board and Superintendent</a:t>
            </a:r>
            <a:r>
              <a:rPr lang="en-US" sz="7200" b="1" dirty="0"/>
              <a:t> </a:t>
            </a:r>
            <a:r>
              <a:rPr lang="en-US" sz="7200" b="1" dirty="0">
                <a:solidFill>
                  <a:srgbClr val="FF0000"/>
                </a:solidFill>
              </a:rPr>
              <a:t>and relevant District Department designee </a:t>
            </a:r>
            <a:r>
              <a:rPr lang="en-US" sz="7200" dirty="0"/>
              <a:t>regarding </a:t>
            </a:r>
            <a:r>
              <a:rPr lang="en-US" sz="7200" b="1" dirty="0">
                <a:solidFill>
                  <a:srgbClr val="FF0000"/>
                </a:solidFill>
              </a:rPr>
              <a:t>services, programs, and policies </a:t>
            </a:r>
            <a:r>
              <a:rPr lang="en-US" sz="7200" b="1" dirty="0">
                <a:solidFill>
                  <a:srgbClr val="7030A0"/>
                </a:solidFill>
              </a:rPr>
              <a:t>and resources (potentially list a series of “such as”) </a:t>
            </a:r>
            <a:r>
              <a:rPr lang="en-US" sz="7200" dirty="0"/>
              <a:t>offered that directly impact the </a:t>
            </a:r>
            <a:r>
              <a:rPr lang="en-US" sz="7200" b="1" dirty="0">
                <a:solidFill>
                  <a:srgbClr val="FF0000"/>
                </a:solidFill>
              </a:rPr>
              <a:t>Academic </a:t>
            </a:r>
            <a:r>
              <a:rPr lang="en-US" sz="7200" dirty="0"/>
              <a:t>/</a:t>
            </a:r>
            <a:r>
              <a:rPr lang="en-US" sz="8000" b="1" dirty="0">
                <a:solidFill>
                  <a:srgbClr val="FF0000"/>
                </a:solidFill>
              </a:rPr>
              <a:t>Social Emotional Academic Learning</a:t>
            </a:r>
            <a:r>
              <a:rPr lang="en-US" sz="7200" dirty="0"/>
              <a:t> outcomes of B/AA students. </a:t>
            </a:r>
            <a:r>
              <a:rPr lang="en-US" sz="7200" strike="sngStrike" dirty="0"/>
              <a:t>by the school district that serve. </a:t>
            </a:r>
          </a:p>
          <a:p>
            <a:pPr marL="0" indent="0">
              <a:buNone/>
            </a:pPr>
            <a:endParaRPr lang="en-US" sz="7200" strike="sngStrike" dirty="0"/>
          </a:p>
          <a:p>
            <a:pPr marL="0" indent="0">
              <a:buNone/>
            </a:pPr>
            <a:r>
              <a:rPr lang="en-US" sz="7200" dirty="0"/>
              <a:t>As an advisory group, </a:t>
            </a:r>
            <a:r>
              <a:rPr lang="en-US" sz="7200" b="1" dirty="0">
                <a:solidFill>
                  <a:srgbClr val="FF0000"/>
                </a:solidFill>
              </a:rPr>
              <a:t>members review, monitor,  and evaluate  the continuous improvement the district's implementation</a:t>
            </a:r>
            <a:r>
              <a:rPr lang="en-US" sz="7200" dirty="0"/>
              <a:t> of the Board approved B/AA Task Force recommendations as of May 16 , 2019 and </a:t>
            </a:r>
            <a:r>
              <a:rPr lang="en-US" sz="7200" b="1" dirty="0">
                <a:solidFill>
                  <a:srgbClr val="7030A0"/>
                </a:solidFill>
              </a:rPr>
              <a:t>consider other possible strategic areas as appropriate</a:t>
            </a:r>
          </a:p>
          <a:p>
            <a:pPr marL="0" indent="0">
              <a:buNone/>
            </a:pPr>
            <a:endParaRPr lang="en-US" sz="7200" dirty="0"/>
          </a:p>
          <a:p>
            <a:pPr marL="0" indent="0">
              <a:buNone/>
            </a:pPr>
            <a:r>
              <a:rPr lang="en-US" sz="7200" dirty="0"/>
              <a:t>The  Board membership is </a:t>
            </a:r>
            <a:r>
              <a:rPr lang="en-US" sz="8000" b="1" dirty="0">
                <a:solidFill>
                  <a:srgbClr val="FF0000"/>
                </a:solidFill>
              </a:rPr>
              <a:t>to include representation of District (department leaders  representing recommendation focus areas) and school site staff, parents/guardians of B/AA students ,  B/AA community members, leaders and organizations throughout the District, w</a:t>
            </a:r>
            <a:r>
              <a:rPr lang="en-US" sz="8000" b="1" i="1" dirty="0">
                <a:solidFill>
                  <a:srgbClr val="FF0000"/>
                </a:solidFill>
              </a:rPr>
              <a:t>ith a specific outreach effort to include families, students and organizations that reflect the diversity of the intersection of the B/AA community (socio-economic, foster, homeless, exceptional needs).</a:t>
            </a:r>
          </a:p>
          <a:p>
            <a:pPr marL="0" indent="0">
              <a:buNone/>
            </a:pPr>
            <a:endParaRPr lang="en-US" sz="7200" dirty="0"/>
          </a:p>
          <a:p>
            <a:pPr marL="0" indent="0">
              <a:buNone/>
            </a:pPr>
            <a:r>
              <a:rPr lang="en-US" sz="8000" dirty="0"/>
              <a:t>The largest group represented on the Advisory Board will be </a:t>
            </a:r>
            <a:r>
              <a:rPr lang="en-US" sz="7200" dirty="0"/>
              <a:t>represented by…</a:t>
            </a:r>
            <a:endParaRPr lang="en-US" sz="5600" dirty="0"/>
          </a:p>
          <a:p>
            <a:pPr marL="0" indent="0">
              <a:buNone/>
            </a:pPr>
            <a:r>
              <a:rPr lang="en-US" sz="8000" dirty="0"/>
              <a:t>At least </a:t>
            </a:r>
            <a:r>
              <a:rPr lang="en-US" sz="11200" b="1" dirty="0">
                <a:solidFill>
                  <a:srgbClr val="FF0000"/>
                </a:solidFill>
              </a:rPr>
              <a:t>51%  </a:t>
            </a:r>
            <a:r>
              <a:rPr lang="en-US" sz="8000" dirty="0"/>
              <a:t>percent of the total Advisory </a:t>
            </a:r>
            <a:r>
              <a:rPr lang="en-US" sz="8000" b="1" dirty="0">
                <a:solidFill>
                  <a:srgbClr val="FF0000"/>
                </a:solidFill>
              </a:rPr>
              <a:t>Committee/Board </a:t>
            </a:r>
            <a:r>
              <a:rPr lang="en-US" sz="8000" strike="sngStrike" dirty="0"/>
              <a:t>membership committee </a:t>
            </a:r>
            <a:r>
              <a:rPr lang="en-US" sz="8000" dirty="0"/>
              <a:t>must be made up of </a:t>
            </a:r>
            <a:r>
              <a:rPr lang="en-US" sz="8000" b="1" dirty="0">
                <a:solidFill>
                  <a:srgbClr val="FF0000"/>
                </a:solidFill>
              </a:rPr>
              <a:t>parents/guardians of B/AA and B/AA students </a:t>
            </a:r>
            <a:r>
              <a:rPr lang="en-US" sz="8000" dirty="0"/>
              <a:t>who are not employed by the district</a:t>
            </a:r>
            <a:r>
              <a:rPr lang="en-US" sz="6400" dirty="0"/>
              <a:t>. </a:t>
            </a:r>
          </a:p>
          <a:p>
            <a:pPr marL="0" indent="0">
              <a:buNone/>
            </a:pPr>
            <a:endParaRPr lang="en-US" sz="7200" dirty="0"/>
          </a:p>
        </p:txBody>
      </p:sp>
    </p:spTree>
    <p:extLst>
      <p:ext uri="{BB962C8B-B14F-4D97-AF65-F5344CB8AC3E}">
        <p14:creationId xmlns:p14="http://schemas.microsoft.com/office/powerpoint/2010/main" val="42094959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1" y="30480"/>
            <a:ext cx="4188655" cy="685800"/>
          </a:xfrm>
        </p:spPr>
        <p:txBody>
          <a:bodyPr>
            <a:normAutofit fontScale="90000"/>
          </a:bodyPr>
          <a:lstStyle/>
          <a:p>
            <a:r>
              <a:rPr lang="en-US" dirty="0" smtClean="0"/>
              <a:t>WHO?</a:t>
            </a:r>
            <a:endParaRPr lang="en-US" dirty="0"/>
          </a:p>
        </p:txBody>
      </p:sp>
      <p:sp>
        <p:nvSpPr>
          <p:cNvPr id="3" name="Content Placeholder 2"/>
          <p:cNvSpPr>
            <a:spLocks noGrp="1"/>
          </p:cNvSpPr>
          <p:nvPr>
            <p:ph idx="1"/>
          </p:nvPr>
        </p:nvSpPr>
        <p:spPr>
          <a:xfrm>
            <a:off x="1676400" y="685801"/>
            <a:ext cx="8534400" cy="5440363"/>
          </a:xfrm>
        </p:spPr>
        <p:txBody>
          <a:bodyPr>
            <a:normAutofit/>
          </a:bodyPr>
          <a:lstStyle/>
          <a:p>
            <a:pPr marL="0" indent="0">
              <a:buNone/>
            </a:pPr>
            <a:r>
              <a:rPr lang="en-US" dirty="0" smtClean="0"/>
              <a:t>Advisory Board/Committee Composition</a:t>
            </a:r>
          </a:p>
          <a:p>
            <a:r>
              <a:rPr lang="en-US" dirty="0" smtClean="0"/>
              <a:t>9-11 Parent/Guardians </a:t>
            </a:r>
          </a:p>
          <a:p>
            <a:r>
              <a:rPr lang="en-US" dirty="0" smtClean="0"/>
              <a:t>Up to 4 Students – (9-12)</a:t>
            </a:r>
          </a:p>
          <a:p>
            <a:r>
              <a:rPr lang="en-US" dirty="0" smtClean="0"/>
              <a:t>8-10 Community Partners (including original task force members)</a:t>
            </a:r>
          </a:p>
          <a:p>
            <a:r>
              <a:rPr lang="en-US" dirty="0" smtClean="0"/>
              <a:t>Total Voting Task Force Members – 21-25 Members</a:t>
            </a:r>
          </a:p>
          <a:p>
            <a:r>
              <a:rPr lang="en-US" dirty="0" smtClean="0"/>
              <a:t>District staff would participate as content support and progress monitoring recommendations</a:t>
            </a:r>
          </a:p>
        </p:txBody>
      </p:sp>
    </p:spTree>
    <p:extLst>
      <p:ext uri="{BB962C8B-B14F-4D97-AF65-F5344CB8AC3E}">
        <p14:creationId xmlns:p14="http://schemas.microsoft.com/office/powerpoint/2010/main" val="1453265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1" y="30480"/>
            <a:ext cx="4188655" cy="685800"/>
          </a:xfrm>
        </p:spPr>
        <p:txBody>
          <a:bodyPr>
            <a:normAutofit fontScale="90000"/>
          </a:bodyPr>
          <a:lstStyle/>
          <a:p>
            <a:r>
              <a:rPr lang="en-US" dirty="0" smtClean="0"/>
              <a:t>WHO?</a:t>
            </a:r>
            <a:endParaRPr lang="en-US" dirty="0"/>
          </a:p>
        </p:txBody>
      </p:sp>
      <p:sp>
        <p:nvSpPr>
          <p:cNvPr id="3" name="Content Placeholder 2"/>
          <p:cNvSpPr>
            <a:spLocks noGrp="1"/>
          </p:cNvSpPr>
          <p:nvPr>
            <p:ph idx="1"/>
          </p:nvPr>
        </p:nvSpPr>
        <p:spPr>
          <a:xfrm>
            <a:off x="1676400" y="685801"/>
            <a:ext cx="8534400" cy="5440363"/>
          </a:xfrm>
        </p:spPr>
        <p:txBody>
          <a:bodyPr>
            <a:normAutofit fontScale="92500" lnSpcReduction="20000"/>
          </a:bodyPr>
          <a:lstStyle/>
          <a:p>
            <a:pPr marL="0" indent="0">
              <a:buNone/>
            </a:pPr>
            <a:r>
              <a:rPr lang="en-US" b="1" dirty="0" smtClean="0"/>
              <a:t>Community leaders, community based organizations, non-profit and/or government agencies</a:t>
            </a:r>
          </a:p>
          <a:p>
            <a:r>
              <a:rPr lang="en-US" dirty="0" smtClean="0"/>
              <a:t>Vision 2000</a:t>
            </a:r>
          </a:p>
          <a:p>
            <a:r>
              <a:rPr lang="en-US" dirty="0" smtClean="0"/>
              <a:t>Building Healthy Communities</a:t>
            </a:r>
          </a:p>
          <a:p>
            <a:r>
              <a:rPr lang="en-US" dirty="0" smtClean="0"/>
              <a:t>Greater Sacramento Urban League</a:t>
            </a:r>
          </a:p>
          <a:p>
            <a:r>
              <a:rPr lang="en-US" dirty="0" smtClean="0"/>
              <a:t>Black Parallel School Board</a:t>
            </a:r>
          </a:p>
          <a:p>
            <a:r>
              <a:rPr lang="en-US" dirty="0" smtClean="0"/>
              <a:t>Sacramento NAACP</a:t>
            </a:r>
          </a:p>
          <a:p>
            <a:r>
              <a:rPr lang="en-US" dirty="0" smtClean="0"/>
              <a:t>Improve Your Tomorrow</a:t>
            </a:r>
          </a:p>
          <a:p>
            <a:r>
              <a:rPr lang="en-US" dirty="0" smtClean="0"/>
              <a:t>Organizations in the zip codes with the greatest impact (e.g. Meadowview,  Valley High/Mack Road, Oak Park, etc.)</a:t>
            </a:r>
          </a:p>
          <a:p>
            <a:r>
              <a:rPr lang="en-US" dirty="0" smtClean="0"/>
              <a:t>Promise Neighborhood</a:t>
            </a:r>
          </a:p>
          <a:p>
            <a:r>
              <a:rPr lang="en-US" dirty="0" smtClean="0"/>
              <a:t>Faith Based Organizations</a:t>
            </a:r>
          </a:p>
          <a:p>
            <a:pPr lvl="1"/>
            <a:r>
              <a:rPr lang="en-US" dirty="0" smtClean="0"/>
              <a:t>Black Pastors Network</a:t>
            </a:r>
          </a:p>
          <a:p>
            <a:pPr lvl="1"/>
            <a:r>
              <a:rPr lang="en-US" dirty="0" smtClean="0"/>
              <a:t>Sacramento ACT</a:t>
            </a:r>
          </a:p>
        </p:txBody>
      </p:sp>
    </p:spTree>
    <p:extLst>
      <p:ext uri="{BB962C8B-B14F-4D97-AF65-F5344CB8AC3E}">
        <p14:creationId xmlns:p14="http://schemas.microsoft.com/office/powerpoint/2010/main" val="62907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Missing?  How do we reach out?</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283E32FA-B191-4DCB-91B2-39BC09E1D908}" type="slidenum">
              <a:rPr lang="en-US" smtClean="0"/>
              <a:t>27</a:t>
            </a:fld>
            <a:endParaRPr lang="en-US" dirty="0"/>
          </a:p>
        </p:txBody>
      </p:sp>
    </p:spTree>
    <p:extLst>
      <p:ext uri="{BB962C8B-B14F-4D97-AF65-F5344CB8AC3E}">
        <p14:creationId xmlns:p14="http://schemas.microsoft.com/office/powerpoint/2010/main" val="3518727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pPr marL="0" indent="0" algn="ctr">
              <a:buNone/>
            </a:pPr>
            <a:r>
              <a:rPr lang="en-US" sz="5400" dirty="0" smtClean="0"/>
              <a:t>THANK YOU</a:t>
            </a:r>
            <a:endParaRPr lang="en-US" sz="5400" dirty="0"/>
          </a:p>
        </p:txBody>
      </p:sp>
      <p:sp>
        <p:nvSpPr>
          <p:cNvPr id="4" name="Slide Number Placeholder 3"/>
          <p:cNvSpPr>
            <a:spLocks noGrp="1"/>
          </p:cNvSpPr>
          <p:nvPr>
            <p:ph type="sldNum" sz="quarter" idx="12"/>
          </p:nvPr>
        </p:nvSpPr>
        <p:spPr/>
        <p:txBody>
          <a:bodyPr/>
          <a:lstStyle/>
          <a:p>
            <a:fld id="{283E32FA-B191-4DCB-91B2-39BC09E1D908}" type="slidenum">
              <a:rPr lang="en-US" smtClean="0"/>
              <a:t>28</a:t>
            </a:fld>
            <a:endParaRPr lang="en-US" dirty="0"/>
          </a:p>
        </p:txBody>
      </p:sp>
    </p:spTree>
    <p:extLst>
      <p:ext uri="{BB962C8B-B14F-4D97-AF65-F5344CB8AC3E}">
        <p14:creationId xmlns:p14="http://schemas.microsoft.com/office/powerpoint/2010/main" val="2131121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248" y="29937"/>
            <a:ext cx="11789229" cy="727147"/>
          </a:xfrm>
        </p:spPr>
        <p:txBody>
          <a:bodyPr>
            <a:normAutofit/>
          </a:bodyPr>
          <a:lstStyle/>
          <a:p>
            <a:pPr algn="ctr"/>
            <a:r>
              <a:rPr lang="en-US" sz="3600" b="1" dirty="0" smtClean="0"/>
              <a:t>Welcome African American Advisory Board Members!</a:t>
            </a:r>
            <a:endParaRPr lang="en-US" sz="3600" b="1" dirty="0"/>
          </a:p>
        </p:txBody>
      </p:sp>
      <p:sp>
        <p:nvSpPr>
          <p:cNvPr id="3" name="Content Placeholder 2"/>
          <p:cNvSpPr>
            <a:spLocks noGrp="1"/>
          </p:cNvSpPr>
          <p:nvPr>
            <p:ph idx="1"/>
          </p:nvPr>
        </p:nvSpPr>
        <p:spPr>
          <a:xfrm>
            <a:off x="609248" y="678425"/>
            <a:ext cx="11139948" cy="5963265"/>
          </a:xfrm>
        </p:spPr>
        <p:txBody>
          <a:bodyPr>
            <a:noAutofit/>
          </a:bodyPr>
          <a:lstStyle/>
          <a:p>
            <a:pPr algn="ctr"/>
            <a:r>
              <a:rPr lang="en-US" sz="3200" dirty="0" smtClean="0"/>
              <a:t>Mel Assagai</a:t>
            </a:r>
          </a:p>
          <a:p>
            <a:pPr algn="ctr"/>
            <a:r>
              <a:rPr lang="en-US" sz="3200" dirty="0" smtClean="0"/>
              <a:t>Julius Austin</a:t>
            </a:r>
          </a:p>
          <a:p>
            <a:pPr algn="ctr"/>
            <a:r>
              <a:rPr lang="en-US" sz="3200" dirty="0" smtClean="0"/>
              <a:t>Benita Ayala</a:t>
            </a:r>
          </a:p>
          <a:p>
            <a:pPr algn="ctr"/>
            <a:r>
              <a:rPr lang="en-US" sz="3200" dirty="0" smtClean="0"/>
              <a:t>Lynn Berkeley Baskin</a:t>
            </a:r>
          </a:p>
          <a:p>
            <a:pPr algn="ctr"/>
            <a:r>
              <a:rPr lang="en-US" sz="3200" dirty="0" smtClean="0"/>
              <a:t>Ursula DeWitt</a:t>
            </a:r>
          </a:p>
          <a:p>
            <a:pPr algn="ctr"/>
            <a:r>
              <a:rPr lang="en-US" sz="3200" dirty="0" smtClean="0"/>
              <a:t>Cassandra Jennings</a:t>
            </a:r>
          </a:p>
          <a:p>
            <a:pPr algn="ctr"/>
            <a:r>
              <a:rPr lang="en-US" sz="3200" dirty="0" smtClean="0"/>
              <a:t>Kenya Martinez</a:t>
            </a:r>
          </a:p>
          <a:p>
            <a:pPr algn="ctr"/>
            <a:r>
              <a:rPr lang="en-US" sz="3200" dirty="0" smtClean="0"/>
              <a:t>Cecile Nunley</a:t>
            </a:r>
          </a:p>
          <a:p>
            <a:pPr algn="ctr"/>
            <a:r>
              <a:rPr lang="en-US" sz="3200" dirty="0" smtClean="0"/>
              <a:t>Nakeisha Thomas</a:t>
            </a:r>
          </a:p>
          <a:p>
            <a:pPr algn="ctr"/>
            <a:r>
              <a:rPr lang="en-US" sz="3200" dirty="0" smtClean="0"/>
              <a:t>Darryl White</a:t>
            </a:r>
          </a:p>
          <a:p>
            <a:pPr algn="ctr"/>
            <a:r>
              <a:rPr lang="en-US" sz="3200" dirty="0" smtClean="0"/>
              <a:t>Kim Williams</a:t>
            </a:r>
          </a:p>
        </p:txBody>
      </p:sp>
      <p:sp>
        <p:nvSpPr>
          <p:cNvPr id="4" name="Slide Number Placeholder 3"/>
          <p:cNvSpPr>
            <a:spLocks noGrp="1"/>
          </p:cNvSpPr>
          <p:nvPr>
            <p:ph type="sldNum" sz="quarter" idx="12"/>
          </p:nvPr>
        </p:nvSpPr>
        <p:spPr/>
        <p:txBody>
          <a:bodyPr/>
          <a:lstStyle/>
          <a:p>
            <a:fld id="{283E32FA-B191-4DCB-91B2-39BC09E1D908}" type="slidenum">
              <a:rPr lang="en-US" smtClean="0"/>
              <a:t>3</a:t>
            </a:fld>
            <a:endParaRPr lang="en-US" dirty="0"/>
          </a:p>
        </p:txBody>
      </p:sp>
    </p:spTree>
    <p:extLst>
      <p:ext uri="{BB962C8B-B14F-4D97-AF65-F5344CB8AC3E}">
        <p14:creationId xmlns:p14="http://schemas.microsoft.com/office/powerpoint/2010/main" val="3863595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7" name="Google Shape;147;p27"/>
          <p:cNvSpPr txBox="1"/>
          <p:nvPr/>
        </p:nvSpPr>
        <p:spPr>
          <a:xfrm>
            <a:off x="383511" y="837944"/>
            <a:ext cx="9190963" cy="1658078"/>
          </a:xfrm>
          <a:prstGeom prst="rect">
            <a:avLst/>
          </a:prstGeom>
          <a:solidFill>
            <a:srgbClr val="02A92B"/>
          </a:solidFill>
          <a:ln>
            <a:noFill/>
          </a:ln>
        </p:spPr>
        <p:txBody>
          <a:bodyPr spcFirstLastPara="1" wrap="square" lIns="91425" tIns="91425" rIns="91425" bIns="91425" anchor="ctr" anchorCtr="0">
            <a:noAutofit/>
          </a:bodyPr>
          <a:lstStyle/>
          <a:p>
            <a:pPr algn="ctr">
              <a:buClr>
                <a:srgbClr val="000000"/>
              </a:buClr>
              <a:buSzPts val="1100"/>
            </a:pPr>
            <a:r>
              <a:rPr lang="en-US" sz="3400" dirty="0" smtClean="0">
                <a:solidFill>
                  <a:srgbClr val="FFFFFF"/>
                </a:solidFill>
                <a:latin typeface="Georgia"/>
                <a:ea typeface="Georgia"/>
                <a:cs typeface="Georgia"/>
                <a:sym typeface="Georgia"/>
              </a:rPr>
              <a:t>20-21 </a:t>
            </a:r>
            <a:r>
              <a:rPr lang="en-US" sz="3400" dirty="0">
                <a:solidFill>
                  <a:srgbClr val="FFFFFF"/>
                </a:solidFill>
                <a:latin typeface="Georgia"/>
                <a:ea typeface="Georgia"/>
                <a:cs typeface="Georgia"/>
                <a:sym typeface="Georgia"/>
              </a:rPr>
              <a:t>Reopening of Schools </a:t>
            </a:r>
            <a:endParaRPr sz="3400" dirty="0">
              <a:solidFill>
                <a:srgbClr val="FFFFFF"/>
              </a:solidFill>
              <a:latin typeface="Georgia"/>
              <a:ea typeface="Georgia"/>
              <a:cs typeface="Georgia"/>
              <a:sym typeface="Georgia"/>
            </a:endParaRPr>
          </a:p>
          <a:p>
            <a:pPr algn="ctr">
              <a:buClr>
                <a:srgbClr val="000000"/>
              </a:buClr>
              <a:buSzPts val="1100"/>
            </a:pPr>
            <a:r>
              <a:rPr lang="en-US" sz="3400" dirty="0">
                <a:solidFill>
                  <a:srgbClr val="FFFFFF"/>
                </a:solidFill>
                <a:latin typeface="Georgia"/>
                <a:ea typeface="Georgia"/>
                <a:cs typeface="Georgia"/>
                <a:sym typeface="Georgia"/>
              </a:rPr>
              <a:t>Engagement </a:t>
            </a:r>
            <a:r>
              <a:rPr lang="en-US" sz="3400" dirty="0" smtClean="0">
                <a:solidFill>
                  <a:srgbClr val="FFFFFF"/>
                </a:solidFill>
                <a:latin typeface="Georgia"/>
                <a:ea typeface="Georgia"/>
                <a:cs typeface="Georgia"/>
                <a:sym typeface="Georgia"/>
              </a:rPr>
              <a:t>Meeting with AAAB</a:t>
            </a:r>
            <a:endParaRPr sz="3400" dirty="0">
              <a:solidFill>
                <a:srgbClr val="FFFFFF"/>
              </a:solidFill>
              <a:latin typeface="Georgia"/>
              <a:ea typeface="Georgia"/>
              <a:cs typeface="Georgia"/>
              <a:sym typeface="Georgia"/>
            </a:endParaRPr>
          </a:p>
          <a:p>
            <a:pPr algn="ctr">
              <a:buClr>
                <a:srgbClr val="000000"/>
              </a:buClr>
              <a:buSzPts val="1100"/>
            </a:pPr>
            <a:r>
              <a:rPr lang="en-US" sz="3400" dirty="0" smtClean="0">
                <a:solidFill>
                  <a:srgbClr val="FFFFFF"/>
                </a:solidFill>
                <a:latin typeface="Georgia"/>
                <a:ea typeface="Georgia"/>
                <a:cs typeface="Georgia"/>
                <a:sym typeface="Georgia"/>
              </a:rPr>
              <a:t>7-1-2020</a:t>
            </a:r>
            <a:endParaRPr sz="3400" dirty="0">
              <a:solidFill>
                <a:srgbClr val="FFFFFF"/>
              </a:solidFill>
              <a:latin typeface="Georgia"/>
              <a:ea typeface="Georgia"/>
              <a:cs typeface="Georgia"/>
              <a:sym typeface="Georgia"/>
            </a:endParaRPr>
          </a:p>
        </p:txBody>
      </p:sp>
      <p:pic>
        <p:nvPicPr>
          <p:cNvPr id="148" name="Google Shape;148;p27"/>
          <p:cNvPicPr preferRelativeResize="0"/>
          <p:nvPr/>
        </p:nvPicPr>
        <p:blipFill>
          <a:blip r:embed="rId3">
            <a:alphaModFix/>
          </a:blip>
          <a:stretch>
            <a:fillRect/>
          </a:stretch>
        </p:blipFill>
        <p:spPr>
          <a:xfrm>
            <a:off x="383512" y="2496022"/>
            <a:ext cx="4606367" cy="3438447"/>
          </a:xfrm>
          <a:prstGeom prst="rect">
            <a:avLst/>
          </a:prstGeom>
          <a:noFill/>
          <a:ln>
            <a:noFill/>
          </a:ln>
        </p:spPr>
      </p:pic>
      <p:pic>
        <p:nvPicPr>
          <p:cNvPr id="149" name="Google Shape;149;p27"/>
          <p:cNvPicPr preferRelativeResize="0"/>
          <p:nvPr/>
        </p:nvPicPr>
        <p:blipFill>
          <a:blip r:embed="rId4">
            <a:alphaModFix/>
          </a:blip>
          <a:stretch>
            <a:fillRect/>
          </a:stretch>
        </p:blipFill>
        <p:spPr>
          <a:xfrm>
            <a:off x="4989879" y="2496022"/>
            <a:ext cx="4584596" cy="3438447"/>
          </a:xfrm>
          <a:prstGeom prst="rect">
            <a:avLst/>
          </a:prstGeom>
          <a:noFill/>
          <a:ln>
            <a:noFill/>
          </a:ln>
        </p:spPr>
      </p:pic>
    </p:spTree>
    <p:extLst>
      <p:ext uri="{BB962C8B-B14F-4D97-AF65-F5344CB8AC3E}">
        <p14:creationId xmlns:p14="http://schemas.microsoft.com/office/powerpoint/2010/main" val="3399929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57430"/>
          </a:xfrm>
        </p:spPr>
        <p:txBody>
          <a:bodyPr>
            <a:normAutofit fontScale="90000"/>
          </a:bodyPr>
          <a:lstStyle/>
          <a:p>
            <a:pPr algn="ctr"/>
            <a:r>
              <a:rPr lang="en-US" b="1" dirty="0" smtClean="0"/>
              <a:t>Purpose</a:t>
            </a:r>
            <a:endParaRPr lang="en-US" b="1" dirty="0"/>
          </a:p>
        </p:txBody>
      </p:sp>
      <p:sp>
        <p:nvSpPr>
          <p:cNvPr id="3" name="Content Placeholder 2"/>
          <p:cNvSpPr>
            <a:spLocks noGrp="1"/>
          </p:cNvSpPr>
          <p:nvPr>
            <p:ph idx="1"/>
          </p:nvPr>
        </p:nvSpPr>
        <p:spPr>
          <a:xfrm>
            <a:off x="644013" y="1022556"/>
            <a:ext cx="11174361" cy="5658463"/>
          </a:xfrm>
        </p:spPr>
        <p:txBody>
          <a:bodyPr>
            <a:normAutofit/>
          </a:bodyPr>
          <a:lstStyle/>
          <a:p>
            <a:r>
              <a:rPr lang="en-US" dirty="0" smtClean="0"/>
              <a:t>The </a:t>
            </a:r>
            <a:r>
              <a:rPr lang="en-US" dirty="0"/>
              <a:t>purpose of the Black/African American (BAA) Advisory Board is to advise the Board and Superintendent and relevant District Department designee(s) regarding accountability of services, programs, policies and resources that directly impact the district/school culture and climate of our classrooms and the academic, social/emotional and personal outcomes for B/AA students. </a:t>
            </a:r>
          </a:p>
          <a:p>
            <a:r>
              <a:rPr lang="en-US" dirty="0"/>
              <a:t>As an advisory group, members review, monitor, and evaluate the continuous improvement of the district's implementation of the Board adopted B/AA Task Force recommendations as of May 16, 2019, and consider other possible strategic areas as appropriate.</a:t>
            </a:r>
          </a:p>
          <a:p>
            <a:endParaRPr lang="en-US" dirty="0"/>
          </a:p>
        </p:txBody>
      </p:sp>
      <p:sp>
        <p:nvSpPr>
          <p:cNvPr id="4" name="Slide Number Placeholder 3"/>
          <p:cNvSpPr>
            <a:spLocks noGrp="1"/>
          </p:cNvSpPr>
          <p:nvPr>
            <p:ph type="sldNum" sz="quarter" idx="12"/>
          </p:nvPr>
        </p:nvSpPr>
        <p:spPr/>
        <p:txBody>
          <a:bodyPr/>
          <a:lstStyle/>
          <a:p>
            <a:fld id="{283E32FA-B191-4DCB-91B2-39BC09E1D908}" type="slidenum">
              <a:rPr lang="en-US" smtClean="0"/>
              <a:t>5</a:t>
            </a:fld>
            <a:endParaRPr lang="en-US" dirty="0"/>
          </a:p>
        </p:txBody>
      </p:sp>
    </p:spTree>
    <p:extLst>
      <p:ext uri="{BB962C8B-B14F-4D97-AF65-F5344CB8AC3E}">
        <p14:creationId xmlns:p14="http://schemas.microsoft.com/office/powerpoint/2010/main" val="331258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786" y="126289"/>
            <a:ext cx="10515600" cy="460565"/>
          </a:xfrm>
        </p:spPr>
        <p:txBody>
          <a:bodyPr>
            <a:normAutofit fontScale="90000"/>
          </a:bodyPr>
          <a:lstStyle/>
          <a:p>
            <a:pPr algn="ctr"/>
            <a:r>
              <a:rPr lang="en-US" dirty="0" smtClean="0"/>
              <a:t>Responsibilities</a:t>
            </a:r>
            <a:endParaRPr lang="en-US" dirty="0"/>
          </a:p>
        </p:txBody>
      </p:sp>
      <p:sp>
        <p:nvSpPr>
          <p:cNvPr id="3" name="Content Placeholder 2"/>
          <p:cNvSpPr>
            <a:spLocks noGrp="1"/>
          </p:cNvSpPr>
          <p:nvPr>
            <p:ph idx="1"/>
          </p:nvPr>
        </p:nvSpPr>
        <p:spPr>
          <a:xfrm>
            <a:off x="192756" y="788415"/>
            <a:ext cx="11880376" cy="5981095"/>
          </a:xfrm>
        </p:spPr>
        <p:txBody>
          <a:bodyPr>
            <a:normAutofit fontScale="77500" lnSpcReduction="20000"/>
          </a:bodyPr>
          <a:lstStyle/>
          <a:p>
            <a:pPr lvl="0"/>
            <a:r>
              <a:rPr lang="en-US" dirty="0" smtClean="0"/>
              <a:t>Advise </a:t>
            </a:r>
            <a:r>
              <a:rPr lang="en-US" dirty="0"/>
              <a:t>the policy and administrative entity of the district, special education local plan area, or county office, regarding the development, amendment, and review of the African American Task Force recommendations. The entity shall review and consider comments from the community and recommend annual priorities to be addressed by the Board of Education.</a:t>
            </a:r>
          </a:p>
          <a:p>
            <a:pPr lvl="0"/>
            <a:r>
              <a:rPr lang="en-US" dirty="0"/>
              <a:t>Establish and report on annual goals as outlined in Board-approved recommendations.</a:t>
            </a:r>
          </a:p>
          <a:p>
            <a:pPr lvl="0"/>
            <a:r>
              <a:rPr lang="en-US" dirty="0"/>
              <a:t>Meet monthly as a committee to:</a:t>
            </a:r>
          </a:p>
          <a:p>
            <a:pPr lvl="1"/>
            <a:r>
              <a:rPr lang="en-US" dirty="0"/>
              <a:t>Review district data</a:t>
            </a:r>
          </a:p>
          <a:p>
            <a:pPr lvl="1"/>
            <a:r>
              <a:rPr lang="en-US" dirty="0"/>
              <a:t>Monitor recommendation implementation and provide direction</a:t>
            </a:r>
          </a:p>
          <a:p>
            <a:pPr lvl="1"/>
            <a:r>
              <a:rPr lang="en-US" dirty="0"/>
              <a:t>Review strategic topics or current issues impacting the needs of African American students;</a:t>
            </a:r>
          </a:p>
          <a:p>
            <a:pPr lvl="1"/>
            <a:r>
              <a:rPr lang="en-US" dirty="0"/>
              <a:t>Monitor and assess academic and other student data as it is available (monthly, quarterly, tri-</a:t>
            </a:r>
            <a:r>
              <a:rPr lang="en-US" dirty="0" err="1"/>
              <a:t>mester</a:t>
            </a:r>
            <a:r>
              <a:rPr lang="en-US" dirty="0"/>
              <a:t>, annually)</a:t>
            </a:r>
          </a:p>
          <a:p>
            <a:pPr lvl="0"/>
            <a:r>
              <a:rPr lang="en-US" dirty="0"/>
              <a:t>Meet quarterly with the Superintendent and relevant District designee(s).</a:t>
            </a:r>
          </a:p>
          <a:p>
            <a:pPr lvl="0"/>
            <a:r>
              <a:rPr lang="en-US" dirty="0"/>
              <a:t>Establish sub-committees or task forces as appropriate to work on specific portions of the recommendations or other relevant topics.</a:t>
            </a:r>
          </a:p>
          <a:p>
            <a:pPr lvl="0"/>
            <a:r>
              <a:rPr lang="en-US" dirty="0"/>
              <a:t>Determine approach outreach to other stakeholders</a:t>
            </a:r>
          </a:p>
          <a:p>
            <a:pPr lvl="0"/>
            <a:r>
              <a:rPr lang="en-US" dirty="0"/>
              <a:t>Meet annually with the Board of Education.</a:t>
            </a:r>
          </a:p>
          <a:p>
            <a:pPr lvl="0"/>
            <a:r>
              <a:rPr lang="en-US" dirty="0"/>
              <a:t>Outreach and connect with the greater SCUSD B/AA community and parents/guardians.</a:t>
            </a:r>
          </a:p>
          <a:p>
            <a:pPr lvl="0"/>
            <a:r>
              <a:rPr lang="en-US" dirty="0"/>
              <a:t>Communicate to greater community on a quarterly basis regarding recommendation implementation and outcomes via minutes, newsletter and/or social media.</a:t>
            </a:r>
          </a:p>
          <a:p>
            <a:endParaRPr lang="en-US" dirty="0"/>
          </a:p>
        </p:txBody>
      </p:sp>
      <p:sp>
        <p:nvSpPr>
          <p:cNvPr id="4" name="Slide Number Placeholder 3"/>
          <p:cNvSpPr>
            <a:spLocks noGrp="1"/>
          </p:cNvSpPr>
          <p:nvPr>
            <p:ph type="sldNum" sz="quarter" idx="12"/>
          </p:nvPr>
        </p:nvSpPr>
        <p:spPr/>
        <p:txBody>
          <a:bodyPr/>
          <a:lstStyle/>
          <a:p>
            <a:fld id="{283E32FA-B191-4DCB-91B2-39BC09E1D908}" type="slidenum">
              <a:rPr lang="en-US" smtClean="0"/>
              <a:t>6</a:t>
            </a:fld>
            <a:endParaRPr lang="en-US" dirty="0"/>
          </a:p>
        </p:txBody>
      </p:sp>
    </p:spTree>
    <p:extLst>
      <p:ext uri="{BB962C8B-B14F-4D97-AF65-F5344CB8AC3E}">
        <p14:creationId xmlns:p14="http://schemas.microsoft.com/office/powerpoint/2010/main" val="8731718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68888"/>
          </a:xfrm>
        </p:spPr>
        <p:txBody>
          <a:bodyPr>
            <a:normAutofit fontScale="90000"/>
          </a:bodyPr>
          <a:lstStyle/>
          <a:p>
            <a:pPr algn="ctr"/>
            <a:r>
              <a:rPr lang="en-US" dirty="0" smtClean="0"/>
              <a:t>Governance Framework</a:t>
            </a:r>
            <a:endParaRPr lang="en-US" dirty="0"/>
          </a:p>
        </p:txBody>
      </p:sp>
      <p:sp>
        <p:nvSpPr>
          <p:cNvPr id="3" name="Content Placeholder 2"/>
          <p:cNvSpPr>
            <a:spLocks noGrp="1"/>
          </p:cNvSpPr>
          <p:nvPr>
            <p:ph idx="1"/>
          </p:nvPr>
        </p:nvSpPr>
        <p:spPr>
          <a:xfrm>
            <a:off x="501581" y="901176"/>
            <a:ext cx="10515600" cy="5956823"/>
          </a:xfrm>
        </p:spPr>
        <p:txBody>
          <a:bodyPr>
            <a:normAutofit fontScale="85000" lnSpcReduction="20000"/>
          </a:bodyPr>
          <a:lstStyle/>
          <a:p>
            <a:pPr marL="0" indent="0">
              <a:buNone/>
            </a:pPr>
            <a:r>
              <a:rPr lang="en-US" b="1" dirty="0"/>
              <a:t>Sacramento City USD</a:t>
            </a:r>
            <a:endParaRPr lang="en-US" dirty="0"/>
          </a:p>
          <a:p>
            <a:pPr marL="0" indent="0">
              <a:buNone/>
            </a:pPr>
            <a:r>
              <a:rPr lang="en-US" b="1" dirty="0"/>
              <a:t>Administrative Regulation</a:t>
            </a:r>
            <a:endParaRPr lang="en-US" dirty="0"/>
          </a:p>
          <a:p>
            <a:pPr marL="0" indent="0">
              <a:buNone/>
            </a:pPr>
            <a:r>
              <a:rPr lang="en-US" b="1" dirty="0"/>
              <a:t>Citizen Advisory Committees</a:t>
            </a:r>
            <a:endParaRPr lang="en-US" dirty="0"/>
          </a:p>
          <a:p>
            <a:endParaRPr lang="en-US" dirty="0"/>
          </a:p>
          <a:p>
            <a:pPr marL="0" indent="0">
              <a:buNone/>
            </a:pPr>
            <a:r>
              <a:rPr lang="en-US" dirty="0"/>
              <a:t>AR 1220 </a:t>
            </a:r>
          </a:p>
          <a:p>
            <a:pPr marL="0" indent="0">
              <a:buNone/>
            </a:pPr>
            <a:r>
              <a:rPr lang="en-US" b="1" dirty="0"/>
              <a:t>Community Relations</a:t>
            </a:r>
            <a:endParaRPr lang="en-US" dirty="0"/>
          </a:p>
          <a:p>
            <a:pPr marL="0" indent="0">
              <a:buNone/>
            </a:pPr>
            <a:r>
              <a:rPr lang="en-US" dirty="0"/>
              <a:t> </a:t>
            </a:r>
          </a:p>
          <a:p>
            <a:pPr marL="0" indent="0">
              <a:buNone/>
            </a:pPr>
            <a:r>
              <a:rPr lang="en-US" dirty="0" smtClean="0"/>
              <a:t>The Superintendent or designee may create citizen advisory committees to advise the administration; such committees do not report to the Board and are not subject to open meeting laws.</a:t>
            </a:r>
          </a:p>
          <a:p>
            <a:pPr marL="0" indent="0">
              <a:buNone/>
            </a:pPr>
            <a:endParaRPr lang="en-US" dirty="0" smtClean="0"/>
          </a:p>
          <a:p>
            <a:pPr marL="0" indent="0">
              <a:buNone/>
            </a:pPr>
            <a:r>
              <a:rPr lang="en-US" dirty="0" smtClean="0"/>
              <a:t>(cf. 2230 - Representative and Deliberative Groups)</a:t>
            </a:r>
          </a:p>
          <a:p>
            <a:pPr marL="0" indent="0">
              <a:buNone/>
            </a:pPr>
            <a:r>
              <a:rPr lang="en-US" dirty="0" smtClean="0"/>
              <a:t>Regulation</a:t>
            </a:r>
            <a:r>
              <a:rPr lang="en-US" dirty="0"/>
              <a:t>	SACRAMENTO CITY UNIFIED SCHOOL DISTRICT</a:t>
            </a:r>
          </a:p>
          <a:p>
            <a:pPr marL="0" indent="0">
              <a:buNone/>
            </a:pPr>
            <a:r>
              <a:rPr lang="en-US" dirty="0"/>
              <a:t>approved:  November 16, 1998	Sacramento, California</a:t>
            </a:r>
          </a:p>
          <a:p>
            <a:pPr marL="0" indent="0">
              <a:buNone/>
            </a:pPr>
            <a:r>
              <a:rPr lang="en-US" dirty="0"/>
              <a:t>reviewed:  June 11, 2002</a:t>
            </a:r>
          </a:p>
          <a:p>
            <a:pPr marL="0" indent="0">
              <a:buNone/>
            </a:pPr>
            <a:r>
              <a:rPr lang="en-US" dirty="0"/>
              <a:t>revised:     June 2, 2015</a:t>
            </a:r>
          </a:p>
          <a:p>
            <a:endParaRPr lang="en-US" dirty="0"/>
          </a:p>
        </p:txBody>
      </p:sp>
      <p:sp>
        <p:nvSpPr>
          <p:cNvPr id="4" name="Slide Number Placeholder 3"/>
          <p:cNvSpPr>
            <a:spLocks noGrp="1"/>
          </p:cNvSpPr>
          <p:nvPr>
            <p:ph type="sldNum" sz="quarter" idx="12"/>
          </p:nvPr>
        </p:nvSpPr>
        <p:spPr/>
        <p:txBody>
          <a:bodyPr/>
          <a:lstStyle/>
          <a:p>
            <a:fld id="{283E32FA-B191-4DCB-91B2-39BC09E1D908}" type="slidenum">
              <a:rPr lang="en-US" smtClean="0"/>
              <a:t>7</a:t>
            </a:fld>
            <a:endParaRPr lang="en-US" dirty="0"/>
          </a:p>
        </p:txBody>
      </p:sp>
    </p:spTree>
    <p:extLst>
      <p:ext uri="{BB962C8B-B14F-4D97-AF65-F5344CB8AC3E}">
        <p14:creationId xmlns:p14="http://schemas.microsoft.com/office/powerpoint/2010/main" val="2837498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829" y="65314"/>
            <a:ext cx="11252988" cy="6953186"/>
          </a:xfrm>
          <a:prstGeom prst="rect">
            <a:avLst/>
          </a:prstGeom>
        </p:spPr>
        <p:txBody>
          <a:bodyPr wrap="square">
            <a:spAutoFit/>
          </a:bodyPr>
          <a:lstStyle/>
          <a:p>
            <a:pPr algn="ctr">
              <a:lnSpc>
                <a:spcPct val="115000"/>
              </a:lnSpc>
            </a:pPr>
            <a:r>
              <a:rPr lang="en-US" b="1" dirty="0" smtClean="0">
                <a:latin typeface="Calibri" panose="020F0502020204030204" pitchFamily="34" charset="0"/>
                <a:ea typeface="Calibri" panose="020F0502020204030204" pitchFamily="34" charset="0"/>
              </a:rPr>
              <a:t>DRAFT Black/African American Achievement Task Force Group Norms</a:t>
            </a:r>
            <a:endParaRPr lang="en-US" sz="1200" dirty="0">
              <a:latin typeface="Calibri" panose="020F0502020204030204" pitchFamily="34" charset="0"/>
              <a:ea typeface="Calibri" panose="020F0502020204030204" pitchFamily="34" charset="0"/>
            </a:endParaRPr>
          </a:p>
          <a:p>
            <a:pPr marL="171450" indent="-171450" algn="ctr">
              <a:buFont typeface="Wingdings" panose="05000000000000000000" pitchFamily="2" charset="2"/>
              <a:buChar char="§"/>
            </a:pPr>
            <a:endParaRPr lang="en-US" sz="1200" dirty="0">
              <a:latin typeface="Calibri" panose="020F0502020204030204" pitchFamily="34" charset="0"/>
              <a:ea typeface="Calibri" panose="020F0502020204030204" pitchFamily="34" charset="0"/>
            </a:endParaRPr>
          </a:p>
          <a:p>
            <a:pPr marL="342900" lvl="0" indent="-342900">
              <a:lnSpc>
                <a:spcPct val="115000"/>
              </a:lnSpc>
              <a:buFont typeface="+mj-lt"/>
              <a:buAutoNum type="arabicPeriod"/>
            </a:pPr>
            <a:r>
              <a:rPr lang="en-US" sz="1600" dirty="0">
                <a:solidFill>
                  <a:srgbClr val="000000"/>
                </a:solidFill>
                <a:latin typeface="Noto Sans Symbols"/>
                <a:ea typeface="Noto Sans Symbols"/>
                <a:cs typeface="Noto Sans Symbols"/>
              </a:rPr>
              <a:t>Be familiar with the </a:t>
            </a:r>
            <a:r>
              <a:rPr lang="en-US" sz="1600" dirty="0" smtClean="0">
                <a:solidFill>
                  <a:srgbClr val="000000"/>
                </a:solidFill>
                <a:latin typeface="Noto Sans Symbols"/>
                <a:ea typeface="Noto Sans Symbols"/>
                <a:cs typeface="Noto Sans Symbols"/>
              </a:rPr>
              <a:t>AAATF Transition Committee agenda </a:t>
            </a:r>
            <a:r>
              <a:rPr lang="en-US" sz="1600" dirty="0">
                <a:solidFill>
                  <a:srgbClr val="000000"/>
                </a:solidFill>
                <a:latin typeface="Noto Sans Symbols"/>
                <a:ea typeface="Noto Sans Symbols"/>
                <a:cs typeface="Noto Sans Symbols"/>
              </a:rPr>
              <a:t>provided by email; be prepared to </a:t>
            </a:r>
            <a:r>
              <a:rPr lang="en-US" sz="1600" dirty="0" smtClean="0">
                <a:solidFill>
                  <a:srgbClr val="000000"/>
                </a:solidFill>
                <a:latin typeface="Noto Sans Symbols"/>
                <a:ea typeface="Noto Sans Symbols"/>
                <a:cs typeface="Noto Sans Symbols"/>
              </a:rPr>
              <a:t>participate</a:t>
            </a:r>
          </a:p>
          <a:p>
            <a:pPr marL="342900" lvl="0" indent="-342900">
              <a:lnSpc>
                <a:spcPct val="115000"/>
              </a:lnSpc>
              <a:buFont typeface="+mj-lt"/>
              <a:buAutoNum type="arabicPeriod"/>
            </a:pPr>
            <a:r>
              <a:rPr lang="en-US" sz="1600" dirty="0" smtClean="0">
                <a:solidFill>
                  <a:srgbClr val="000000"/>
                </a:solidFill>
                <a:latin typeface="Noto Sans Symbols"/>
                <a:ea typeface="Noto Sans Symbols"/>
                <a:cs typeface="Noto Sans Symbols"/>
              </a:rPr>
              <a:t>Come ready to be engaged</a:t>
            </a:r>
            <a:endParaRPr lang="en-US" sz="1600" dirty="0">
              <a:latin typeface="Noto Sans Symbols"/>
              <a:ea typeface="Noto Sans Symbols"/>
              <a:cs typeface="Noto Sans Symbols"/>
            </a:endParaRPr>
          </a:p>
          <a:p>
            <a:pPr marL="342900" lvl="0" indent="-342900">
              <a:lnSpc>
                <a:spcPct val="115000"/>
              </a:lnSpc>
              <a:buFont typeface="+mj-lt"/>
              <a:buAutoNum type="arabicPeriod"/>
            </a:pPr>
            <a:r>
              <a:rPr lang="en-US" sz="1600" dirty="0">
                <a:solidFill>
                  <a:srgbClr val="000000"/>
                </a:solidFill>
                <a:latin typeface="Noto Sans Symbols"/>
                <a:ea typeface="Noto Sans Symbols"/>
                <a:cs typeface="Noto Sans Symbols"/>
              </a:rPr>
              <a:t>Follow committee guidelines and </a:t>
            </a:r>
            <a:r>
              <a:rPr lang="en-US" sz="1600" dirty="0" smtClean="0">
                <a:solidFill>
                  <a:srgbClr val="000000"/>
                </a:solidFill>
                <a:latin typeface="Noto Sans Symbols"/>
                <a:ea typeface="Noto Sans Symbols"/>
                <a:cs typeface="Noto Sans Symbols"/>
              </a:rPr>
              <a:t>rules/includes consequences for not following the norms</a:t>
            </a:r>
          </a:p>
          <a:p>
            <a:pPr marL="800100" lvl="1" indent="-342900">
              <a:lnSpc>
                <a:spcPct val="115000"/>
              </a:lnSpc>
              <a:buFont typeface="+mj-lt"/>
              <a:buAutoNum type="arabicPeriod"/>
            </a:pPr>
            <a:r>
              <a:rPr lang="en-US" sz="1600" dirty="0">
                <a:solidFill>
                  <a:srgbClr val="000000"/>
                </a:solidFill>
                <a:latin typeface="Noto Sans Symbols"/>
                <a:ea typeface="Noto Sans Symbols"/>
                <a:cs typeface="Noto Sans Symbols"/>
              </a:rPr>
              <a:t>There should be process </a:t>
            </a:r>
            <a:r>
              <a:rPr lang="en-US" sz="1600" dirty="0" smtClean="0">
                <a:solidFill>
                  <a:srgbClr val="000000"/>
                </a:solidFill>
                <a:latin typeface="Noto Sans Symbols"/>
                <a:ea typeface="Noto Sans Symbols"/>
                <a:cs typeface="Noto Sans Symbols"/>
              </a:rPr>
              <a:t>(Process to be determined) </a:t>
            </a:r>
            <a:r>
              <a:rPr lang="en-US" sz="1600" dirty="0">
                <a:solidFill>
                  <a:srgbClr val="000000"/>
                </a:solidFill>
                <a:latin typeface="Noto Sans Symbols"/>
                <a:ea typeface="Noto Sans Symbols"/>
                <a:cs typeface="Noto Sans Symbols"/>
              </a:rPr>
              <a:t>to bring issues to the </a:t>
            </a:r>
            <a:r>
              <a:rPr lang="en-US" sz="1600" dirty="0" smtClean="0">
                <a:solidFill>
                  <a:srgbClr val="000000"/>
                </a:solidFill>
                <a:latin typeface="Noto Sans Symbols"/>
                <a:ea typeface="Noto Sans Symbols"/>
                <a:cs typeface="Noto Sans Symbols"/>
              </a:rPr>
              <a:t>floor</a:t>
            </a:r>
          </a:p>
          <a:p>
            <a:pPr marL="800100" lvl="1" indent="-342900">
              <a:lnSpc>
                <a:spcPct val="115000"/>
              </a:lnSpc>
              <a:buFont typeface="+mj-lt"/>
              <a:buAutoNum type="arabicPeriod"/>
            </a:pPr>
            <a:r>
              <a:rPr lang="en-US" sz="1600" dirty="0">
                <a:solidFill>
                  <a:srgbClr val="000000"/>
                </a:solidFill>
                <a:latin typeface="Noto Sans Symbols"/>
                <a:ea typeface="Noto Sans Symbols"/>
                <a:cs typeface="Noto Sans Symbols"/>
              </a:rPr>
              <a:t>Maintain confidentiality – when creating a group </a:t>
            </a:r>
            <a:r>
              <a:rPr lang="en-US" sz="1600" dirty="0" smtClean="0">
                <a:solidFill>
                  <a:srgbClr val="000000"/>
                </a:solidFill>
                <a:latin typeface="Noto Sans Symbols"/>
                <a:ea typeface="Noto Sans Symbols"/>
                <a:cs typeface="Noto Sans Symbols"/>
              </a:rPr>
              <a:t>statement</a:t>
            </a:r>
          </a:p>
          <a:p>
            <a:pPr marL="800100" lvl="1" indent="-342900">
              <a:lnSpc>
                <a:spcPct val="115000"/>
              </a:lnSpc>
              <a:buFont typeface="+mj-lt"/>
              <a:buAutoNum type="arabicPeriod"/>
            </a:pPr>
            <a:r>
              <a:rPr lang="en-US" sz="1600" dirty="0" smtClean="0">
                <a:solidFill>
                  <a:srgbClr val="000000"/>
                </a:solidFill>
                <a:latin typeface="Noto Sans Symbols"/>
                <a:ea typeface="Noto Sans Symbols"/>
                <a:cs typeface="Noto Sans Symbols"/>
              </a:rPr>
              <a:t>Process for norm revisions defined</a:t>
            </a:r>
            <a:endParaRPr lang="en-US" sz="1600" dirty="0">
              <a:latin typeface="Noto Sans Symbols"/>
              <a:ea typeface="Noto Sans Symbols"/>
              <a:cs typeface="Noto Sans Symbols"/>
            </a:endParaRPr>
          </a:p>
          <a:p>
            <a:pPr marL="342900" lvl="0" indent="-342900">
              <a:lnSpc>
                <a:spcPct val="115000"/>
              </a:lnSpc>
              <a:buFont typeface="+mj-lt"/>
              <a:buAutoNum type="arabicPeriod"/>
            </a:pPr>
            <a:r>
              <a:rPr lang="en-US" sz="1600" dirty="0">
                <a:solidFill>
                  <a:srgbClr val="000000"/>
                </a:solidFill>
                <a:latin typeface="Noto Sans Symbols"/>
                <a:ea typeface="Noto Sans Symbols"/>
                <a:cs typeface="Noto Sans Symbols"/>
              </a:rPr>
              <a:t>Allow everyone to have input and speak in turn</a:t>
            </a:r>
            <a:endParaRPr lang="en-US" sz="1600" dirty="0">
              <a:latin typeface="Noto Sans Symbols"/>
              <a:ea typeface="Noto Sans Symbols"/>
              <a:cs typeface="Noto Sans Symbols"/>
            </a:endParaRPr>
          </a:p>
          <a:p>
            <a:pPr marL="342900" lvl="0" indent="-342900">
              <a:lnSpc>
                <a:spcPct val="115000"/>
              </a:lnSpc>
              <a:buFont typeface="+mj-lt"/>
              <a:buAutoNum type="arabicPeriod"/>
            </a:pPr>
            <a:r>
              <a:rPr lang="en-US" sz="1600" dirty="0" smtClean="0">
                <a:solidFill>
                  <a:srgbClr val="000000"/>
                </a:solidFill>
                <a:latin typeface="Noto Sans Symbols"/>
                <a:ea typeface="Noto Sans Symbols"/>
                <a:cs typeface="Noto Sans Symbols"/>
              </a:rPr>
              <a:t>Suspend judgment until all of the facts are known</a:t>
            </a:r>
          </a:p>
          <a:p>
            <a:pPr marL="342900" lvl="0" indent="-342900">
              <a:lnSpc>
                <a:spcPct val="115000"/>
              </a:lnSpc>
              <a:buFont typeface="+mj-lt"/>
              <a:buAutoNum type="arabicPeriod"/>
            </a:pPr>
            <a:r>
              <a:rPr lang="en-US" sz="1600" dirty="0" smtClean="0">
                <a:solidFill>
                  <a:srgbClr val="000000"/>
                </a:solidFill>
                <a:latin typeface="Noto Sans Symbols"/>
                <a:ea typeface="Noto Sans Symbols"/>
                <a:cs typeface="Noto Sans Symbols"/>
              </a:rPr>
              <a:t>Stay </a:t>
            </a:r>
            <a:r>
              <a:rPr lang="en-US" sz="1600" dirty="0">
                <a:solidFill>
                  <a:srgbClr val="000000"/>
                </a:solidFill>
                <a:latin typeface="Noto Sans Symbols"/>
                <a:ea typeface="Noto Sans Symbols"/>
                <a:cs typeface="Noto Sans Symbols"/>
              </a:rPr>
              <a:t>on topic in discussion: use the parking lot for thoughts that are not on topic</a:t>
            </a:r>
            <a:endParaRPr lang="en-US" sz="1600" dirty="0">
              <a:latin typeface="Noto Sans Symbols"/>
              <a:ea typeface="Noto Sans Symbols"/>
              <a:cs typeface="Noto Sans Symbols"/>
            </a:endParaRPr>
          </a:p>
          <a:p>
            <a:pPr marL="342900" lvl="0" indent="-342900">
              <a:lnSpc>
                <a:spcPct val="115000"/>
              </a:lnSpc>
              <a:buFont typeface="+mj-lt"/>
              <a:buAutoNum type="arabicPeriod"/>
            </a:pPr>
            <a:r>
              <a:rPr lang="en-US" sz="1600" dirty="0">
                <a:solidFill>
                  <a:srgbClr val="000000"/>
                </a:solidFill>
                <a:latin typeface="Noto Sans Symbols"/>
                <a:ea typeface="Noto Sans Symbols"/>
                <a:cs typeface="Noto Sans Symbols"/>
              </a:rPr>
              <a:t>Use evidence and data to drive inquiry and support recommendations</a:t>
            </a:r>
            <a:endParaRPr lang="en-US" sz="1600" dirty="0">
              <a:latin typeface="Noto Sans Symbols"/>
              <a:ea typeface="Noto Sans Symbols"/>
              <a:cs typeface="Noto Sans Symbols"/>
            </a:endParaRPr>
          </a:p>
          <a:p>
            <a:pPr marL="342900" lvl="0" indent="-342900">
              <a:lnSpc>
                <a:spcPct val="115000"/>
              </a:lnSpc>
              <a:buFont typeface="+mj-lt"/>
              <a:buAutoNum type="arabicPeriod"/>
            </a:pPr>
            <a:r>
              <a:rPr lang="en-US" sz="1600" dirty="0">
                <a:solidFill>
                  <a:srgbClr val="000000"/>
                </a:solidFill>
                <a:latin typeface="Noto Sans Symbols"/>
                <a:ea typeface="Noto Sans Symbols"/>
                <a:cs typeface="Noto Sans Symbols"/>
              </a:rPr>
              <a:t>Provide one voice in Board Communications</a:t>
            </a:r>
            <a:endParaRPr lang="en-US" sz="1600" dirty="0">
              <a:latin typeface="Noto Sans Symbols"/>
              <a:ea typeface="Noto Sans Symbols"/>
              <a:cs typeface="Noto Sans Symbols"/>
            </a:endParaRPr>
          </a:p>
          <a:p>
            <a:pPr marL="342900" lvl="0" indent="-342900">
              <a:lnSpc>
                <a:spcPct val="115000"/>
              </a:lnSpc>
              <a:buFont typeface="+mj-lt"/>
              <a:buAutoNum type="arabicPeriod"/>
            </a:pPr>
            <a:r>
              <a:rPr lang="en-US" sz="1600" dirty="0">
                <a:solidFill>
                  <a:srgbClr val="000000"/>
                </a:solidFill>
                <a:latin typeface="Noto Sans Symbols"/>
                <a:ea typeface="Noto Sans Symbols"/>
                <a:cs typeface="Noto Sans Symbols"/>
              </a:rPr>
              <a:t>Within the committee work, dissent and disagreement </a:t>
            </a:r>
            <a:r>
              <a:rPr lang="en-US" sz="1600" dirty="0" smtClean="0">
                <a:solidFill>
                  <a:srgbClr val="000000"/>
                </a:solidFill>
                <a:latin typeface="Noto Sans Symbols"/>
                <a:ea typeface="Noto Sans Symbols"/>
                <a:cs typeface="Noto Sans Symbols"/>
              </a:rPr>
              <a:t>are </a:t>
            </a:r>
            <a:r>
              <a:rPr lang="en-US" sz="1600" dirty="0">
                <a:solidFill>
                  <a:srgbClr val="000000"/>
                </a:solidFill>
                <a:latin typeface="Noto Sans Symbols"/>
                <a:ea typeface="Noto Sans Symbols"/>
                <a:cs typeface="Noto Sans Symbols"/>
              </a:rPr>
              <a:t>healthy and should be encouraged</a:t>
            </a:r>
            <a:endParaRPr lang="en-US" sz="1600" dirty="0">
              <a:latin typeface="Noto Sans Symbols"/>
              <a:ea typeface="Noto Sans Symbols"/>
              <a:cs typeface="Noto Sans Symbols"/>
            </a:endParaRPr>
          </a:p>
          <a:p>
            <a:pPr marL="342900" lvl="0" indent="-342900">
              <a:lnSpc>
                <a:spcPct val="115000"/>
              </a:lnSpc>
              <a:buFont typeface="+mj-lt"/>
              <a:buAutoNum type="arabicPeriod"/>
            </a:pPr>
            <a:r>
              <a:rPr lang="en-US" sz="1600" dirty="0" smtClean="0">
                <a:solidFill>
                  <a:srgbClr val="000000"/>
                </a:solidFill>
                <a:latin typeface="Noto Sans Symbols"/>
                <a:ea typeface="Noto Sans Symbols"/>
                <a:cs typeface="Noto Sans Symbols"/>
              </a:rPr>
              <a:t>Be </a:t>
            </a:r>
            <a:r>
              <a:rPr lang="en-US" sz="1600" dirty="0">
                <a:solidFill>
                  <a:srgbClr val="000000"/>
                </a:solidFill>
                <a:latin typeface="Noto Sans Symbols"/>
                <a:ea typeface="Noto Sans Symbols"/>
                <a:cs typeface="Noto Sans Symbols"/>
              </a:rPr>
              <a:t>student-focused and trust that everyone comes with a desire to support </a:t>
            </a:r>
            <a:r>
              <a:rPr lang="en-US" sz="1600" dirty="0" smtClean="0">
                <a:solidFill>
                  <a:srgbClr val="000000"/>
                </a:solidFill>
                <a:latin typeface="Noto Sans Symbols"/>
                <a:ea typeface="Noto Sans Symbols"/>
                <a:cs typeface="Noto Sans Symbols"/>
              </a:rPr>
              <a:t>students, the AAATF recommendations and implement the Task Force work</a:t>
            </a:r>
          </a:p>
          <a:p>
            <a:pPr marL="342900" lvl="0" indent="-342900">
              <a:lnSpc>
                <a:spcPct val="115000"/>
              </a:lnSpc>
              <a:buFont typeface="+mj-lt"/>
              <a:buAutoNum type="arabicPeriod"/>
            </a:pPr>
            <a:r>
              <a:rPr lang="en-US" sz="1600" dirty="0" smtClean="0">
                <a:solidFill>
                  <a:srgbClr val="000000"/>
                </a:solidFill>
                <a:latin typeface="Noto Sans Symbols"/>
                <a:ea typeface="Noto Sans Symbols"/>
                <a:cs typeface="Noto Sans Symbols"/>
              </a:rPr>
              <a:t>Listen to and respect each voice in turn</a:t>
            </a:r>
          </a:p>
          <a:p>
            <a:pPr marL="342900" lvl="0" indent="-342900">
              <a:lnSpc>
                <a:spcPct val="115000"/>
              </a:lnSpc>
              <a:buFont typeface="+mj-lt"/>
              <a:buAutoNum type="arabicPeriod"/>
            </a:pPr>
            <a:r>
              <a:rPr lang="en-US" sz="1600" dirty="0" smtClean="0">
                <a:solidFill>
                  <a:srgbClr val="000000"/>
                </a:solidFill>
                <a:latin typeface="Noto Sans Symbols"/>
                <a:ea typeface="Noto Sans Symbols"/>
                <a:cs typeface="Noto Sans Symbols"/>
              </a:rPr>
              <a:t>Listen with the intent to understand and not to respond</a:t>
            </a:r>
          </a:p>
          <a:p>
            <a:pPr marL="342900" lvl="0" indent="-342900">
              <a:lnSpc>
                <a:spcPct val="115000"/>
              </a:lnSpc>
              <a:buFont typeface="+mj-lt"/>
              <a:buAutoNum type="arabicPeriod"/>
            </a:pPr>
            <a:r>
              <a:rPr lang="en-US" sz="1600" dirty="0" smtClean="0">
                <a:solidFill>
                  <a:srgbClr val="000000"/>
                </a:solidFill>
                <a:latin typeface="Noto Sans Symbols"/>
                <a:ea typeface="Noto Sans Symbols"/>
                <a:cs typeface="Noto Sans Symbols"/>
              </a:rPr>
              <a:t>Be open to new ideas and questions</a:t>
            </a:r>
          </a:p>
          <a:p>
            <a:pPr marL="342900" lvl="0" indent="-342900">
              <a:lnSpc>
                <a:spcPct val="115000"/>
              </a:lnSpc>
              <a:buFont typeface="+mj-lt"/>
              <a:buAutoNum type="arabicPeriod"/>
            </a:pPr>
            <a:r>
              <a:rPr lang="en-US" sz="1600" dirty="0" smtClean="0">
                <a:solidFill>
                  <a:srgbClr val="000000"/>
                </a:solidFill>
                <a:latin typeface="Noto Sans Symbols"/>
                <a:ea typeface="Noto Sans Symbols"/>
                <a:cs typeface="Noto Sans Symbols"/>
              </a:rPr>
              <a:t>Honor and consider everyone’s voice and perspective</a:t>
            </a:r>
          </a:p>
          <a:p>
            <a:pPr marL="342900" lvl="0" indent="-342900">
              <a:lnSpc>
                <a:spcPct val="115000"/>
              </a:lnSpc>
              <a:buFont typeface="+mj-lt"/>
              <a:buAutoNum type="arabicPeriod"/>
            </a:pPr>
            <a:r>
              <a:rPr lang="en-US" sz="1600" dirty="0" smtClean="0">
                <a:solidFill>
                  <a:srgbClr val="000000"/>
                </a:solidFill>
                <a:latin typeface="Noto Sans Symbols"/>
                <a:ea typeface="Noto Sans Symbols"/>
                <a:cs typeface="Noto Sans Symbols"/>
              </a:rPr>
              <a:t>Have one conversation at a time – no sidebar conversations</a:t>
            </a:r>
          </a:p>
          <a:p>
            <a:pPr marL="342900" lvl="0" indent="-342900">
              <a:lnSpc>
                <a:spcPct val="115000"/>
              </a:lnSpc>
              <a:buFont typeface="+mj-lt"/>
              <a:buAutoNum type="arabicPeriod"/>
            </a:pPr>
            <a:r>
              <a:rPr lang="en-US" sz="1600" dirty="0" smtClean="0">
                <a:solidFill>
                  <a:srgbClr val="000000"/>
                </a:solidFill>
                <a:latin typeface="Noto Sans Symbols"/>
                <a:ea typeface="Noto Sans Symbols"/>
                <a:cs typeface="Noto Sans Symbols"/>
              </a:rPr>
              <a:t>Step Up, Self-Regulate and Step Back</a:t>
            </a:r>
            <a:endParaRPr lang="en-US" sz="1600" dirty="0">
              <a:latin typeface="Noto Sans Symbols"/>
              <a:ea typeface="Noto Sans Symbols"/>
              <a:cs typeface="Noto Sans Symbols"/>
            </a:endParaRPr>
          </a:p>
          <a:p>
            <a:pPr marL="342900" lvl="0" indent="-342900">
              <a:lnSpc>
                <a:spcPct val="115000"/>
              </a:lnSpc>
              <a:spcAft>
                <a:spcPts val="1000"/>
              </a:spcAft>
              <a:buFont typeface="+mj-lt"/>
              <a:buAutoNum type="arabicPeriod"/>
            </a:pPr>
            <a:r>
              <a:rPr lang="en-US" sz="1600" dirty="0">
                <a:solidFill>
                  <a:srgbClr val="000000"/>
                </a:solidFill>
                <a:latin typeface="Noto Sans Symbols"/>
                <a:ea typeface="Noto Sans Symbols"/>
                <a:cs typeface="Noto Sans Symbols"/>
              </a:rPr>
              <a:t>Strive to attend all meetings; if you miss a meeting, it is your responsibility to find out what was covered</a:t>
            </a:r>
            <a:r>
              <a:rPr lang="en-US" sz="1600" dirty="0" smtClean="0">
                <a:solidFill>
                  <a:srgbClr val="000000"/>
                </a:solidFill>
                <a:latin typeface="Noto Sans Symbols"/>
                <a:ea typeface="Noto Sans Symbols"/>
                <a:cs typeface="Noto Sans Symbols"/>
              </a:rPr>
              <a:t>.</a:t>
            </a:r>
          </a:p>
          <a:p>
            <a:pPr lvl="0">
              <a:lnSpc>
                <a:spcPct val="115000"/>
              </a:lnSpc>
              <a:spcAft>
                <a:spcPts val="1000"/>
              </a:spcAft>
            </a:pPr>
            <a:endParaRPr lang="en-US" sz="1600" dirty="0" smtClean="0">
              <a:solidFill>
                <a:srgbClr val="FF0000"/>
              </a:solidFill>
              <a:latin typeface="Noto Sans Symbols"/>
              <a:ea typeface="Noto Sans Symbols"/>
              <a:cs typeface="Noto Sans Symbols"/>
            </a:endParaRPr>
          </a:p>
        </p:txBody>
      </p:sp>
    </p:spTree>
    <p:extLst>
      <p:ext uri="{BB962C8B-B14F-4D97-AF65-F5344CB8AC3E}">
        <p14:creationId xmlns:p14="http://schemas.microsoft.com/office/powerpoint/2010/main" val="19556204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0"/>
            <a:ext cx="10515600" cy="587829"/>
          </a:xfrm>
        </p:spPr>
        <p:txBody>
          <a:bodyPr>
            <a:normAutofit fontScale="90000"/>
          </a:bodyPr>
          <a:lstStyle/>
          <a:p>
            <a:r>
              <a:rPr lang="en-US" dirty="0" smtClean="0"/>
              <a:t>Norms for Virtual Meetings</a:t>
            </a:r>
            <a:endParaRPr lang="en-US" dirty="0"/>
          </a:p>
        </p:txBody>
      </p:sp>
      <p:sp>
        <p:nvSpPr>
          <p:cNvPr id="3" name="Content Placeholder 2"/>
          <p:cNvSpPr>
            <a:spLocks noGrp="1"/>
          </p:cNvSpPr>
          <p:nvPr>
            <p:ph idx="1"/>
          </p:nvPr>
        </p:nvSpPr>
        <p:spPr>
          <a:xfrm>
            <a:off x="228599" y="1323474"/>
            <a:ext cx="11272157" cy="5398000"/>
          </a:xfrm>
        </p:spPr>
        <p:txBody>
          <a:bodyPr>
            <a:normAutofit/>
          </a:bodyPr>
          <a:lstStyle/>
          <a:p>
            <a:pPr lvl="0" fontAlgn="base"/>
            <a:r>
              <a:rPr lang="en-US" dirty="0"/>
              <a:t>Do not multi-task (do other work) during the meeting.</a:t>
            </a:r>
          </a:p>
          <a:p>
            <a:pPr lvl="0" fontAlgn="base"/>
            <a:r>
              <a:rPr lang="en-US" dirty="0"/>
              <a:t>Use the mute button at your site to prevent the transmission of background noise.</a:t>
            </a:r>
          </a:p>
          <a:p>
            <a:pPr lvl="0" fontAlgn="base"/>
            <a:r>
              <a:rPr lang="en-US" dirty="0"/>
              <a:t>Speak up to get attention if you have something to say.</a:t>
            </a:r>
          </a:p>
          <a:p>
            <a:pPr lvl="0" fontAlgn="base"/>
            <a:r>
              <a:rPr lang="en-US" u="sng" dirty="0">
                <a:hlinkClick r:id="rId2"/>
              </a:rPr>
              <a:t>Turn on your video</a:t>
            </a:r>
            <a:r>
              <a:rPr lang="en-US" dirty="0"/>
              <a:t> whenever possible.</a:t>
            </a:r>
          </a:p>
          <a:p>
            <a:pPr lvl="0" fontAlgn="base"/>
            <a:r>
              <a:rPr lang="en-US" dirty="0"/>
              <a:t>Follow an organized line up to ensure each person has a chance to respond</a:t>
            </a:r>
          </a:p>
          <a:p>
            <a:endParaRPr lang="en-US" dirty="0"/>
          </a:p>
        </p:txBody>
      </p:sp>
      <p:sp>
        <p:nvSpPr>
          <p:cNvPr id="4" name="Slide Number Placeholder 3"/>
          <p:cNvSpPr>
            <a:spLocks noGrp="1"/>
          </p:cNvSpPr>
          <p:nvPr>
            <p:ph type="sldNum" sz="quarter" idx="12"/>
          </p:nvPr>
        </p:nvSpPr>
        <p:spPr/>
        <p:txBody>
          <a:bodyPr/>
          <a:lstStyle/>
          <a:p>
            <a:fld id="{283E32FA-B191-4DCB-91B2-39BC09E1D908}" type="slidenum">
              <a:rPr lang="en-US" smtClean="0"/>
              <a:t>9</a:t>
            </a:fld>
            <a:endParaRPr lang="en-US" dirty="0"/>
          </a:p>
        </p:txBody>
      </p:sp>
    </p:spTree>
    <p:extLst>
      <p:ext uri="{BB962C8B-B14F-4D97-AF65-F5344CB8AC3E}">
        <p14:creationId xmlns:p14="http://schemas.microsoft.com/office/powerpoint/2010/main" val="4240853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9488</TotalTime>
  <Words>2742</Words>
  <Application>Microsoft Office PowerPoint</Application>
  <PresentationFormat>Widescreen</PresentationFormat>
  <Paragraphs>421</Paragraphs>
  <Slides>28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Georgia</vt:lpstr>
      <vt:lpstr>Noto Sans Symbols</vt:lpstr>
      <vt:lpstr>Wingdings</vt:lpstr>
      <vt:lpstr>Office Theme</vt:lpstr>
      <vt:lpstr>African American Advisory Board Kick-off Meeting</vt:lpstr>
      <vt:lpstr>AGENDA </vt:lpstr>
      <vt:lpstr>Welcome African American Advisory Board Members!</vt:lpstr>
      <vt:lpstr>PowerPoint Presentation</vt:lpstr>
      <vt:lpstr>Purpose</vt:lpstr>
      <vt:lpstr>Responsibilities</vt:lpstr>
      <vt:lpstr>Governance Framework</vt:lpstr>
      <vt:lpstr>PowerPoint Presentation</vt:lpstr>
      <vt:lpstr>Norms for Virtual Meetings</vt:lpstr>
      <vt:lpstr>PowerPoint Presentation</vt:lpstr>
      <vt:lpstr>PowerPoint Presentation</vt:lpstr>
      <vt:lpstr>PowerPoint Presentation</vt:lpstr>
      <vt:lpstr>Defining ‘Performance’</vt:lpstr>
      <vt:lpstr>2019 Dashboard Results </vt:lpstr>
      <vt:lpstr>Recommendation Review</vt:lpstr>
      <vt:lpstr>Overarching Outcomes By June 30, 2020 and each year thereafter, SCUSD will decrease the percentage of non-proficient students by 5%*</vt:lpstr>
      <vt:lpstr>Recommendation Implementation Time Horizon</vt:lpstr>
      <vt:lpstr>Recommendation Implementation Status</vt:lpstr>
      <vt:lpstr>Launch Governance Structure Work Group</vt:lpstr>
      <vt:lpstr>2020-2021 AAAB Meeting Calendar </vt:lpstr>
      <vt:lpstr>PowerPoint Presentation</vt:lpstr>
      <vt:lpstr>Appendix</vt:lpstr>
      <vt:lpstr>Revised Organizational Structure and Governance </vt:lpstr>
      <vt:lpstr>WHAT AND WHY</vt:lpstr>
      <vt:lpstr>WHO?</vt:lpstr>
      <vt:lpstr>WHO?</vt:lpstr>
      <vt:lpstr>Who is Missing?  How do we reach out?</vt:lpstr>
      <vt:lpstr>PowerPoint Presentation</vt:lpstr>
    </vt:vector>
  </TitlesOfParts>
  <Company>SCUSD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African American Achievement Initiative</dc:title>
  <dc:creator>Admin</dc:creator>
  <cp:lastModifiedBy>Vincent Harris</cp:lastModifiedBy>
  <cp:revision>581</cp:revision>
  <cp:lastPrinted>2019-11-14T17:51:14Z</cp:lastPrinted>
  <dcterms:created xsi:type="dcterms:W3CDTF">2018-07-24T18:18:42Z</dcterms:created>
  <dcterms:modified xsi:type="dcterms:W3CDTF">2020-10-26T01:07:05Z</dcterms:modified>
</cp:coreProperties>
</file>