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8" r:id="rId2"/>
  </p:sldMasterIdLst>
  <p:notesMasterIdLst>
    <p:notesMasterId r:id="rId18"/>
  </p:notesMasterIdLst>
  <p:handoutMasterIdLst>
    <p:handoutMasterId r:id="rId19"/>
  </p:handoutMasterIdLst>
  <p:sldIdLst>
    <p:sldId id="463" r:id="rId3"/>
    <p:sldId id="522" r:id="rId4"/>
    <p:sldId id="516" r:id="rId5"/>
    <p:sldId id="527" r:id="rId6"/>
    <p:sldId id="517" r:id="rId7"/>
    <p:sldId id="486" r:id="rId8"/>
    <p:sldId id="528" r:id="rId9"/>
    <p:sldId id="513" r:id="rId10"/>
    <p:sldId id="520" r:id="rId11"/>
    <p:sldId id="514" r:id="rId12"/>
    <p:sldId id="485" r:id="rId13"/>
    <p:sldId id="526" r:id="rId14"/>
    <p:sldId id="524" r:id="rId15"/>
    <p:sldId id="493" r:id="rId16"/>
    <p:sldId id="521" r:id="rId17"/>
  </p:sldIdLst>
  <p:sldSz cx="9829800" cy="7315200"/>
  <p:notesSz cx="6950075" cy="9236075"/>
  <p:defaultTextStyle>
    <a:defPPr>
      <a:defRPr lang="en-US"/>
    </a:defPPr>
    <a:lvl1pPr marL="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1pPr>
    <a:lvl2pPr marL="48980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2pPr>
    <a:lvl3pPr marL="97960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3pPr>
    <a:lvl4pPr marL="146940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4pPr>
    <a:lvl5pPr marL="1959202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5pPr>
    <a:lvl6pPr marL="24490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6pPr>
    <a:lvl7pPr marL="29388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7pPr>
    <a:lvl8pPr marL="34286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8pPr>
    <a:lvl9pPr marL="39184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04">
          <p15:clr>
            <a:srgbClr val="A4A3A4"/>
          </p15:clr>
        </p15:guide>
        <p15:guide id="2" pos="3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9" autoAdjust="0"/>
    <p:restoredTop sz="93146" autoAdjust="0"/>
  </p:normalViewPr>
  <p:slideViewPr>
    <p:cSldViewPr snapToGrid="0">
      <p:cViewPr varScale="1">
        <p:scale>
          <a:sx n="89" d="100"/>
          <a:sy n="89" d="100"/>
        </p:scale>
        <p:origin x="-108" y="-276"/>
      </p:cViewPr>
      <p:guideLst>
        <p:guide orient="horz" pos="2304"/>
        <p:guide pos="3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-2790" y="-120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2120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9" y="0"/>
            <a:ext cx="3011699" cy="462120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r">
              <a:defRPr sz="1200"/>
            </a:lvl1pPr>
          </a:lstStyle>
          <a:p>
            <a:fld id="{BDC7E070-0954-4E6B-A953-1F74F70B0E8C}" type="datetimeFigureOut">
              <a:rPr lang="en-US" smtClean="0"/>
              <a:t>6/3/2015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11699" cy="462120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9" y="8772378"/>
            <a:ext cx="3011699" cy="462120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r">
              <a:defRPr sz="1200"/>
            </a:lvl1pPr>
          </a:lstStyle>
          <a:p>
            <a:fld id="{3A0CFFCC-51EF-4D03-9720-4C976BF68B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050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3011699" cy="463407"/>
          </a:xfrm>
          <a:prstGeom prst="rect">
            <a:avLst/>
          </a:prstGeom>
        </p:spPr>
        <p:txBody>
          <a:bodyPr vert="horz" lIns="92467" tIns="46232" rIns="92467" bIns="4623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4"/>
            <a:ext cx="3011699" cy="463407"/>
          </a:xfrm>
          <a:prstGeom prst="rect">
            <a:avLst/>
          </a:prstGeom>
        </p:spPr>
        <p:txBody>
          <a:bodyPr vert="horz" lIns="92467" tIns="46232" rIns="92467" bIns="46232" rtlCol="0"/>
          <a:lstStyle>
            <a:lvl1pPr algn="r">
              <a:defRPr sz="1200"/>
            </a:lvl1pPr>
          </a:lstStyle>
          <a:p>
            <a:fld id="{3B00B56A-1FF1-4473-BD78-3B9FB34FA2F8}" type="datetimeFigureOut">
              <a:rPr lang="en-US" smtClean="0"/>
              <a:t>6/3/2015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81125" y="1154113"/>
            <a:ext cx="418782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67" tIns="46232" rIns="92467" bIns="4623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6"/>
            <a:ext cx="5560060" cy="3636705"/>
          </a:xfrm>
          <a:prstGeom prst="rect">
            <a:avLst/>
          </a:prstGeom>
        </p:spPr>
        <p:txBody>
          <a:bodyPr vert="horz" lIns="92467" tIns="46232" rIns="92467" bIns="4623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67" tIns="46232" rIns="92467" bIns="4623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69"/>
            <a:ext cx="3011699" cy="463406"/>
          </a:xfrm>
          <a:prstGeom prst="rect">
            <a:avLst/>
          </a:prstGeom>
        </p:spPr>
        <p:txBody>
          <a:bodyPr vert="horz" lIns="92467" tIns="46232" rIns="92467" bIns="46232" rtlCol="0" anchor="b"/>
          <a:lstStyle>
            <a:lvl1pPr algn="r">
              <a:defRPr sz="1200"/>
            </a:lvl1pPr>
          </a:lstStyle>
          <a:p>
            <a:fld id="{6F81C11A-4A62-4E2C-9802-7B45E53D19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187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1pPr>
    <a:lvl2pPr marL="48980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2pPr>
    <a:lvl3pPr marL="97960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3pPr>
    <a:lvl4pPr marL="146940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4pPr>
    <a:lvl5pPr marL="1959202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5pPr>
    <a:lvl6pPr marL="24490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6pPr>
    <a:lvl7pPr marL="29388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7pPr>
    <a:lvl8pPr marL="34286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8pPr>
    <a:lvl9pPr marL="39184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297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297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297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0165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016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235" y="1197187"/>
            <a:ext cx="8355330" cy="2546773"/>
          </a:xfrm>
        </p:spPr>
        <p:txBody>
          <a:bodyPr anchor="b"/>
          <a:lstStyle>
            <a:lvl1pPr algn="ctr">
              <a:defRPr sz="6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8725" y="3842174"/>
            <a:ext cx="7372350" cy="1766146"/>
          </a:xfrm>
        </p:spPr>
        <p:txBody>
          <a:bodyPr/>
          <a:lstStyle>
            <a:lvl1pPr marL="0" indent="0" algn="ctr">
              <a:buNone/>
              <a:defRPr sz="2688"/>
            </a:lvl1pPr>
            <a:lvl2pPr marL="512067" indent="0" algn="ctr">
              <a:buNone/>
              <a:defRPr sz="2240"/>
            </a:lvl2pPr>
            <a:lvl3pPr marL="1024134" indent="0" algn="ctr">
              <a:buNone/>
              <a:defRPr sz="2017"/>
            </a:lvl3pPr>
            <a:lvl4pPr marL="1536202" indent="0" algn="ctr">
              <a:buNone/>
              <a:defRPr sz="1792"/>
            </a:lvl4pPr>
            <a:lvl5pPr marL="2048269" indent="0" algn="ctr">
              <a:buNone/>
              <a:defRPr sz="1792"/>
            </a:lvl5pPr>
            <a:lvl6pPr marL="2560336" indent="0" algn="ctr">
              <a:buNone/>
              <a:defRPr sz="1792"/>
            </a:lvl6pPr>
            <a:lvl7pPr marL="3072403" indent="0" algn="ctr">
              <a:buNone/>
              <a:defRPr sz="1792"/>
            </a:lvl7pPr>
            <a:lvl8pPr marL="3584470" indent="0" algn="ctr">
              <a:buNone/>
              <a:defRPr sz="1792"/>
            </a:lvl8pPr>
            <a:lvl9pPr marL="4096538" indent="0" algn="ctr">
              <a:buNone/>
              <a:defRPr sz="179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93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593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4452" y="389467"/>
            <a:ext cx="2119551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5802" y="389467"/>
            <a:ext cx="6235779" cy="61992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528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235" y="1197187"/>
            <a:ext cx="8355330" cy="2546773"/>
          </a:xfrm>
        </p:spPr>
        <p:txBody>
          <a:bodyPr anchor="b"/>
          <a:lstStyle>
            <a:lvl1pPr algn="ctr"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8725" y="3842174"/>
            <a:ext cx="7372350" cy="1766146"/>
          </a:xfrm>
        </p:spPr>
        <p:txBody>
          <a:bodyPr/>
          <a:lstStyle>
            <a:lvl1pPr marL="0" indent="0" algn="ctr">
              <a:buNone/>
              <a:defRPr sz="2560"/>
            </a:lvl1pPr>
            <a:lvl2pPr marL="487695" indent="0" algn="ctr">
              <a:buNone/>
              <a:defRPr sz="2133"/>
            </a:lvl2pPr>
            <a:lvl3pPr marL="975390" indent="0" algn="ctr">
              <a:buNone/>
              <a:defRPr sz="1920"/>
            </a:lvl3pPr>
            <a:lvl4pPr marL="1463086" indent="0" algn="ctr">
              <a:buNone/>
              <a:defRPr sz="1707"/>
            </a:lvl4pPr>
            <a:lvl5pPr marL="1950781" indent="0" algn="ctr">
              <a:buNone/>
              <a:defRPr sz="1707"/>
            </a:lvl5pPr>
            <a:lvl6pPr marL="2438476" indent="0" algn="ctr">
              <a:buNone/>
              <a:defRPr sz="1707"/>
            </a:lvl6pPr>
            <a:lvl7pPr marL="2926171" indent="0" algn="ctr">
              <a:buNone/>
              <a:defRPr sz="1707"/>
            </a:lvl7pPr>
            <a:lvl8pPr marL="3413867" indent="0" algn="ctr">
              <a:buNone/>
              <a:defRPr sz="1707"/>
            </a:lvl8pPr>
            <a:lvl9pPr marL="3901562" indent="0" algn="ctr">
              <a:buNone/>
              <a:defRPr sz="170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6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498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79" y="1823722"/>
            <a:ext cx="8478203" cy="3042919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679" y="4895429"/>
            <a:ext cx="8478203" cy="1600199"/>
          </a:xfrm>
        </p:spPr>
        <p:txBody>
          <a:bodyPr/>
          <a:lstStyle>
            <a:lvl1pPr marL="0" indent="0">
              <a:buNone/>
              <a:defRPr sz="2560">
                <a:solidFill>
                  <a:schemeClr val="tx1"/>
                </a:solidFill>
              </a:defRPr>
            </a:lvl1pPr>
            <a:lvl2pPr marL="48769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647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799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6336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248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389468"/>
            <a:ext cx="8478203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080" y="1793241"/>
            <a:ext cx="4158466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080" y="2672080"/>
            <a:ext cx="4158466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6337" y="1793241"/>
            <a:ext cx="4178945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6337" y="2672080"/>
            <a:ext cx="4178945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965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566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152400" y="176176"/>
            <a:ext cx="3520441" cy="832105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30281" y="10082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6005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45" y="1053255"/>
            <a:ext cx="4976336" cy="5198533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668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692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78945" y="1053255"/>
            <a:ext cx="4976336" cy="5198533"/>
          </a:xfrm>
        </p:spPr>
        <p:txBody>
          <a:bodyPr anchor="t"/>
          <a:lstStyle>
            <a:lvl1pPr marL="0" indent="0">
              <a:buNone/>
              <a:defRPr sz="3413"/>
            </a:lvl1pPr>
            <a:lvl2pPr marL="487695" indent="0">
              <a:buNone/>
              <a:defRPr sz="2987"/>
            </a:lvl2pPr>
            <a:lvl3pPr marL="975390" indent="0">
              <a:buNone/>
              <a:defRPr sz="2560"/>
            </a:lvl3pPr>
            <a:lvl4pPr marL="1463086" indent="0">
              <a:buNone/>
              <a:defRPr sz="2133"/>
            </a:lvl4pPr>
            <a:lvl5pPr marL="1950781" indent="0">
              <a:buNone/>
              <a:defRPr sz="2133"/>
            </a:lvl5pPr>
            <a:lvl6pPr marL="2438476" indent="0">
              <a:buNone/>
              <a:defRPr sz="2133"/>
            </a:lvl6pPr>
            <a:lvl7pPr marL="2926171" indent="0">
              <a:buNone/>
              <a:defRPr sz="2133"/>
            </a:lvl7pPr>
            <a:lvl8pPr marL="3413867" indent="0">
              <a:buNone/>
              <a:defRPr sz="2133"/>
            </a:lvl8pPr>
            <a:lvl9pPr marL="3901562" indent="0">
              <a:buNone/>
              <a:defRPr sz="2133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471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5118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4451" y="389467"/>
            <a:ext cx="2119551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5799" y="389467"/>
            <a:ext cx="6235779" cy="61992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590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79" y="1823732"/>
            <a:ext cx="8478203" cy="3042919"/>
          </a:xfrm>
        </p:spPr>
        <p:txBody>
          <a:bodyPr anchor="b"/>
          <a:lstStyle>
            <a:lvl1pPr>
              <a:defRPr sz="6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679" y="4895439"/>
            <a:ext cx="8478203" cy="1600199"/>
          </a:xfrm>
        </p:spPr>
        <p:txBody>
          <a:bodyPr/>
          <a:lstStyle>
            <a:lvl1pPr marL="0" indent="0">
              <a:buNone/>
              <a:defRPr sz="2688">
                <a:solidFill>
                  <a:schemeClr val="tx1"/>
                </a:solidFill>
              </a:defRPr>
            </a:lvl1pPr>
            <a:lvl2pPr marL="512067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2pPr>
            <a:lvl3pPr marL="1024134" indent="0">
              <a:buNone/>
              <a:defRPr sz="2017">
                <a:solidFill>
                  <a:schemeClr val="tx1">
                    <a:tint val="75000"/>
                  </a:schemeClr>
                </a:solidFill>
              </a:defRPr>
            </a:lvl3pPr>
            <a:lvl4pPr marL="1536202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4pPr>
            <a:lvl5pPr marL="2048269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5pPr>
            <a:lvl6pPr marL="2560336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6pPr>
            <a:lvl7pPr marL="3072403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7pPr>
            <a:lvl8pPr marL="3584470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8pPr>
            <a:lvl9pPr marL="4096538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907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799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6336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348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389471"/>
            <a:ext cx="8478203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080" y="1793242"/>
            <a:ext cx="4158466" cy="878839"/>
          </a:xfrm>
        </p:spPr>
        <p:txBody>
          <a:bodyPr anchor="b"/>
          <a:lstStyle>
            <a:lvl1pPr marL="0" indent="0">
              <a:buNone/>
              <a:defRPr sz="2688" b="1"/>
            </a:lvl1pPr>
            <a:lvl2pPr marL="512067" indent="0">
              <a:buNone/>
              <a:defRPr sz="2240" b="1"/>
            </a:lvl2pPr>
            <a:lvl3pPr marL="1024134" indent="0">
              <a:buNone/>
              <a:defRPr sz="2017" b="1"/>
            </a:lvl3pPr>
            <a:lvl4pPr marL="1536202" indent="0">
              <a:buNone/>
              <a:defRPr sz="1792" b="1"/>
            </a:lvl4pPr>
            <a:lvl5pPr marL="2048269" indent="0">
              <a:buNone/>
              <a:defRPr sz="1792" b="1"/>
            </a:lvl5pPr>
            <a:lvl6pPr marL="2560336" indent="0">
              <a:buNone/>
              <a:defRPr sz="1792" b="1"/>
            </a:lvl6pPr>
            <a:lvl7pPr marL="3072403" indent="0">
              <a:buNone/>
              <a:defRPr sz="1792" b="1"/>
            </a:lvl7pPr>
            <a:lvl8pPr marL="3584470" indent="0">
              <a:buNone/>
              <a:defRPr sz="1792" b="1"/>
            </a:lvl8pPr>
            <a:lvl9pPr marL="4096538" indent="0">
              <a:buNone/>
              <a:defRPr sz="179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080" y="2672080"/>
            <a:ext cx="4158466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6339" y="1793242"/>
            <a:ext cx="4178945" cy="878839"/>
          </a:xfrm>
        </p:spPr>
        <p:txBody>
          <a:bodyPr anchor="b"/>
          <a:lstStyle>
            <a:lvl1pPr marL="0" indent="0">
              <a:buNone/>
              <a:defRPr sz="2688" b="1"/>
            </a:lvl1pPr>
            <a:lvl2pPr marL="512067" indent="0">
              <a:buNone/>
              <a:defRPr sz="2240" b="1"/>
            </a:lvl2pPr>
            <a:lvl3pPr marL="1024134" indent="0">
              <a:buNone/>
              <a:defRPr sz="2017" b="1"/>
            </a:lvl3pPr>
            <a:lvl4pPr marL="1536202" indent="0">
              <a:buNone/>
              <a:defRPr sz="1792" b="1"/>
            </a:lvl4pPr>
            <a:lvl5pPr marL="2048269" indent="0">
              <a:buNone/>
              <a:defRPr sz="1792" b="1"/>
            </a:lvl5pPr>
            <a:lvl6pPr marL="2560336" indent="0">
              <a:buNone/>
              <a:defRPr sz="1792" b="1"/>
            </a:lvl6pPr>
            <a:lvl7pPr marL="3072403" indent="0">
              <a:buNone/>
              <a:defRPr sz="1792" b="1"/>
            </a:lvl7pPr>
            <a:lvl8pPr marL="3584470" indent="0">
              <a:buNone/>
              <a:defRPr sz="1792" b="1"/>
            </a:lvl8pPr>
            <a:lvl9pPr marL="4096538" indent="0">
              <a:buNone/>
              <a:defRPr sz="179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6339" y="2672080"/>
            <a:ext cx="4178945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3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61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147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58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45" y="1053265"/>
            <a:ext cx="4976336" cy="5198533"/>
          </a:xfrm>
        </p:spPr>
        <p:txBody>
          <a:bodyPr/>
          <a:lstStyle>
            <a:lvl1pPr>
              <a:defRPr sz="3584"/>
            </a:lvl1pPr>
            <a:lvl2pPr>
              <a:defRPr sz="3136"/>
            </a:lvl2pPr>
            <a:lvl3pPr>
              <a:defRPr sz="2688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92"/>
            </a:lvl1pPr>
            <a:lvl2pPr marL="512067" indent="0">
              <a:buNone/>
              <a:defRPr sz="1569"/>
            </a:lvl2pPr>
            <a:lvl3pPr marL="1024134" indent="0">
              <a:buNone/>
              <a:defRPr sz="1344"/>
            </a:lvl3pPr>
            <a:lvl4pPr marL="1536202" indent="0">
              <a:buNone/>
              <a:defRPr sz="1121"/>
            </a:lvl4pPr>
            <a:lvl5pPr marL="2048269" indent="0">
              <a:buNone/>
              <a:defRPr sz="1121"/>
            </a:lvl5pPr>
            <a:lvl6pPr marL="2560336" indent="0">
              <a:buNone/>
              <a:defRPr sz="1121"/>
            </a:lvl6pPr>
            <a:lvl7pPr marL="3072403" indent="0">
              <a:buNone/>
              <a:defRPr sz="1121"/>
            </a:lvl7pPr>
            <a:lvl8pPr marL="3584470" indent="0">
              <a:buNone/>
              <a:defRPr sz="1121"/>
            </a:lvl8pPr>
            <a:lvl9pPr marL="4096538" indent="0">
              <a:buNone/>
              <a:defRPr sz="112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743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58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78945" y="1053265"/>
            <a:ext cx="4976336" cy="5198533"/>
          </a:xfrm>
        </p:spPr>
        <p:txBody>
          <a:bodyPr anchor="t"/>
          <a:lstStyle>
            <a:lvl1pPr marL="0" indent="0">
              <a:buNone/>
              <a:defRPr sz="3584"/>
            </a:lvl1pPr>
            <a:lvl2pPr marL="512067" indent="0">
              <a:buNone/>
              <a:defRPr sz="3136"/>
            </a:lvl2pPr>
            <a:lvl3pPr marL="1024134" indent="0">
              <a:buNone/>
              <a:defRPr sz="2688"/>
            </a:lvl3pPr>
            <a:lvl4pPr marL="1536202" indent="0">
              <a:buNone/>
              <a:defRPr sz="2240"/>
            </a:lvl4pPr>
            <a:lvl5pPr marL="2048269" indent="0">
              <a:buNone/>
              <a:defRPr sz="2240"/>
            </a:lvl5pPr>
            <a:lvl6pPr marL="2560336" indent="0">
              <a:buNone/>
              <a:defRPr sz="2240"/>
            </a:lvl6pPr>
            <a:lvl7pPr marL="3072403" indent="0">
              <a:buNone/>
              <a:defRPr sz="2240"/>
            </a:lvl7pPr>
            <a:lvl8pPr marL="3584470" indent="0">
              <a:buNone/>
              <a:defRPr sz="2240"/>
            </a:lvl8pPr>
            <a:lvl9pPr marL="4096538" indent="0">
              <a:buNone/>
              <a:defRPr sz="224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92"/>
            </a:lvl1pPr>
            <a:lvl2pPr marL="512067" indent="0">
              <a:buNone/>
              <a:defRPr sz="1569"/>
            </a:lvl2pPr>
            <a:lvl3pPr marL="1024134" indent="0">
              <a:buNone/>
              <a:defRPr sz="1344"/>
            </a:lvl3pPr>
            <a:lvl4pPr marL="1536202" indent="0">
              <a:buNone/>
              <a:defRPr sz="1121"/>
            </a:lvl4pPr>
            <a:lvl5pPr marL="2048269" indent="0">
              <a:buNone/>
              <a:defRPr sz="1121"/>
            </a:lvl5pPr>
            <a:lvl6pPr marL="2560336" indent="0">
              <a:buNone/>
              <a:defRPr sz="1121"/>
            </a:lvl6pPr>
            <a:lvl7pPr marL="3072403" indent="0">
              <a:buNone/>
              <a:defRPr sz="1121"/>
            </a:lvl7pPr>
            <a:lvl8pPr marL="3584470" indent="0">
              <a:buNone/>
              <a:defRPr sz="1121"/>
            </a:lvl8pPr>
            <a:lvl9pPr marL="4096538" indent="0">
              <a:buNone/>
              <a:defRPr sz="112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185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5800" y="389471"/>
            <a:ext cx="8478203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00" y="1947333"/>
            <a:ext cx="8478203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5799" y="678011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6122" y="6780118"/>
            <a:ext cx="3317558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2296" y="678011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303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024134" rtl="0" eaLnBrk="1" latinLnBrk="0" hangingPunct="1">
        <a:lnSpc>
          <a:spcPct val="90000"/>
        </a:lnSpc>
        <a:spcBef>
          <a:spcPct val="0"/>
        </a:spcBef>
        <a:buNone/>
        <a:defRPr sz="49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5" indent="-256035" algn="l" defTabSz="1024134" rtl="0" eaLnBrk="1" latinLnBrk="0" hangingPunct="1">
        <a:lnSpc>
          <a:spcPct val="90000"/>
        </a:lnSpc>
        <a:spcBef>
          <a:spcPts val="1121"/>
        </a:spcBef>
        <a:buFont typeface="Arial" panose="020B0604020202020204" pitchFamily="34" charset="0"/>
        <a:buChar char="•"/>
        <a:defRPr sz="3136" kern="1200">
          <a:solidFill>
            <a:schemeClr val="tx1"/>
          </a:solidFill>
          <a:latin typeface="+mn-lt"/>
          <a:ea typeface="+mn-ea"/>
          <a:cs typeface="+mn-cs"/>
        </a:defRPr>
      </a:lvl1pPr>
      <a:lvl2pPr marL="768102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688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9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3pPr>
      <a:lvl4pPr marL="1792236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4pPr>
      <a:lvl5pPr marL="2304303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5pPr>
      <a:lvl6pPr marL="2816371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6pPr>
      <a:lvl7pPr marL="3328438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7pPr>
      <a:lvl8pPr marL="3840505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8pPr>
      <a:lvl9pPr marL="4352572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1pPr>
      <a:lvl2pPr marL="512067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2pPr>
      <a:lvl3pPr marL="1024134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3pPr>
      <a:lvl4pPr marL="1536202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4pPr>
      <a:lvl5pPr marL="2048269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5pPr>
      <a:lvl6pPr marL="2560336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6pPr>
      <a:lvl7pPr marL="3072403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7pPr>
      <a:lvl8pPr marL="3584470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8pPr>
      <a:lvl9pPr marL="4096538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5799" y="389468"/>
            <a:ext cx="8478203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99" y="1947333"/>
            <a:ext cx="8478203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5799" y="678010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6121" y="6780108"/>
            <a:ext cx="3317558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2296" y="678010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47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75390" rtl="0" eaLnBrk="1" latinLnBrk="0" hangingPunct="1">
        <a:lnSpc>
          <a:spcPct val="90000"/>
        </a:lnSpc>
        <a:spcBef>
          <a:spcPct val="0"/>
        </a:spcBef>
        <a:buNone/>
        <a:defRPr sz="4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48" indent="-243848" algn="l" defTabSz="9753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2987" kern="1200">
          <a:solidFill>
            <a:schemeClr val="tx1"/>
          </a:solidFill>
          <a:latin typeface="+mn-lt"/>
          <a:ea typeface="+mn-ea"/>
          <a:cs typeface="+mn-cs"/>
        </a:defRPr>
      </a:lvl1pPr>
      <a:lvl2pPr marL="73154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38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70693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219462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68232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01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71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410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lisa-hayes@scuscd.edu" TargetMode="Externa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6027" y="1371600"/>
            <a:ext cx="871833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Arial Narrow" panose="020B0606020202030204" pitchFamily="34" charset="0"/>
              </a:rPr>
              <a:t>Federal Program Funding to Improve Student Outcomes </a:t>
            </a:r>
          </a:p>
          <a:p>
            <a:pPr algn="ctr"/>
            <a:endParaRPr lang="en-US" sz="1200" b="1" dirty="0" smtClean="0">
              <a:latin typeface="Arial Narrow" panose="020B0606020202030204" pitchFamily="34" charset="0"/>
            </a:endParaRPr>
          </a:p>
          <a:p>
            <a:pPr algn="ctr"/>
            <a:r>
              <a:rPr lang="en-US" sz="3200" b="1" dirty="0" smtClean="0">
                <a:latin typeface="Arial Narrow" panose="020B0606020202030204" pitchFamily="34" charset="0"/>
              </a:rPr>
              <a:t>Consolidated Application</a:t>
            </a:r>
            <a:r>
              <a:rPr lang="en-US" sz="3200" b="1" dirty="0">
                <a:latin typeface="Arial Narrow" panose="020B0606020202030204" pitchFamily="34" charset="0"/>
              </a:rPr>
              <a:t/>
            </a:r>
            <a:br>
              <a:rPr lang="en-US" sz="3200" b="1" dirty="0">
                <a:latin typeface="Arial Narrow" panose="020B0606020202030204" pitchFamily="34" charset="0"/>
              </a:rPr>
            </a:br>
            <a:r>
              <a:rPr lang="en-US" sz="3200" b="1" dirty="0" smtClean="0">
                <a:latin typeface="Arial Narrow" panose="020B0606020202030204" pitchFamily="34" charset="0"/>
              </a:rPr>
              <a:t>Spring 2015-16 Report</a:t>
            </a:r>
            <a:endParaRPr lang="en-US" sz="3200" b="1" dirty="0" smtClean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8634" y="3831021"/>
            <a:ext cx="794582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 smtClean="0"/>
          </a:p>
          <a:p>
            <a:pPr algn="ctr"/>
            <a:r>
              <a:rPr lang="en-US" sz="2800" b="1" dirty="0" smtClean="0"/>
              <a:t>District </a:t>
            </a:r>
            <a:r>
              <a:rPr lang="en-US" sz="2800" b="1" dirty="0" smtClean="0"/>
              <a:t>Learner </a:t>
            </a:r>
            <a:r>
              <a:rPr lang="en-US" sz="2800" b="1" dirty="0" smtClean="0"/>
              <a:t>Advisory </a:t>
            </a:r>
            <a:r>
              <a:rPr lang="en-US" sz="2800" b="1" dirty="0" err="1" smtClean="0"/>
              <a:t>Commitee</a:t>
            </a:r>
            <a:r>
              <a:rPr lang="en-US" sz="2800" b="1" dirty="0" smtClean="0"/>
              <a:t> </a:t>
            </a:r>
            <a:r>
              <a:rPr lang="en-US" sz="2800" b="1" dirty="0" smtClean="0"/>
              <a:t>(</a:t>
            </a:r>
            <a:r>
              <a:rPr lang="en-US" sz="2800" b="1" dirty="0" smtClean="0"/>
              <a:t>DAC</a:t>
            </a:r>
            <a:r>
              <a:rPr lang="en-US" sz="2800" b="1" dirty="0" smtClean="0"/>
              <a:t>) Meeting</a:t>
            </a:r>
          </a:p>
          <a:p>
            <a:pPr algn="ctr"/>
            <a:r>
              <a:rPr lang="en-US" sz="2800" b="1" dirty="0" smtClean="0"/>
              <a:t>June </a:t>
            </a:r>
            <a:r>
              <a:rPr lang="en-US" sz="2800" b="1" dirty="0" smtClean="0"/>
              <a:t>9, </a:t>
            </a:r>
            <a:r>
              <a:rPr lang="en-US" sz="2800" b="1" dirty="0" smtClean="0"/>
              <a:t>2015</a:t>
            </a:r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r>
              <a:rPr lang="en-US" sz="1800" b="1" dirty="0" smtClean="0"/>
              <a:t>Presented by:  Lisa Hayes, Director , State and Federal Programs</a:t>
            </a:r>
          </a:p>
          <a:p>
            <a:r>
              <a:rPr lang="en-US" sz="1800" b="1" dirty="0"/>
              <a:t>	 </a:t>
            </a:r>
            <a:r>
              <a:rPr lang="en-US" sz="1800" b="1" dirty="0" smtClean="0"/>
              <a:t>        </a:t>
            </a:r>
            <a:r>
              <a:rPr lang="en-US" sz="1800" b="1" dirty="0" smtClean="0">
                <a:hlinkClick r:id="rId2"/>
              </a:rPr>
              <a:t>lisa-hayes@scuscd.edu</a:t>
            </a:r>
            <a:r>
              <a:rPr lang="en-US" sz="1800" b="1" dirty="0" smtClean="0"/>
              <a:t>      (916) 643-9051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27216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31519" y="2217529"/>
            <a:ext cx="844475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800" b="1" dirty="0" smtClean="0"/>
              <a:t>California Department of Education monitors the use of federal funds through the following activities</a:t>
            </a:r>
            <a:r>
              <a:rPr lang="en-US" sz="3200" dirty="0" smtClean="0"/>
              <a:t>:</a:t>
            </a:r>
          </a:p>
          <a:p>
            <a:pPr marL="947000" lvl="1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LEA Plan</a:t>
            </a:r>
          </a:p>
          <a:p>
            <a:pPr marL="947000" lvl="1" indent="-45720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947000" lvl="1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LEA Plan Evaluation (submitted each fall)</a:t>
            </a:r>
          </a:p>
          <a:p>
            <a:pPr marL="947000" lvl="1" indent="-45720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947000" lvl="1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Federal Program Monitoring </a:t>
            </a:r>
          </a:p>
          <a:p>
            <a:pPr marL="947000" lvl="1" indent="-45720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947000" lvl="1" indent="-457200">
              <a:buFont typeface="Arial" panose="020B0604020202020204" pitchFamily="34" charset="0"/>
              <a:buChar char="•"/>
            </a:pPr>
            <a:r>
              <a:rPr lang="en-US" sz="3200" u="sng" dirty="0" smtClean="0"/>
              <a:t>Consolidated Application</a:t>
            </a:r>
            <a:endParaRPr lang="en-US" sz="32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688489" y="1140311"/>
            <a:ext cx="818749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 Narrow" panose="020B0606020202030204" pitchFamily="34" charset="0"/>
              </a:rPr>
              <a:t>Monitoring Federal Funding: </a:t>
            </a:r>
            <a:br>
              <a:rPr lang="en-US" sz="2800" b="1" dirty="0">
                <a:latin typeface="Arial Narrow" panose="020B0606020202030204" pitchFamily="34" charset="0"/>
              </a:rPr>
            </a:br>
            <a:r>
              <a:rPr lang="en-US" sz="2400" b="1" dirty="0" err="1">
                <a:solidFill>
                  <a:srgbClr val="002060"/>
                </a:solidFill>
                <a:latin typeface="Arial Narrow" panose="020B0606020202030204" pitchFamily="34" charset="0"/>
              </a:rPr>
              <a:t>ConApp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 as Part of the Process</a:t>
            </a:r>
            <a:endParaRPr lang="en-US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24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8640" y="1069120"/>
            <a:ext cx="8240174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Arial Narrow" panose="020B0606020202030204" pitchFamily="34" charset="0"/>
              </a:rPr>
              <a:t>ConApp</a:t>
            </a:r>
            <a:r>
              <a:rPr lang="en-US" sz="2800" b="1" dirty="0" smtClean="0">
                <a:latin typeface="Arial Narrow" panose="020B0606020202030204" pitchFamily="34" charset="0"/>
              </a:rPr>
              <a:t> Spring Report 2015 Data Collections</a:t>
            </a:r>
            <a:endParaRPr lang="en-US" sz="2800" b="1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38649" y="2238703"/>
            <a:ext cx="2680138" cy="389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4749818" y="304190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89704" y="1715451"/>
            <a:ext cx="8541571" cy="6903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                                      Title I</a:t>
            </a:r>
            <a:r>
              <a:rPr lang="en-US" sz="3200" b="1" dirty="0" smtClean="0"/>
              <a:t>  </a:t>
            </a:r>
          </a:p>
          <a:p>
            <a:r>
              <a:rPr lang="en-US" sz="2000" dirty="0" smtClean="0"/>
              <a:t>2014-15  Allocation:   </a:t>
            </a:r>
            <a:r>
              <a:rPr lang="en-US" sz="2000" b="1" u="sng" dirty="0" smtClean="0">
                <a:solidFill>
                  <a:srgbClr val="FF0000"/>
                </a:solidFill>
              </a:rPr>
              <a:t>$19,488,464_</a:t>
            </a:r>
          </a:p>
          <a:p>
            <a:pPr marL="13225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Non profit, Private School Student </a:t>
            </a:r>
            <a:r>
              <a:rPr lang="en-US" sz="2000" dirty="0" smtClean="0"/>
              <a:t>Demographics</a:t>
            </a:r>
            <a:endParaRPr lang="en-US" sz="2000" dirty="0"/>
          </a:p>
          <a:p>
            <a:pPr marL="13225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Parent Involvement </a:t>
            </a:r>
            <a:r>
              <a:rPr lang="en-US" sz="2000" dirty="0" smtClean="0"/>
              <a:t>Policies</a:t>
            </a:r>
            <a:endParaRPr lang="en-US" sz="2000" dirty="0"/>
          </a:p>
          <a:p>
            <a:pPr marL="13225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Program Improvement Expenditures (SES, PI School  </a:t>
            </a:r>
            <a:r>
              <a:rPr lang="en-US" sz="2000" dirty="0" smtClean="0"/>
              <a:t>Choice)</a:t>
            </a:r>
          </a:p>
          <a:p>
            <a:pPr marL="1322500" lvl="2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812300" lvl="3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Parent Outreach:  </a:t>
            </a:r>
          </a:p>
          <a:p>
            <a:pPr lvl="2"/>
            <a:endParaRPr lang="en-US" sz="2000" dirty="0" smtClean="0"/>
          </a:p>
          <a:p>
            <a:pPr marL="1812300" lvl="3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Total SES:  </a:t>
            </a:r>
            <a:r>
              <a:rPr lang="en-US" sz="2000" b="1" u="sng" dirty="0" smtClean="0">
                <a:solidFill>
                  <a:srgbClr val="FF0000"/>
                </a:solidFill>
              </a:rPr>
              <a:t> 2,120  </a:t>
            </a:r>
            <a:r>
              <a:rPr lang="en-US" sz="2000" dirty="0" smtClean="0"/>
              <a:t> Students</a:t>
            </a:r>
            <a:r>
              <a:rPr lang="en-US" sz="2000" smtClean="0"/>
              <a:t>;   </a:t>
            </a:r>
            <a:r>
              <a:rPr lang="en-US" sz="2000" b="1" u="sng" smtClean="0">
                <a:solidFill>
                  <a:srgbClr val="FF0000"/>
                </a:solidFill>
              </a:rPr>
              <a:t>$2,730,122  </a:t>
            </a:r>
            <a:r>
              <a:rPr lang="en-US" sz="2000" smtClean="0"/>
              <a:t>total </a:t>
            </a:r>
            <a:r>
              <a:rPr lang="en-US" sz="2000" dirty="0" smtClean="0"/>
              <a:t>spent</a:t>
            </a:r>
          </a:p>
          <a:p>
            <a:pPr lvl="3"/>
            <a:endParaRPr lang="en-US" sz="2000" dirty="0" smtClean="0"/>
          </a:p>
          <a:p>
            <a:pPr marL="1812300" lvl="3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Total PI Choice:  </a:t>
            </a:r>
            <a:r>
              <a:rPr lang="en-US" sz="2000" b="1" u="sng" dirty="0" smtClean="0">
                <a:solidFill>
                  <a:srgbClr val="FF0000"/>
                </a:solidFill>
              </a:rPr>
              <a:t>111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 Students; </a:t>
            </a:r>
            <a:r>
              <a:rPr lang="en-US" sz="2000" b="1" u="sng" dirty="0" smtClean="0">
                <a:solidFill>
                  <a:srgbClr val="FF0000"/>
                </a:solidFill>
              </a:rPr>
              <a:t>$200,698 </a:t>
            </a:r>
            <a:r>
              <a:rPr lang="en-US" sz="2000" dirty="0" smtClean="0"/>
              <a:t>Transportation</a:t>
            </a:r>
          </a:p>
          <a:p>
            <a:pPr marL="0" lvl="2"/>
            <a:endParaRPr lang="en-US" sz="2000" dirty="0"/>
          </a:p>
          <a:p>
            <a:pPr marL="0" lvl="2"/>
            <a:r>
              <a:rPr lang="en-US" sz="1200" dirty="0" smtClean="0"/>
              <a:t> </a:t>
            </a:r>
            <a:r>
              <a:rPr lang="en-US" sz="2000" dirty="0" smtClean="0"/>
              <a:t>2015-16</a:t>
            </a:r>
            <a:endParaRPr lang="en-US" sz="2000" dirty="0"/>
          </a:p>
          <a:p>
            <a:pPr marL="13225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Application for Funding</a:t>
            </a:r>
          </a:p>
          <a:p>
            <a:pPr lvl="2"/>
            <a:endParaRPr lang="en-US" sz="1200" dirty="0" smtClean="0"/>
          </a:p>
          <a:p>
            <a:pPr lvl="2"/>
            <a:endParaRPr lang="en-US" sz="2000" dirty="0" smtClean="0"/>
          </a:p>
          <a:p>
            <a:pPr marL="1322500" lvl="2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322500" lvl="2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sz="2000" dirty="0"/>
          </a:p>
          <a:p>
            <a:r>
              <a:rPr lang="en-US" sz="2000" dirty="0" smtClean="0"/>
              <a:t>	</a:t>
            </a:r>
            <a:endParaRPr lang="en-US" sz="2400" b="1" dirty="0" smtClean="0"/>
          </a:p>
          <a:p>
            <a:endParaRPr lang="en-US" b="1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10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8640" y="1069120"/>
            <a:ext cx="8240174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Arial Narrow" panose="020B0606020202030204" pitchFamily="34" charset="0"/>
              </a:rPr>
              <a:t>ConApp</a:t>
            </a:r>
            <a:r>
              <a:rPr lang="en-US" sz="2800" b="1" dirty="0" smtClean="0">
                <a:latin typeface="Arial Narrow" panose="020B0606020202030204" pitchFamily="34" charset="0"/>
              </a:rPr>
              <a:t> Spring Report 2015 Data Collections (cont.)</a:t>
            </a:r>
            <a:endParaRPr lang="en-US" sz="2800" b="1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38649" y="2238703"/>
            <a:ext cx="2680138" cy="389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4749818" y="304190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20396" y="1715451"/>
            <a:ext cx="8799226" cy="6841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 </a:t>
            </a:r>
            <a:r>
              <a:rPr lang="en-US" sz="2800" b="1" dirty="0" smtClean="0"/>
              <a:t>                                      Title II </a:t>
            </a:r>
          </a:p>
          <a:p>
            <a:pPr lvl="2"/>
            <a:endParaRPr lang="en-US" sz="1200" dirty="0" smtClean="0"/>
          </a:p>
          <a:p>
            <a:r>
              <a:rPr lang="en-US" sz="2000" dirty="0" smtClean="0"/>
              <a:t> 2013--14  Allocation</a:t>
            </a:r>
            <a:r>
              <a:rPr lang="en-US" sz="2000" b="1" dirty="0" smtClean="0"/>
              <a:t>: </a:t>
            </a:r>
            <a:r>
              <a:rPr lang="en-US" sz="2000" b="1" dirty="0" smtClean="0">
                <a:solidFill>
                  <a:srgbClr val="FF0000"/>
                </a:solidFill>
              </a:rPr>
              <a:t>  </a:t>
            </a:r>
            <a:r>
              <a:rPr lang="en-US" sz="2000" b="1" u="sng" dirty="0" smtClean="0">
                <a:solidFill>
                  <a:srgbClr val="FF0000"/>
                </a:solidFill>
              </a:rPr>
              <a:t>$3,518,045</a:t>
            </a:r>
            <a:endParaRPr lang="en-US" sz="2000" b="1" u="sng" dirty="0">
              <a:solidFill>
                <a:srgbClr val="FF0000"/>
              </a:solidFill>
            </a:endParaRPr>
          </a:p>
          <a:p>
            <a:pPr marL="1322502" lvl="4" indent="-342900">
              <a:buFont typeface="Arial" panose="020B0604020202020204" pitchFamily="34" charset="0"/>
              <a:buChar char="•"/>
            </a:pPr>
            <a:r>
              <a:rPr lang="en-US" sz="2000" dirty="0"/>
              <a:t>Fiscal Year Expenditure Report - 24 </a:t>
            </a:r>
            <a:r>
              <a:rPr lang="en-US" sz="2000" dirty="0" smtClean="0"/>
              <a:t>Months – </a:t>
            </a:r>
          </a:p>
          <a:p>
            <a:pPr marL="1469403" lvl="5"/>
            <a:r>
              <a:rPr lang="en-US" sz="2000" b="1" dirty="0" smtClean="0"/>
              <a:t> Total Expenditures:  </a:t>
            </a:r>
            <a:r>
              <a:rPr lang="en-US" sz="2000" b="1" u="sng" dirty="0" smtClean="0">
                <a:solidFill>
                  <a:srgbClr val="FF0000"/>
                </a:solidFill>
              </a:rPr>
              <a:t>$3,518,045</a:t>
            </a:r>
            <a:endParaRPr lang="en-US" sz="2000" u="sng" dirty="0"/>
          </a:p>
          <a:p>
            <a:endParaRPr lang="en-US" sz="2000" dirty="0"/>
          </a:p>
          <a:p>
            <a:r>
              <a:rPr lang="en-US" sz="2000" dirty="0" smtClean="0"/>
              <a:t>2014-</a:t>
            </a:r>
            <a:r>
              <a:rPr lang="en-US" sz="2000" dirty="0"/>
              <a:t>-</a:t>
            </a:r>
            <a:r>
              <a:rPr lang="en-US" sz="2000" dirty="0" smtClean="0"/>
              <a:t>15  </a:t>
            </a:r>
            <a:r>
              <a:rPr lang="en-US" sz="2000" dirty="0"/>
              <a:t>Allocation:  </a:t>
            </a:r>
            <a:r>
              <a:rPr lang="en-US" sz="2000" dirty="0" smtClean="0"/>
              <a:t> </a:t>
            </a:r>
            <a:r>
              <a:rPr lang="en-US" sz="2000" b="1" u="sng" dirty="0" smtClean="0">
                <a:solidFill>
                  <a:srgbClr val="FF0000"/>
                </a:solidFill>
              </a:rPr>
              <a:t>$3,509,153</a:t>
            </a:r>
            <a:endParaRPr lang="en-US" sz="2000" u="sng" dirty="0"/>
          </a:p>
          <a:p>
            <a:r>
              <a:rPr lang="en-US" sz="2000" dirty="0" smtClean="0"/>
              <a:t>  </a:t>
            </a:r>
          </a:p>
          <a:p>
            <a:pPr marL="13225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Fiscal </a:t>
            </a:r>
            <a:r>
              <a:rPr lang="en-US" sz="2000" dirty="0"/>
              <a:t>Year Expenditure Report  - 12 </a:t>
            </a:r>
            <a:r>
              <a:rPr lang="en-US" sz="2000" dirty="0" smtClean="0"/>
              <a:t>Months – </a:t>
            </a:r>
          </a:p>
          <a:p>
            <a:pPr lvl="2"/>
            <a:r>
              <a:rPr lang="en-US" sz="2000" dirty="0"/>
              <a:t> </a:t>
            </a:r>
            <a:r>
              <a:rPr lang="en-US" sz="2000" dirty="0" smtClean="0"/>
              <a:t>          </a:t>
            </a:r>
            <a:r>
              <a:rPr lang="en-US" sz="2000" b="1" dirty="0" smtClean="0"/>
              <a:t>Total </a:t>
            </a:r>
            <a:r>
              <a:rPr lang="en-US" sz="2000" b="1" dirty="0"/>
              <a:t>Expenditures</a:t>
            </a:r>
            <a:r>
              <a:rPr lang="en-US" sz="2000" b="1" dirty="0" smtClean="0"/>
              <a:t>:  </a:t>
            </a:r>
            <a:r>
              <a:rPr lang="en-US" sz="2000" b="1" u="sng" dirty="0">
                <a:solidFill>
                  <a:srgbClr val="FF0000"/>
                </a:solidFill>
              </a:rPr>
              <a:t>$3,216,922 </a:t>
            </a:r>
          </a:p>
          <a:p>
            <a:pPr lvl="2"/>
            <a:endParaRPr lang="en-US" sz="2000" dirty="0"/>
          </a:p>
          <a:p>
            <a:pPr marL="0" lvl="2"/>
            <a:r>
              <a:rPr lang="en-US" sz="2000" dirty="0" smtClean="0"/>
              <a:t>2015-16</a:t>
            </a:r>
            <a:endParaRPr lang="en-US" sz="2000" dirty="0"/>
          </a:p>
          <a:p>
            <a:pPr marL="13225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Application for Funding </a:t>
            </a:r>
          </a:p>
          <a:p>
            <a:pPr marL="13225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Nonprofit, Private School Participation</a:t>
            </a:r>
          </a:p>
          <a:p>
            <a:pPr lvl="2"/>
            <a:endParaRPr lang="en-US" sz="2000" dirty="0"/>
          </a:p>
          <a:p>
            <a:pPr lvl="2"/>
            <a:endParaRPr lang="en-US" sz="2000" dirty="0" smtClean="0"/>
          </a:p>
          <a:p>
            <a:pPr marL="1322500" lvl="2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322500" lvl="2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sz="2000" dirty="0"/>
          </a:p>
          <a:p>
            <a:r>
              <a:rPr lang="en-US" sz="2000" dirty="0" smtClean="0"/>
              <a:t>	</a:t>
            </a:r>
            <a:endParaRPr lang="en-US" sz="2400" b="1" dirty="0" smtClean="0"/>
          </a:p>
          <a:p>
            <a:endParaRPr lang="en-US" b="1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7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8640" y="1069120"/>
            <a:ext cx="8240174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Arial Narrow" panose="020B0606020202030204" pitchFamily="34" charset="0"/>
              </a:rPr>
              <a:t>ConApp</a:t>
            </a:r>
            <a:r>
              <a:rPr lang="en-US" sz="2800" b="1" dirty="0" smtClean="0">
                <a:latin typeface="Arial Narrow" panose="020B0606020202030204" pitchFamily="34" charset="0"/>
              </a:rPr>
              <a:t> Spring Report 2015 Data Collections (cont.)</a:t>
            </a:r>
            <a:endParaRPr lang="en-US" sz="2800" b="1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38649" y="2238703"/>
            <a:ext cx="2680138" cy="389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4749818" y="304190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11219" y="1827800"/>
            <a:ext cx="7777596" cy="622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 </a:t>
            </a:r>
            <a:r>
              <a:rPr lang="en-US" sz="2800" b="1" dirty="0" smtClean="0"/>
              <a:t>                               </a:t>
            </a:r>
            <a:r>
              <a:rPr lang="en-US" sz="2800" b="1" dirty="0"/>
              <a:t>Title </a:t>
            </a:r>
            <a:r>
              <a:rPr lang="en-US" sz="2800" b="1" dirty="0" smtClean="0"/>
              <a:t>III</a:t>
            </a:r>
            <a:endParaRPr lang="en-US" sz="2800" b="1" dirty="0"/>
          </a:p>
          <a:p>
            <a:pPr lvl="2"/>
            <a:endParaRPr lang="en-US" sz="1200" dirty="0"/>
          </a:p>
          <a:p>
            <a:r>
              <a:rPr lang="en-US" sz="2000" dirty="0"/>
              <a:t> 2013--14  Allocation</a:t>
            </a:r>
            <a:r>
              <a:rPr lang="en-US" sz="2000" b="1" dirty="0"/>
              <a:t>: </a:t>
            </a:r>
            <a:r>
              <a:rPr lang="en-US" sz="2000" b="1" dirty="0">
                <a:solidFill>
                  <a:srgbClr val="FF0000"/>
                </a:solidFill>
              </a:rPr>
              <a:t>  </a:t>
            </a:r>
            <a:r>
              <a:rPr lang="en-US" sz="2000" b="1" u="sng" dirty="0" smtClean="0">
                <a:solidFill>
                  <a:srgbClr val="FF0000"/>
                </a:solidFill>
              </a:rPr>
              <a:t>$1,054,706</a:t>
            </a:r>
            <a:endParaRPr lang="en-US" sz="2000" b="1" u="sng" dirty="0">
              <a:solidFill>
                <a:srgbClr val="FF0000"/>
              </a:solidFill>
            </a:endParaRPr>
          </a:p>
          <a:p>
            <a:pPr marL="1322502" lvl="4" indent="-342900">
              <a:buFont typeface="Arial" panose="020B0604020202020204" pitchFamily="34" charset="0"/>
              <a:buChar char="•"/>
            </a:pPr>
            <a:r>
              <a:rPr lang="en-US" sz="2000" dirty="0"/>
              <a:t>Fiscal Year Expenditure Report - 24 Months – </a:t>
            </a:r>
          </a:p>
          <a:p>
            <a:pPr marL="1469403" lvl="5"/>
            <a:r>
              <a:rPr lang="en-US" sz="2000" b="1" dirty="0"/>
              <a:t> Total </a:t>
            </a:r>
            <a:r>
              <a:rPr lang="en-US" sz="2000" b="1" dirty="0" smtClean="0"/>
              <a:t> YTD Expenditures</a:t>
            </a:r>
            <a:r>
              <a:rPr lang="en-US" sz="2000" b="1" dirty="0"/>
              <a:t>:  </a:t>
            </a:r>
            <a:r>
              <a:rPr lang="en-US" sz="2000" b="1" u="sng" dirty="0" smtClean="0">
                <a:solidFill>
                  <a:srgbClr val="FF0000"/>
                </a:solidFill>
              </a:rPr>
              <a:t>$772,699</a:t>
            </a:r>
            <a:endParaRPr lang="en-US" sz="2000" u="sng" dirty="0"/>
          </a:p>
          <a:p>
            <a:endParaRPr lang="en-US" sz="2000" dirty="0"/>
          </a:p>
          <a:p>
            <a:r>
              <a:rPr lang="en-US" sz="2000" dirty="0"/>
              <a:t>2014--15  Allocation:    </a:t>
            </a:r>
            <a:r>
              <a:rPr lang="en-US" sz="2000" b="1" u="sng" dirty="0" smtClean="0">
                <a:solidFill>
                  <a:srgbClr val="FF0000"/>
                </a:solidFill>
              </a:rPr>
              <a:t>$896,414</a:t>
            </a:r>
            <a:endParaRPr lang="en-US" sz="2000" u="sng" dirty="0"/>
          </a:p>
          <a:p>
            <a:r>
              <a:rPr lang="en-US" sz="2000" dirty="0"/>
              <a:t>  </a:t>
            </a:r>
          </a:p>
          <a:p>
            <a:pPr marL="13225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Fiscal Year Expenditure Report  - 12 Months – </a:t>
            </a:r>
          </a:p>
          <a:p>
            <a:pPr lvl="2"/>
            <a:r>
              <a:rPr lang="en-US" sz="2000" dirty="0"/>
              <a:t>           </a:t>
            </a:r>
            <a:r>
              <a:rPr lang="en-US" sz="2000" b="1" dirty="0" smtClean="0"/>
              <a:t>Total YTD </a:t>
            </a:r>
            <a:r>
              <a:rPr lang="en-US" sz="2000" b="1" dirty="0"/>
              <a:t>Expenditures:  </a:t>
            </a:r>
            <a:r>
              <a:rPr lang="en-US" sz="2000" b="1" u="sng" dirty="0" smtClean="0">
                <a:solidFill>
                  <a:srgbClr val="FF0000"/>
                </a:solidFill>
              </a:rPr>
              <a:t>$0 </a:t>
            </a:r>
            <a:endParaRPr lang="en-US" sz="2000" b="1" u="sng" dirty="0">
              <a:solidFill>
                <a:srgbClr val="FF0000"/>
              </a:solidFill>
            </a:endParaRPr>
          </a:p>
          <a:p>
            <a:pPr lvl="2"/>
            <a:endParaRPr lang="en-US" sz="2000" dirty="0"/>
          </a:p>
          <a:p>
            <a:pPr marL="0" lvl="2"/>
            <a:r>
              <a:rPr lang="en-US" sz="2000" dirty="0"/>
              <a:t>2015-16</a:t>
            </a:r>
          </a:p>
          <a:p>
            <a:pPr marL="13225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Application for Funding </a:t>
            </a:r>
          </a:p>
          <a:p>
            <a:pPr marL="13225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Nonprofit, Private School Participation</a:t>
            </a:r>
          </a:p>
          <a:p>
            <a:r>
              <a:rPr lang="en-US" sz="2000" dirty="0" smtClean="0"/>
              <a:t>      </a:t>
            </a:r>
            <a:endParaRPr lang="en-US" sz="2000" dirty="0"/>
          </a:p>
          <a:p>
            <a:pPr lvl="2"/>
            <a:endParaRPr lang="en-US" sz="2000" dirty="0"/>
          </a:p>
          <a:p>
            <a:endParaRPr lang="en-US" sz="2000" dirty="0"/>
          </a:p>
          <a:p>
            <a:r>
              <a:rPr lang="en-US" sz="2000" dirty="0" smtClean="0"/>
              <a:t>	</a:t>
            </a:r>
            <a:endParaRPr lang="en-US" sz="2400" b="1" dirty="0" smtClean="0"/>
          </a:p>
          <a:p>
            <a:endParaRPr lang="en-US" b="1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78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0818" y="3083097"/>
            <a:ext cx="7467600" cy="76944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Questions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296400" y="6933261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54</a:t>
            </a:r>
            <a:endParaRPr lang="en-US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52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0818" y="3083097"/>
            <a:ext cx="7467600" cy="132343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COMMENTS FOR </a:t>
            </a: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THE APPLICATION</a:t>
            </a:r>
            <a:endParaRPr lang="en-US" sz="4000" b="1" dirty="0">
              <a:solidFill>
                <a:srgbClr val="00206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96400" y="6933261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54</a:t>
            </a:r>
            <a:endParaRPr lang="en-US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23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2748" y="1097651"/>
            <a:ext cx="8939048" cy="523220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Narrow" panose="020B0606020202030204" pitchFamily="34" charset="0"/>
              </a:rPr>
              <a:t>What is the Consolidated Application (ConApp)? </a:t>
            </a:r>
            <a:endParaRPr lang="en-US" sz="2800" b="1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04699" y="2147820"/>
            <a:ext cx="800888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 </a:t>
            </a:r>
            <a:r>
              <a:rPr lang="en-US" sz="3200" u="sng" dirty="0"/>
              <a:t>application</a:t>
            </a:r>
            <a:r>
              <a:rPr lang="en-US" sz="3200" dirty="0"/>
              <a:t> is used by California Department of Education (CDE) to distribute funds from </a:t>
            </a:r>
            <a:r>
              <a:rPr lang="en-US" sz="3200" dirty="0" smtClean="0"/>
              <a:t> </a:t>
            </a:r>
            <a:r>
              <a:rPr lang="en-US" sz="3200" dirty="0"/>
              <a:t>federal programs. 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The </a:t>
            </a:r>
            <a:r>
              <a:rPr lang="en-US" sz="3200" u="sng" dirty="0" smtClean="0"/>
              <a:t>reports</a:t>
            </a:r>
            <a:r>
              <a:rPr lang="en-US" sz="3200" dirty="0" smtClean="0"/>
              <a:t> serve as a way to monitor the use of federal funds and compliance with State regulations.</a:t>
            </a:r>
            <a:endParaRPr lang="en-US" sz="3200" dirty="0"/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71432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882" y="1045607"/>
            <a:ext cx="8172989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Narrow" panose="020B0606020202030204" pitchFamily="34" charset="0"/>
              </a:rPr>
              <a:t>Funding Sources reported </a:t>
            </a:r>
            <a:r>
              <a:rPr lang="en-US" sz="2800" b="1" dirty="0">
                <a:latin typeface="Arial Narrow" panose="020B0606020202030204" pitchFamily="34" charset="0"/>
              </a:rPr>
              <a:t> </a:t>
            </a:r>
            <a:r>
              <a:rPr lang="en-US" sz="2800" b="1" dirty="0" smtClean="0">
                <a:latin typeface="Arial Narrow" panose="020B0606020202030204" pitchFamily="34" charset="0"/>
              </a:rPr>
              <a:t>in the Con App</a:t>
            </a:r>
            <a:endParaRPr lang="en-US" sz="2800" b="1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9096" y="1794115"/>
            <a:ext cx="804672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Title I Part A</a:t>
            </a:r>
            <a:r>
              <a:rPr lang="en-US" sz="3200" b="1" dirty="0" smtClean="0"/>
              <a:t> </a:t>
            </a:r>
            <a:r>
              <a:rPr lang="en-US" sz="3200" dirty="0" smtClean="0"/>
              <a:t>- </a:t>
            </a:r>
            <a:r>
              <a:rPr lang="en-US" sz="3200" dirty="0"/>
              <a:t>to ensure that all children have </a:t>
            </a:r>
            <a:r>
              <a:rPr lang="en-US" sz="3200" dirty="0" smtClean="0"/>
              <a:t>an opportunity </a:t>
            </a:r>
            <a:r>
              <a:rPr lang="en-US" sz="3200" dirty="0"/>
              <a:t>to </a:t>
            </a:r>
            <a:r>
              <a:rPr lang="en-US" sz="3200" dirty="0" smtClean="0"/>
              <a:t>reach academic proficiency.  Funding goes to district and sites</a:t>
            </a:r>
          </a:p>
          <a:p>
            <a:endParaRPr lang="en-US" sz="3200" dirty="0"/>
          </a:p>
          <a:p>
            <a:r>
              <a:rPr lang="en-US" sz="3200" b="1" u="sng" dirty="0" smtClean="0"/>
              <a:t>Title I Part D</a:t>
            </a:r>
            <a:r>
              <a:rPr lang="en-US" sz="3200" b="1" dirty="0" smtClean="0"/>
              <a:t> </a:t>
            </a:r>
            <a:r>
              <a:rPr lang="en-US" sz="3200" dirty="0" smtClean="0"/>
              <a:t>– Programs for At-Risk, Neglected, and Delinquent Youth.  Funding is provided to students from district. </a:t>
            </a:r>
            <a:endParaRPr lang="en-US" sz="3200" u="sng" dirty="0" smtClean="0"/>
          </a:p>
          <a:p>
            <a:endParaRPr lang="en-US" sz="3200" dirty="0"/>
          </a:p>
          <a:p>
            <a:endParaRPr lang="en-US" sz="3200" dirty="0"/>
          </a:p>
          <a:p>
            <a:endParaRPr lang="en-US" sz="2000" b="1" dirty="0"/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4726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882" y="1045607"/>
            <a:ext cx="8172989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Narrow" panose="020B0606020202030204" pitchFamily="34" charset="0"/>
              </a:rPr>
              <a:t>Funding Sources reported </a:t>
            </a:r>
            <a:r>
              <a:rPr lang="en-US" sz="2800" b="1" dirty="0">
                <a:latin typeface="Arial Narrow" panose="020B0606020202030204" pitchFamily="34" charset="0"/>
              </a:rPr>
              <a:t> </a:t>
            </a:r>
            <a:r>
              <a:rPr lang="en-US" sz="2800" b="1" dirty="0" smtClean="0">
                <a:latin typeface="Arial Narrow" panose="020B0606020202030204" pitchFamily="34" charset="0"/>
              </a:rPr>
              <a:t>in the Con App (cont.)</a:t>
            </a:r>
            <a:endParaRPr lang="en-US" sz="2800" b="1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0882" y="1794114"/>
            <a:ext cx="891509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Title </a:t>
            </a:r>
            <a:r>
              <a:rPr lang="en-US" sz="3200" b="1" u="sng" dirty="0"/>
              <a:t>II Part A</a:t>
            </a:r>
            <a:r>
              <a:rPr lang="en-US" sz="3200" dirty="0"/>
              <a:t>: to increase the academic achievement of all students by </a:t>
            </a:r>
            <a:r>
              <a:rPr lang="en-US" sz="3200" dirty="0" smtClean="0"/>
              <a:t>improving teacher </a:t>
            </a:r>
            <a:r>
              <a:rPr lang="en-US" sz="3200" dirty="0"/>
              <a:t>and principal </a:t>
            </a:r>
            <a:r>
              <a:rPr lang="en-US" sz="3200" dirty="0" smtClean="0"/>
              <a:t>quality. Funding used in central district.</a:t>
            </a:r>
          </a:p>
          <a:p>
            <a:endParaRPr lang="en-US" sz="3200" b="1" dirty="0"/>
          </a:p>
          <a:p>
            <a:r>
              <a:rPr lang="en-US" sz="3200" b="1" u="sng" dirty="0"/>
              <a:t>Title </a:t>
            </a:r>
            <a:r>
              <a:rPr lang="en-US" sz="3200" b="1" u="sng" dirty="0" smtClean="0"/>
              <a:t>III Limit English Proficient (LEP)</a:t>
            </a:r>
            <a:r>
              <a:rPr lang="en-US" sz="3200" b="1" dirty="0" smtClean="0"/>
              <a:t>:</a:t>
            </a:r>
            <a:r>
              <a:rPr lang="en-US" sz="3200" dirty="0" smtClean="0"/>
              <a:t> </a:t>
            </a:r>
            <a:r>
              <a:rPr lang="en-US" sz="3200" dirty="0"/>
              <a:t>to </a:t>
            </a:r>
            <a:r>
              <a:rPr lang="en-US" sz="3200" dirty="0" smtClean="0"/>
              <a:t>ensure English learners </a:t>
            </a:r>
            <a:r>
              <a:rPr lang="en-US" sz="3200" dirty="0"/>
              <a:t>attain English </a:t>
            </a:r>
            <a:r>
              <a:rPr lang="en-US" sz="3200" dirty="0" smtClean="0"/>
              <a:t>proficiency and reach high </a:t>
            </a:r>
            <a:r>
              <a:rPr lang="en-US" sz="3200" dirty="0"/>
              <a:t>levels of academic attainment in </a:t>
            </a:r>
            <a:r>
              <a:rPr lang="en-US" sz="3200" dirty="0" smtClean="0"/>
              <a:t>English</a:t>
            </a:r>
            <a:r>
              <a:rPr lang="en-US" sz="3200" dirty="0"/>
              <a:t>.</a:t>
            </a:r>
            <a:r>
              <a:rPr lang="en-US" sz="3200" dirty="0" smtClean="0"/>
              <a:t>  Funding used in central district.</a:t>
            </a:r>
            <a:endParaRPr lang="en-US" sz="3200" dirty="0"/>
          </a:p>
          <a:p>
            <a:endParaRPr lang="en-US" sz="3200" b="1" dirty="0"/>
          </a:p>
          <a:p>
            <a:endParaRPr lang="en-US" sz="2000" b="1" dirty="0"/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58808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882" y="1045607"/>
            <a:ext cx="8172989" cy="523220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Narrow" panose="020B0606020202030204" pitchFamily="34" charset="0"/>
              </a:rPr>
              <a:t>How Are Title I, II &amp; III Funds Used in SCUSD?</a:t>
            </a:r>
            <a:endParaRPr lang="en-US" sz="2800" b="1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0882" y="1826388"/>
            <a:ext cx="8172989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Where to look</a:t>
            </a:r>
            <a:r>
              <a:rPr lang="en-US" sz="3200" b="1" dirty="0" smtClean="0"/>
              <a:t>:</a:t>
            </a:r>
          </a:p>
          <a:p>
            <a:endParaRPr lang="en-US" sz="1200" b="1" dirty="0" smtClean="0"/>
          </a:p>
          <a:p>
            <a:r>
              <a:rPr lang="en-US" sz="3200" b="1" i="1" dirty="0" smtClean="0">
                <a:solidFill>
                  <a:srgbClr val="002060"/>
                </a:solidFill>
              </a:rPr>
              <a:t>Title I, II, III:</a:t>
            </a:r>
          </a:p>
          <a:p>
            <a:pPr marL="1061300" lvl="1" indent="-571500">
              <a:buFont typeface="Arial" panose="020B0604020202020204" pitchFamily="34" charset="0"/>
              <a:buChar char="•"/>
            </a:pPr>
            <a:r>
              <a:rPr lang="en-US" sz="3200" b="1" u="sng" dirty="0" smtClean="0"/>
              <a:t>Local Educational Agency (LEA) Plan </a:t>
            </a:r>
            <a:r>
              <a:rPr lang="en-US" sz="3200" b="1" dirty="0" smtClean="0"/>
              <a:t>– District Plan</a:t>
            </a:r>
          </a:p>
          <a:p>
            <a:endParaRPr lang="en-US" sz="3200" b="1" dirty="0" smtClean="0"/>
          </a:p>
          <a:p>
            <a:r>
              <a:rPr lang="en-US" sz="3200" b="1" i="1" dirty="0" smtClean="0">
                <a:solidFill>
                  <a:schemeClr val="accent5">
                    <a:lumMod val="75000"/>
                  </a:schemeClr>
                </a:solidFill>
              </a:rPr>
              <a:t>Title I:</a:t>
            </a:r>
            <a:endParaRPr lang="en-US" sz="3200" b="1" i="1" dirty="0">
              <a:solidFill>
                <a:schemeClr val="accent5">
                  <a:lumMod val="75000"/>
                </a:schemeClr>
              </a:solidFill>
            </a:endParaRPr>
          </a:p>
          <a:p>
            <a:pPr marL="1061300" lvl="1" indent="-571500">
              <a:buFont typeface="Arial" panose="020B0604020202020204" pitchFamily="34" charset="0"/>
              <a:buChar char="•"/>
            </a:pPr>
            <a:r>
              <a:rPr lang="en-US" sz="3200" b="1" u="sng" dirty="0" smtClean="0"/>
              <a:t>Single Plan for Student Achievement (SPSA) </a:t>
            </a:r>
            <a:r>
              <a:rPr lang="en-US" sz="3200" b="1" dirty="0" smtClean="0"/>
              <a:t>– Site Plan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99943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4321" y="2218544"/>
            <a:ext cx="8101795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1100" dirty="0"/>
          </a:p>
          <a:p>
            <a:pPr lvl="0"/>
            <a:endParaRPr lang="en-US" sz="2800" dirty="0"/>
          </a:p>
          <a:p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8033" y="1070727"/>
            <a:ext cx="8427495" cy="8925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Narrow" panose="020B0606020202030204" pitchFamily="34" charset="0"/>
              </a:rPr>
              <a:t>How are Title I Part A Funds Used (cont.)– </a:t>
            </a:r>
            <a:endParaRPr lang="en-US" sz="2800" b="1" dirty="0">
              <a:latin typeface="Arial Narrow" panose="020B0606020202030204" pitchFamily="34" charset="0"/>
            </a:endParaRPr>
          </a:p>
          <a:p>
            <a:r>
              <a:rPr lang="en-US" sz="24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Examples of 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Expenditures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38072" y="2234585"/>
            <a:ext cx="839804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Title I Part A:  District (in LEA Plan)</a:t>
            </a:r>
          </a:p>
          <a:p>
            <a:r>
              <a:rPr lang="en-US" sz="2000" dirty="0" smtClean="0"/>
              <a:t>Required Expenditures for Program Improvement (School Choice, SES, Title I Intervention);  Equitable services to Private Schools;  Training Specialists;  ELA and Math Support;  Priority Schools; Student Support and Health Services; Parent Resource Center.</a:t>
            </a:r>
          </a:p>
          <a:p>
            <a:endParaRPr lang="en-US" sz="2800" b="1" dirty="0"/>
          </a:p>
          <a:p>
            <a:r>
              <a:rPr lang="en-US" sz="2800" b="1" dirty="0" smtClean="0"/>
              <a:t>Title </a:t>
            </a:r>
            <a:r>
              <a:rPr lang="en-US" sz="2800" b="1" dirty="0"/>
              <a:t>I Part A:  </a:t>
            </a:r>
            <a:r>
              <a:rPr lang="en-US" sz="2800" b="1" dirty="0" smtClean="0"/>
              <a:t>School Sites – (in SPSA)</a:t>
            </a:r>
          </a:p>
          <a:p>
            <a:r>
              <a:rPr lang="en-US" sz="2000" dirty="0" smtClean="0"/>
              <a:t>Instruction Coordinators; Resource Teachers, Instructional Aides,  Supplemental materials;  Assessment &amp; Intervention programs;  Parent Resource Centers</a:t>
            </a:r>
            <a:endParaRPr lang="en-US" sz="2800" b="1" dirty="0" smtClean="0"/>
          </a:p>
          <a:p>
            <a:endParaRPr lang="en-US" sz="2800" b="1" dirty="0" smtClean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6329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4321" y="2218544"/>
            <a:ext cx="8101795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1100" dirty="0"/>
          </a:p>
          <a:p>
            <a:pPr lvl="0"/>
            <a:endParaRPr lang="en-US" sz="2800" dirty="0"/>
          </a:p>
          <a:p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36855" y="1210575"/>
            <a:ext cx="8398045" cy="8925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Narrow" panose="020B0606020202030204" pitchFamily="34" charset="0"/>
              </a:rPr>
              <a:t>How are Title I Part D Funds Used 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Calibri" pitchFamily="34" charset="0"/>
              </a:rPr>
              <a:t>Examples 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Calibri" pitchFamily="34" charset="0"/>
              </a:rPr>
              <a:t>of </a:t>
            </a:r>
            <a:r>
              <a:rPr lang="en-US" sz="2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Calibri" pitchFamily="34" charset="0"/>
              </a:rPr>
              <a:t>Expenditures</a:t>
            </a:r>
            <a:endParaRPr lang="en-US" sz="2400" dirty="0"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0495" y="2298442"/>
            <a:ext cx="839804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Title I Part D</a:t>
            </a:r>
            <a:r>
              <a:rPr lang="en-US" sz="2400" b="1" dirty="0" smtClean="0"/>
              <a:t>: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to </a:t>
            </a:r>
            <a:r>
              <a:rPr lang="en-US" sz="2400" dirty="0"/>
              <a:t>improve educational services for children and youth in local and State institutions for neglected or delinquent children and youth so that such children and youth have the opportunity </a:t>
            </a:r>
            <a:r>
              <a:rPr lang="en-US" sz="2400" dirty="0" smtClean="0"/>
              <a:t>become or continue to be academically proficient 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to </a:t>
            </a:r>
            <a:r>
              <a:rPr lang="en-US" sz="2400" dirty="0"/>
              <a:t>prevent at-risk youth from dropping out of school, and to provide dropouts, and children and youth returning from correctional facilities or institutions for neglected or delinquent children and youth, with a support system to ensure their continued education.</a:t>
            </a:r>
            <a:endParaRPr lang="en-US" sz="2400" b="1" dirty="0" smtClean="0"/>
          </a:p>
          <a:p>
            <a:endParaRPr lang="en-US" sz="2800" b="1" dirty="0" smtClean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02235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9587" y="1172901"/>
            <a:ext cx="8874177" cy="8925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 Narrow" panose="020B0606020202030204" pitchFamily="34" charset="0"/>
              </a:rPr>
              <a:t>How are Title </a:t>
            </a:r>
            <a:r>
              <a:rPr lang="en-US" sz="2800" b="1" dirty="0" smtClean="0">
                <a:latin typeface="Arial Narrow" panose="020B0606020202030204" pitchFamily="34" charset="0"/>
              </a:rPr>
              <a:t>II Funds are Used– </a:t>
            </a:r>
            <a:endParaRPr lang="en-US" sz="2800" b="1" dirty="0">
              <a:latin typeface="Arial Narrow" panose="020B0606020202030204" pitchFamily="34" charset="0"/>
            </a:endParaRPr>
          </a:p>
          <a:p>
            <a:r>
              <a:rPr lang="en-US" sz="24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Examples of 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Expenditures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31953" y="2371092"/>
            <a:ext cx="8469443" cy="4133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Title II </a:t>
            </a:r>
            <a:r>
              <a:rPr lang="en-US" sz="2800" b="1" dirty="0"/>
              <a:t>Part A:  </a:t>
            </a:r>
            <a:r>
              <a:rPr lang="en-US" sz="2800" b="1" dirty="0" smtClean="0"/>
              <a:t>Centrally managed</a:t>
            </a:r>
          </a:p>
          <a:p>
            <a:pPr marL="9470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Professional Development (Balanced Literacy, Common Core State Standards</a:t>
            </a:r>
          </a:p>
          <a:p>
            <a:pPr marL="947000" lvl="1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9470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Beginning Teacher Support (BTSA)</a:t>
            </a:r>
          </a:p>
          <a:p>
            <a:pPr marL="947000" lvl="1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9470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Common Planning Time</a:t>
            </a:r>
          </a:p>
          <a:p>
            <a:pPr marL="947000" lvl="1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53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7219" y="1172901"/>
            <a:ext cx="8874177" cy="8925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 Narrow" panose="020B0606020202030204" pitchFamily="34" charset="0"/>
              </a:rPr>
              <a:t>How are Title </a:t>
            </a:r>
            <a:r>
              <a:rPr lang="en-US" sz="2800" b="1" dirty="0" smtClean="0">
                <a:latin typeface="Arial Narrow" panose="020B0606020202030204" pitchFamily="34" charset="0"/>
              </a:rPr>
              <a:t>III Funds are Used– </a:t>
            </a:r>
            <a:endParaRPr lang="en-US" sz="2800" b="1" dirty="0">
              <a:latin typeface="Arial Narrow" panose="020B0606020202030204" pitchFamily="34" charset="0"/>
            </a:endParaRPr>
          </a:p>
          <a:p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Calibri" pitchFamily="34" charset="0"/>
              </a:rPr>
              <a:t>Examples of </a:t>
            </a:r>
            <a:r>
              <a:rPr lang="en-US" sz="2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Calibri" pitchFamily="34" charset="0"/>
              </a:rPr>
              <a:t>Expenditures</a:t>
            </a:r>
            <a:endParaRPr lang="en-US" sz="2400" dirty="0"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1953" y="2317303"/>
            <a:ext cx="8469443" cy="4430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2800" b="1" dirty="0"/>
              <a:t>Title </a:t>
            </a:r>
            <a:r>
              <a:rPr lang="en-US" sz="2800" b="1" dirty="0" smtClean="0"/>
              <a:t>III LEP: Centrally managed</a:t>
            </a:r>
          </a:p>
          <a:p>
            <a:pPr marL="947000" lvl="2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Coaching </a:t>
            </a:r>
            <a:r>
              <a:rPr lang="en-US" sz="2800" dirty="0"/>
              <a:t>and support for teachers</a:t>
            </a:r>
          </a:p>
          <a:p>
            <a:endParaRPr lang="en-US" sz="2800" b="1" dirty="0" smtClean="0"/>
          </a:p>
          <a:p>
            <a:pPr marL="832700" lvl="1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 High </a:t>
            </a:r>
            <a:r>
              <a:rPr lang="en-US" sz="2800" dirty="0"/>
              <a:t>quality Professional </a:t>
            </a:r>
            <a:r>
              <a:rPr lang="en-US" sz="2800" dirty="0" smtClean="0"/>
              <a:t>Development (New ELD </a:t>
            </a:r>
            <a:r>
              <a:rPr lang="en-US" sz="2800" dirty="0" smtClean="0"/>
              <a:t>  standards</a:t>
            </a:r>
            <a:r>
              <a:rPr lang="en-US" sz="2800" dirty="0" smtClean="0"/>
              <a:t>, Common Core); and  Materials</a:t>
            </a:r>
          </a:p>
          <a:p>
            <a:pPr lvl="1"/>
            <a:r>
              <a:rPr lang="en-US" sz="2800" dirty="0" smtClean="0"/>
              <a:t> </a:t>
            </a:r>
            <a:endParaRPr lang="en-US" sz="2800" dirty="0"/>
          </a:p>
          <a:p>
            <a:pPr marL="832700" lvl="1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 Instructional Aides for Duel Immersion classrooms</a:t>
            </a:r>
            <a:r>
              <a:rPr lang="en-US" sz="2800" b="1" dirty="0" smtClean="0"/>
              <a:t>.</a:t>
            </a:r>
            <a:endParaRPr lang="en-US" sz="2800" dirty="0" smtClean="0"/>
          </a:p>
          <a:p>
            <a:pPr marL="832700" lvl="1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0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5927</TotalTime>
  <Words>767</Words>
  <Application>Microsoft Office PowerPoint</Application>
  <PresentationFormat>Custom</PresentationFormat>
  <Paragraphs>149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A. Forrest</dc:creator>
  <cp:lastModifiedBy>SCUSD</cp:lastModifiedBy>
  <cp:revision>327</cp:revision>
  <cp:lastPrinted>2015-06-03T19:33:18Z</cp:lastPrinted>
  <dcterms:created xsi:type="dcterms:W3CDTF">2013-05-24T21:33:12Z</dcterms:created>
  <dcterms:modified xsi:type="dcterms:W3CDTF">2015-06-03T20:06:41Z</dcterms:modified>
</cp:coreProperties>
</file>