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7"/>
  </p:notesMasterIdLst>
  <p:handoutMasterIdLst>
    <p:handoutMasterId r:id="rId28"/>
  </p:handoutMasterIdLst>
  <p:sldIdLst>
    <p:sldId id="362" r:id="rId2"/>
    <p:sldId id="363" r:id="rId3"/>
    <p:sldId id="364" r:id="rId4"/>
    <p:sldId id="366" r:id="rId5"/>
    <p:sldId id="367" r:id="rId6"/>
    <p:sldId id="368" r:id="rId7"/>
    <p:sldId id="365" r:id="rId8"/>
    <p:sldId id="369" r:id="rId9"/>
    <p:sldId id="339" r:id="rId10"/>
    <p:sldId id="297" r:id="rId11"/>
    <p:sldId id="341" r:id="rId12"/>
    <p:sldId id="319" r:id="rId13"/>
    <p:sldId id="291" r:id="rId14"/>
    <p:sldId id="340" r:id="rId15"/>
    <p:sldId id="338" r:id="rId16"/>
    <p:sldId id="343" r:id="rId17"/>
    <p:sldId id="356" r:id="rId18"/>
    <p:sldId id="358" r:id="rId19"/>
    <p:sldId id="342" r:id="rId20"/>
    <p:sldId id="346" r:id="rId21"/>
    <p:sldId id="345" r:id="rId22"/>
    <p:sldId id="348" r:id="rId23"/>
    <p:sldId id="352" r:id="rId24"/>
    <p:sldId id="350" r:id="rId25"/>
    <p:sldId id="359" r:id="rId26"/>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39" autoAdjust="0"/>
  </p:normalViewPr>
  <p:slideViewPr>
    <p:cSldViewPr>
      <p:cViewPr>
        <p:scale>
          <a:sx n="60" d="100"/>
          <a:sy n="60" d="100"/>
        </p:scale>
        <p:origin x="-1656" y="-90"/>
      </p:cViewPr>
      <p:guideLst>
        <p:guide orient="horz" pos="2160"/>
        <p:guide pos="2880"/>
      </p:guideLst>
    </p:cSldViewPr>
  </p:slideViewPr>
  <p:notesTextViewPr>
    <p:cViewPr>
      <p:scale>
        <a:sx n="1" d="1"/>
        <a:sy n="1" d="1"/>
      </p:scale>
      <p:origin x="0" y="0"/>
    </p:cViewPr>
  </p:notesTextViewPr>
  <p:sorterViewPr>
    <p:cViewPr>
      <p:scale>
        <a:sx n="100" d="100"/>
        <a:sy n="100" d="100"/>
      </p:scale>
      <p:origin x="0" y="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40" tIns="45720" rIns="91440" bIns="45720" rtlCol="0"/>
          <a:lstStyle>
            <a:lvl1pPr algn="r">
              <a:defRPr sz="1200"/>
            </a:lvl1pPr>
          </a:lstStyle>
          <a:p>
            <a:fld id="{D98DAA82-7C24-4F1D-8D05-F662BE916CEC}" type="datetimeFigureOut">
              <a:rPr lang="en-US" smtClean="0"/>
              <a:pPr/>
              <a:t>5/15/2014</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40" tIns="45720" rIns="91440" bIns="45720" rtlCol="0" anchor="b"/>
          <a:lstStyle>
            <a:lvl1pPr algn="r">
              <a:defRPr sz="1200"/>
            </a:lvl1pPr>
          </a:lstStyle>
          <a:p>
            <a:fld id="{952D918F-CE31-4711-90E5-06F84C22ADC3}" type="slidenum">
              <a:rPr lang="en-US" smtClean="0"/>
              <a:pPr/>
              <a:t>‹#›</a:t>
            </a:fld>
            <a:endParaRPr lang="en-US" dirty="0"/>
          </a:p>
        </p:txBody>
      </p:sp>
    </p:spTree>
    <p:extLst>
      <p:ext uri="{BB962C8B-B14F-4D97-AF65-F5344CB8AC3E}">
        <p14:creationId xmlns:p14="http://schemas.microsoft.com/office/powerpoint/2010/main" val="2887790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7CC79186-1B37-4930-BD66-BB8AEF91AD58}" type="datetimeFigureOut">
              <a:rPr lang="en-US" smtClean="0"/>
              <a:pPr/>
              <a:t>5/15/2014</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3BE1ECE7-50EE-43D6-AA47-5255A3887100}" type="slidenum">
              <a:rPr lang="en-US" smtClean="0"/>
              <a:pPr/>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Joy</a:t>
            </a: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10</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0" indent="0">
              <a:buFont typeface="Arial"/>
              <a:buNone/>
            </a:pPr>
            <a:r>
              <a:rPr lang="en-US" dirty="0" smtClean="0"/>
              <a:t>Joy</a:t>
            </a:r>
          </a:p>
          <a:p>
            <a:pPr marL="0" indent="0">
              <a:buFont typeface="Arial"/>
              <a:buNone/>
            </a:pPr>
            <a:endParaRPr lang="en-US" dirty="0" smtClean="0"/>
          </a:p>
          <a:p>
            <a:pPr marL="171450" indent="-171450">
              <a:buFont typeface="Arial"/>
              <a:buChar char="•"/>
            </a:pPr>
            <a:r>
              <a:rPr lang="en-US" dirty="0" smtClean="0"/>
              <a:t>Think</a:t>
            </a:r>
          </a:p>
          <a:p>
            <a:pPr marL="171450" indent="-171450">
              <a:buFont typeface="Arial"/>
              <a:buChar char="•"/>
            </a:pPr>
            <a:r>
              <a:rPr lang="en-US" dirty="0" smtClean="0"/>
              <a:t>Musical</a:t>
            </a:r>
            <a:r>
              <a:rPr lang="en-US" baseline="0" dirty="0" smtClean="0"/>
              <a:t> Shares</a:t>
            </a:r>
          </a:p>
          <a:p>
            <a:pPr marL="171450" indent="-171450">
              <a:buFont typeface="Arial"/>
              <a:buChar char="•"/>
            </a:pPr>
            <a:r>
              <a:rPr lang="en-US" baseline="0" dirty="0" smtClean="0"/>
              <a:t>Return to table – share something that you heard that you are excited to incorporate instructionally either as a school or individually</a:t>
            </a:r>
          </a:p>
          <a:p>
            <a:pPr marL="171450" indent="-171450">
              <a:buFont typeface="Arial"/>
              <a:buChar char="•"/>
            </a:pPr>
            <a:r>
              <a:rPr lang="en-US" baseline="0" dirty="0" smtClean="0"/>
              <a:t>Share out intention as a whole group.</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Joy – will discuss with </a:t>
            </a:r>
            <a:r>
              <a:rPr lang="en-US" baseline="0" dirty="0" err="1" smtClean="0"/>
              <a:t>Mikila</a:t>
            </a:r>
            <a:endParaRPr lang="en-US" baseline="0" dirty="0" smtClean="0"/>
          </a:p>
          <a:p>
            <a:endParaRPr lang="en-US" baseline="0" dirty="0" smtClean="0"/>
          </a:p>
          <a:p>
            <a:r>
              <a:rPr lang="en-US" baseline="0" dirty="0" smtClean="0"/>
              <a:t>Consider these as you continue to work </a:t>
            </a:r>
            <a:r>
              <a:rPr lang="en-US" baseline="0" smtClean="0"/>
              <a:t>throughout the day.</a:t>
            </a:r>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12</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dirty="0" smtClean="0"/>
              <a:t>Joy</a:t>
            </a:r>
          </a:p>
          <a:p>
            <a:endParaRPr lang="en-US" dirty="0" smtClean="0"/>
          </a:p>
          <a:p>
            <a:r>
              <a:rPr lang="en-US" dirty="0" smtClean="0"/>
              <a:t>First</a:t>
            </a:r>
            <a:r>
              <a:rPr lang="en-US" baseline="0" dirty="0" smtClean="0"/>
              <a:t> Bullet – About 7 minutes.  Then share with table.  Then share out each question separately.  Use Add on and agree or disagree.</a:t>
            </a:r>
          </a:p>
          <a:p>
            <a:endParaRPr lang="en-US" baseline="0" dirty="0" smtClean="0"/>
          </a:p>
          <a:p>
            <a:r>
              <a:rPr lang="en-US" baseline="0" dirty="0" smtClean="0"/>
              <a:t>Second Bullet – Benefits – About 7 minutes. At table, each person complete one section. Then share ideas around the table. .  One person share Teacher Benefits – others to add on.  One person share Student Benefits – others to add on.  And so on.</a:t>
            </a:r>
          </a:p>
          <a:p>
            <a:endParaRPr lang="en-US" baseline="0" dirty="0" smtClean="0"/>
          </a:p>
          <a:p>
            <a:r>
              <a:rPr lang="en-US" baseline="0" dirty="0" smtClean="0"/>
              <a:t>Third Bullet – Work with a partner – each writing your observations on your own paper.  Share your observations with another partner pair.</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13</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dirty="0" smtClean="0"/>
              <a:t>Joy</a:t>
            </a:r>
          </a:p>
          <a:p>
            <a:endParaRPr lang="en-US" dirty="0" smtClean="0"/>
          </a:p>
          <a:p>
            <a:r>
              <a:rPr lang="en-US" dirty="0" smtClean="0"/>
              <a:t>Curriculum</a:t>
            </a:r>
            <a:r>
              <a:rPr lang="en-US" baseline="0" dirty="0" smtClean="0"/>
              <a:t> Maps are like a road map – set a course – don’t define every stop and every turn.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14</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baseline="0" dirty="0" smtClean="0"/>
          </a:p>
          <a:p>
            <a:r>
              <a:rPr lang="en-US" baseline="0" dirty="0" smtClean="0"/>
              <a:t>Physically move yourself and all of your materials to grade specific groups – where you will spend the majority of the rest of the day – where you will be immersed in using the curriculum map for the purpose of preparing for instructional planning.  </a:t>
            </a:r>
          </a:p>
          <a:p>
            <a:endParaRPr lang="en-US" baseline="0" dirty="0" smtClean="0"/>
          </a:p>
          <a:p>
            <a:r>
              <a:rPr lang="en-US" baseline="0" dirty="0" smtClean="0"/>
              <a:t>Shut the doors most of the way.</a:t>
            </a:r>
          </a:p>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15</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16</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17</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18</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r>
              <a:rPr lang="en-US" sz="1200" kern="1200" dirty="0" smtClean="0">
                <a:solidFill>
                  <a:schemeClr val="tx1"/>
                </a:solidFill>
                <a:effectLst/>
                <a:latin typeface="+mn-lt"/>
                <a:ea typeface="+mn-ea"/>
                <a:cs typeface="+mn-cs"/>
              </a:rPr>
              <a:t>Cannot outsource the thinking required to build a coherent, cohesive, connected instructional unit – As a teacher you must replicate the thinking used to create the curriculum map so that you are well-grounded in both the content and the pedagogy for teaching that content </a:t>
            </a:r>
          </a:p>
          <a:p>
            <a:pPr marL="171450" indent="-171450">
              <a:buFont typeface="Arial"/>
              <a:buChar char="•"/>
            </a:pPr>
            <a:endParaRPr lang="en-US" sz="1200" kern="1200" dirty="0" smtClean="0">
              <a:solidFill>
                <a:schemeClr val="tx1"/>
              </a:solidFill>
              <a:effectLst/>
              <a:latin typeface="+mn-lt"/>
              <a:ea typeface="+mn-ea"/>
              <a:cs typeface="+mn-cs"/>
            </a:endParaRPr>
          </a:p>
          <a:p>
            <a:pPr marL="171450" indent="-171450">
              <a:buFont typeface="Arial"/>
              <a:buChar char="•"/>
            </a:pPr>
            <a:r>
              <a:rPr lang="en-US" dirty="0" smtClean="0"/>
              <a:t>Be specific and intentional</a:t>
            </a:r>
            <a:r>
              <a:rPr lang="en-US" baseline="0" dirty="0" smtClean="0"/>
              <a:t> about the time it takes to do this – our process today will be lengthy – as we are explicit about each part of the process.  In practice, it will be smooth and one step will flow into another – collaboration will make the process more efficient.</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19</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dirty="0" smtClean="0"/>
              <a:t>Decomposing or splitting a factor problems. K-5 Math</a:t>
            </a:r>
            <a:r>
              <a:rPr lang="en-US" baseline="0" dirty="0" smtClean="0"/>
              <a:t> Teaching Resources has some ideas for this.</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20</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0" indent="0">
              <a:buFont typeface="Arial"/>
              <a:buNone/>
            </a:pPr>
            <a:r>
              <a:rPr lang="en-US" sz="1200" kern="1200" dirty="0" smtClean="0">
                <a:solidFill>
                  <a:schemeClr val="tx1"/>
                </a:solidFill>
                <a:effectLst/>
                <a:latin typeface="+mn-lt"/>
                <a:ea typeface="+mn-ea"/>
                <a:cs typeface="+mn-cs"/>
              </a:rPr>
              <a:t>Click on one bullet</a:t>
            </a:r>
            <a:r>
              <a:rPr lang="en-US" sz="1200" kern="1200" baseline="0" dirty="0" smtClean="0">
                <a:solidFill>
                  <a:schemeClr val="tx1"/>
                </a:solidFill>
                <a:effectLst/>
                <a:latin typeface="+mn-lt"/>
                <a:ea typeface="+mn-ea"/>
                <a:cs typeface="+mn-cs"/>
              </a:rPr>
              <a:t> at a time – giving participants ample time to collaborate and complete the bulleted task.</a:t>
            </a:r>
          </a:p>
          <a:p>
            <a:pPr marL="0" indent="0">
              <a:buFont typeface="Arial"/>
              <a:buNone/>
            </a:pPr>
            <a:endParaRPr lang="en-US" sz="1200" kern="1200" baseline="0" dirty="0" smtClean="0">
              <a:solidFill>
                <a:schemeClr val="tx1"/>
              </a:solidFill>
              <a:effectLst/>
              <a:latin typeface="+mn-lt"/>
              <a:ea typeface="+mn-ea"/>
              <a:cs typeface="+mn-cs"/>
            </a:endParaRPr>
          </a:p>
          <a:p>
            <a:pPr marL="0" indent="0">
              <a:buFont typeface="Arial"/>
              <a:buNone/>
            </a:pPr>
            <a:r>
              <a:rPr lang="en-US" sz="1200" kern="1200" baseline="0" dirty="0" smtClean="0">
                <a:solidFill>
                  <a:schemeClr val="tx1"/>
                </a:solidFill>
                <a:effectLst/>
                <a:latin typeface="+mn-lt"/>
                <a:ea typeface="+mn-ea"/>
                <a:cs typeface="+mn-cs"/>
              </a:rPr>
              <a:t>Bullet 3 – Use Lesson Sequence handout</a:t>
            </a:r>
            <a:endParaRPr lang="en-US" sz="1200" kern="1200" dirty="0" smtClean="0">
              <a:solidFill>
                <a:schemeClr val="tx1"/>
              </a:solidFill>
              <a:effectLst/>
              <a:latin typeface="+mn-lt"/>
              <a:ea typeface="+mn-ea"/>
              <a:cs typeface="+mn-cs"/>
            </a:endParaRP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0" indent="0">
              <a:buFont typeface="Arial"/>
              <a:buNone/>
            </a:pPr>
            <a:r>
              <a:rPr lang="en-US" sz="1200" kern="1200" baseline="0" dirty="0" smtClean="0">
                <a:solidFill>
                  <a:schemeClr val="tx1"/>
                </a:solidFill>
                <a:effectLst/>
                <a:latin typeface="+mn-lt"/>
                <a:ea typeface="+mn-ea"/>
                <a:cs typeface="+mn-cs"/>
              </a:rPr>
              <a:t>In small group – divide up the lessons – work together – on one today – collaborate on the development of others – using technology and your training specialist.</a:t>
            </a:r>
          </a:p>
          <a:p>
            <a:pPr marL="0" indent="0">
              <a:buFont typeface="Arial"/>
              <a:buNone/>
            </a:pPr>
            <a:endParaRPr lang="en-US" sz="1200" kern="1200" baseline="0" dirty="0" smtClean="0">
              <a:solidFill>
                <a:schemeClr val="tx1"/>
              </a:solidFill>
              <a:effectLst/>
              <a:latin typeface="+mn-lt"/>
              <a:ea typeface="+mn-ea"/>
              <a:cs typeface="+mn-cs"/>
            </a:endParaRP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22</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a:buFont typeface="Arial"/>
              <a:buChar char="•"/>
            </a:pPr>
            <a:endParaRPr lang="en-US" sz="1200" kern="1200" dirty="0" smtClean="0">
              <a:solidFill>
                <a:schemeClr val="tx1"/>
              </a:solidFill>
              <a:effectLst/>
              <a:latin typeface="+mn-lt"/>
              <a:ea typeface="+mn-ea"/>
              <a:cs typeface="+mn-cs"/>
            </a:endParaRP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23</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We have worked with the benefits of using a curriculum map as our instructional guide throughout the day – it may be a change in our practice/process for preparing for instruction – consider –</a:t>
            </a:r>
          </a:p>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24</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25</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dirty="0" smtClean="0"/>
              <a:t>Decomposing or splitting a factor problems. K-5 Math</a:t>
            </a:r>
            <a:r>
              <a:rPr lang="en-US" baseline="0" dirty="0" smtClean="0"/>
              <a:t> Teaching Resources has some ideas for this.</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3</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This model is commonly used in 2</a:t>
            </a:r>
            <a:r>
              <a:rPr lang="en-US" baseline="30000" dirty="0" smtClean="0"/>
              <a:t>nd</a:t>
            </a:r>
            <a:r>
              <a:rPr lang="en-US" baseline="0" dirty="0" smtClean="0"/>
              <a:t> and 3</a:t>
            </a:r>
            <a:r>
              <a:rPr lang="en-US" baseline="30000" dirty="0" smtClean="0"/>
              <a:t>rd</a:t>
            </a:r>
            <a:r>
              <a:rPr lang="en-US" baseline="0" dirty="0" smtClean="0"/>
              <a:t> Grade to build multiplicative understanding.  Moving from counting, to repeated addition to multiplication. It is a crucial model for connecting addition to subtraction. </a:t>
            </a: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4</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5</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6</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7</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8</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r>
              <a:rPr lang="en-US" baseline="0" dirty="0" smtClean="0"/>
              <a:t>Joy</a:t>
            </a: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9</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29957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4461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5527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9497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10155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3149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44716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84922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57589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3311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57396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B652E-26D7-4463-94C9-346DA3346F4D}" type="datetimeFigureOut">
              <a:rPr lang="en-US" smtClean="0">
                <a:solidFill>
                  <a:prstClr val="black">
                    <a:tint val="75000"/>
                  </a:prstClr>
                </a:solidFill>
                <a:latin typeface="Calibri"/>
              </a:rPr>
              <a:pPr/>
              <a:t>5/15/2014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9199272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435208" y="1863298"/>
            <a:ext cx="8305800" cy="3970318"/>
          </a:xfrm>
          <a:prstGeom prst="rect">
            <a:avLst/>
          </a:prstGeom>
        </p:spPr>
        <p:txBody>
          <a:bodyPr wrap="square">
            <a:spAutoFit/>
          </a:bodyPr>
          <a:lstStyle/>
          <a:p>
            <a:pPr algn="ctr"/>
            <a:endParaRPr lang="en-US" sz="800" b="1" dirty="0">
              <a:solidFill>
                <a:prstClr val="black"/>
              </a:solidFill>
              <a:latin typeface="Calibri"/>
              <a:cs typeface="Calibri" pitchFamily="34" charset="0"/>
            </a:endParaRPr>
          </a:p>
          <a:p>
            <a:pPr algn="ctr"/>
            <a:r>
              <a:rPr lang="en-US" sz="4400" b="1" dirty="0" smtClean="0">
                <a:solidFill>
                  <a:prstClr val="black"/>
                </a:solidFill>
                <a:latin typeface="Calibri"/>
                <a:cs typeface="Calibri" pitchFamily="34" charset="0"/>
              </a:rPr>
              <a:t>Transforming                                      Teaching &amp; Learning</a:t>
            </a:r>
          </a:p>
          <a:p>
            <a:pPr algn="ctr"/>
            <a:endParaRPr lang="en-US" sz="2400" b="1" dirty="0" smtClean="0">
              <a:solidFill>
                <a:prstClr val="black"/>
              </a:solidFill>
              <a:latin typeface="Calibri"/>
              <a:cs typeface="Calibri" pitchFamily="34" charset="0"/>
            </a:endParaRPr>
          </a:p>
          <a:p>
            <a:pPr algn="ctr"/>
            <a:r>
              <a:rPr lang="en-US" sz="3600" b="1" dirty="0" smtClean="0">
                <a:solidFill>
                  <a:prstClr val="black"/>
                </a:solidFill>
                <a:latin typeface="Calibri" pitchFamily="34" charset="0"/>
                <a:cs typeface="Calibri" pitchFamily="34" charset="0"/>
              </a:rPr>
              <a:t>Grades 3 - 5</a:t>
            </a:r>
            <a:endParaRPr lang="en-US" sz="3600" b="1" dirty="0">
              <a:solidFill>
                <a:prstClr val="black"/>
              </a:solidFill>
              <a:latin typeface="Calibri" pitchFamily="34" charset="0"/>
              <a:cs typeface="Calibri" pitchFamily="34" charset="0"/>
            </a:endParaRPr>
          </a:p>
          <a:p>
            <a:pPr algn="ctr"/>
            <a:endParaRPr lang="en-US" sz="2400" b="1" dirty="0">
              <a:solidFill>
                <a:prstClr val="black"/>
              </a:solidFill>
              <a:latin typeface="Calibri"/>
              <a:cs typeface="Calibri" pitchFamily="34" charset="0"/>
            </a:endParaRPr>
          </a:p>
          <a:p>
            <a:pPr algn="ctr"/>
            <a:r>
              <a:rPr lang="en-US" sz="3600" b="1" dirty="0" smtClean="0">
                <a:solidFill>
                  <a:prstClr val="black"/>
                </a:solidFill>
                <a:latin typeface="Calibri"/>
                <a:cs typeface="Calibri" pitchFamily="34" charset="0"/>
              </a:rPr>
              <a:t>May 22, 2014</a:t>
            </a:r>
          </a:p>
          <a:p>
            <a:pPr algn="ctr"/>
            <a:endParaRPr lang="en-US" sz="3600" b="1" dirty="0">
              <a:solidFill>
                <a:prstClr val="black"/>
              </a:solidFill>
              <a:latin typeface="Calibri"/>
              <a:cs typeface="Calibri" pitchFamily="34" charset="0"/>
            </a:endParaRPr>
          </a:p>
        </p:txBody>
      </p:sp>
      <p:sp>
        <p:nvSpPr>
          <p:cNvPr id="3" name="TextBox 2"/>
          <p:cNvSpPr txBox="1"/>
          <p:nvPr/>
        </p:nvSpPr>
        <p:spPr>
          <a:xfrm>
            <a:off x="554966" y="1032301"/>
            <a:ext cx="8305800" cy="830997"/>
          </a:xfrm>
          <a:prstGeom prst="rect">
            <a:avLst/>
          </a:prstGeom>
          <a:noFill/>
        </p:spPr>
        <p:txBody>
          <a:bodyPr wrap="square" rtlCol="0">
            <a:spAutoFit/>
          </a:bodyPr>
          <a:lstStyle/>
          <a:p>
            <a:r>
              <a:rPr lang="en-US" sz="4800" dirty="0">
                <a:solidFill>
                  <a:prstClr val="black"/>
                </a:solidFill>
                <a:latin typeface="Impact" pitchFamily="34" charset="0"/>
              </a:rPr>
              <a:t>Transition To The Common Core</a:t>
            </a:r>
            <a:endParaRPr lang="en-US" sz="4800" dirty="0">
              <a:solidFill>
                <a:prstClr val="black"/>
              </a:solidFill>
              <a:latin typeface="Calibri"/>
            </a:endParaRPr>
          </a:p>
        </p:txBody>
      </p:sp>
    </p:spTree>
    <p:extLst>
      <p:ext uri="{BB962C8B-B14F-4D97-AF65-F5344CB8AC3E}">
        <p14:creationId xmlns:p14="http://schemas.microsoft.com/office/powerpoint/2010/main" val="1560276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4000" dirty="0" smtClean="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381000" y="1905000"/>
            <a:ext cx="8458200" cy="4770537"/>
          </a:xfrm>
          <a:prstGeom prst="rect">
            <a:avLst/>
          </a:prstGeom>
          <a:noFill/>
        </p:spPr>
        <p:txBody>
          <a:bodyPr wrap="square" rtlCol="0">
            <a:spAutoFit/>
          </a:bodyPr>
          <a:lstStyle/>
          <a:p>
            <a:pPr marL="514350" indent="-514350">
              <a:buFont typeface="+mj-lt"/>
              <a:buAutoNum type="arabicPeriod"/>
            </a:pPr>
            <a:r>
              <a:rPr lang="en-US" sz="3200" dirty="0" smtClean="0"/>
              <a:t>Warm-Up</a:t>
            </a:r>
            <a:endParaRPr lang="en-US" sz="3200" dirty="0"/>
          </a:p>
          <a:p>
            <a:pPr marL="514350" indent="-514350">
              <a:buFont typeface="+mj-lt"/>
              <a:buAutoNum type="arabicPeriod"/>
            </a:pPr>
            <a:endParaRPr lang="en-US" sz="3200" dirty="0" smtClean="0"/>
          </a:p>
          <a:p>
            <a:pPr marL="514350" indent="-514350">
              <a:buFont typeface="+mj-lt"/>
              <a:buAutoNum type="arabicPeriod"/>
            </a:pPr>
            <a:r>
              <a:rPr lang="en-US" sz="3200" dirty="0" smtClean="0"/>
              <a:t>Celebrating </a:t>
            </a:r>
            <a:r>
              <a:rPr lang="en-US" sz="3200" dirty="0"/>
              <a:t>Success </a:t>
            </a:r>
            <a:endParaRPr lang="en-US" sz="3200" dirty="0"/>
          </a:p>
          <a:p>
            <a:pPr marL="514350" indent="-514350">
              <a:buFont typeface="+mj-lt"/>
              <a:buAutoNum type="arabicPeriod"/>
            </a:pPr>
            <a:endParaRPr lang="en-US" sz="3200" dirty="0" smtClean="0"/>
          </a:p>
          <a:p>
            <a:pPr marL="514350" indent="-514350">
              <a:buFont typeface="+mj-lt"/>
              <a:buAutoNum type="arabicPeriod"/>
            </a:pPr>
            <a:r>
              <a:rPr lang="en-US" sz="3200" dirty="0" smtClean="0"/>
              <a:t>SBAC </a:t>
            </a:r>
            <a:r>
              <a:rPr lang="en-US" sz="3200" dirty="0"/>
              <a:t>Assessment </a:t>
            </a:r>
            <a:r>
              <a:rPr lang="en-US" sz="3200" dirty="0" smtClean="0"/>
              <a:t>Analysis</a:t>
            </a:r>
          </a:p>
          <a:p>
            <a:pPr marL="514350" indent="-514350">
              <a:buFont typeface="+mj-lt"/>
              <a:buAutoNum type="arabicPeriod"/>
            </a:pPr>
            <a:endParaRPr lang="en-US" sz="3200" dirty="0"/>
          </a:p>
          <a:p>
            <a:pPr marL="514350" indent="-514350">
              <a:buFont typeface="+mj-lt"/>
              <a:buAutoNum type="arabicPeriod"/>
            </a:pPr>
            <a:r>
              <a:rPr lang="en-US" sz="3200" dirty="0" smtClean="0"/>
              <a:t>Curriculum </a:t>
            </a:r>
            <a:r>
              <a:rPr lang="en-US" sz="3200" dirty="0" smtClean="0"/>
              <a:t>Maps</a:t>
            </a:r>
            <a:endParaRPr lang="en-US" sz="3200" dirty="0"/>
          </a:p>
          <a:p>
            <a:pPr marL="742950" indent="-742950">
              <a:buFontTx/>
              <a:buAutoNum type="arabicPeriod"/>
            </a:pPr>
            <a:endParaRPr lang="en-US" sz="3200" dirty="0"/>
          </a:p>
          <a:p>
            <a:pPr marL="742950" indent="-742950">
              <a:buAutoNum type="arabicPeriod"/>
            </a:pPr>
            <a:endParaRPr lang="en-US" sz="3200" dirty="0" smtClean="0"/>
          </a:p>
          <a:p>
            <a:endParaRPr lang="en-US" sz="800" dirty="0"/>
          </a:p>
          <a:p>
            <a:pPr marL="742950" indent="-742950">
              <a:buAutoNum type="arabicPeriod" startAt="2"/>
            </a:pPr>
            <a:endParaRPr lang="en-US" sz="800" dirty="0"/>
          </a:p>
        </p:txBody>
      </p:sp>
      <p:sp>
        <p:nvSpPr>
          <p:cNvPr id="3" name="TextBox 2"/>
          <p:cNvSpPr txBox="1"/>
          <p:nvPr/>
        </p:nvSpPr>
        <p:spPr>
          <a:xfrm>
            <a:off x="457200" y="1066800"/>
            <a:ext cx="2971800" cy="707886"/>
          </a:xfrm>
          <a:prstGeom prst="rect">
            <a:avLst/>
          </a:prstGeom>
          <a:noFill/>
        </p:spPr>
        <p:txBody>
          <a:bodyPr wrap="square" rtlCol="0">
            <a:spAutoFit/>
          </a:bodyPr>
          <a:lstStyle/>
          <a:p>
            <a:r>
              <a:rPr lang="en-US" sz="4000" b="1" dirty="0" smtClean="0"/>
              <a:t>Agenda</a:t>
            </a:r>
            <a:endParaRPr lang="en-US" sz="4000" b="1" dirty="0"/>
          </a:p>
        </p:txBody>
      </p:sp>
    </p:spTree>
    <p:extLst>
      <p:ext uri="{BB962C8B-B14F-4D97-AF65-F5344CB8AC3E}">
        <p14:creationId xmlns:p14="http://schemas.microsoft.com/office/powerpoint/2010/main" val="15088796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2590800"/>
            <a:ext cx="8534400" cy="3962400"/>
          </a:xfrm>
        </p:spPr>
        <p:txBody>
          <a:bodyPr>
            <a:normAutofit fontScale="70000" lnSpcReduction="20000"/>
          </a:bodyPr>
          <a:lstStyle/>
          <a:p>
            <a:r>
              <a:rPr lang="en-US" sz="2800" dirty="0" smtClean="0"/>
              <a:t>Growth vs. Fixed Mindset</a:t>
            </a:r>
          </a:p>
          <a:p>
            <a:r>
              <a:rPr lang="en-US" sz="2800" dirty="0" smtClean="0"/>
              <a:t>Formative Assessment – Feedback that moves Learning Forward</a:t>
            </a:r>
          </a:p>
          <a:p>
            <a:r>
              <a:rPr lang="en-US" sz="2800" dirty="0" smtClean="0"/>
              <a:t>Talk Moves/Productive Talk</a:t>
            </a:r>
          </a:p>
          <a:p>
            <a:r>
              <a:rPr lang="en-US" sz="2800" dirty="0" smtClean="0"/>
              <a:t>Open-Ended Questions</a:t>
            </a:r>
          </a:p>
          <a:p>
            <a:r>
              <a:rPr lang="en-US" sz="2800" dirty="0" smtClean="0"/>
              <a:t>Standards for Mathematical Practice</a:t>
            </a:r>
          </a:p>
          <a:p>
            <a:r>
              <a:rPr lang="en-US" sz="2800" dirty="0" smtClean="0"/>
              <a:t>Today’s Number – Tell Me All You Know About …</a:t>
            </a:r>
          </a:p>
          <a:p>
            <a:r>
              <a:rPr lang="en-US" sz="2800" dirty="0" smtClean="0"/>
              <a:t>Problem-Solving Strategies</a:t>
            </a:r>
          </a:p>
          <a:p>
            <a:r>
              <a:rPr lang="en-US" sz="2800" dirty="0" smtClean="0"/>
              <a:t>My Favorite No – Valuing Wrong Answers</a:t>
            </a:r>
          </a:p>
          <a:p>
            <a:r>
              <a:rPr lang="en-US" sz="2800" dirty="0" smtClean="0"/>
              <a:t>Backward Lesson Design</a:t>
            </a:r>
          </a:p>
          <a:p>
            <a:r>
              <a:rPr lang="en-US" sz="2800" dirty="0" smtClean="0"/>
              <a:t>Number Lines</a:t>
            </a:r>
          </a:p>
          <a:p>
            <a:r>
              <a:rPr lang="en-US" sz="2800" dirty="0" smtClean="0"/>
              <a:t>Content Analysis</a:t>
            </a:r>
          </a:p>
          <a:p>
            <a:r>
              <a:rPr lang="en-US" sz="2800" dirty="0" err="1" smtClean="0"/>
              <a:t>Wikispace</a:t>
            </a:r>
            <a:endParaRPr lang="en-US" sz="2800" dirty="0" smtClean="0"/>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534400" cy="1446550"/>
          </a:xfrm>
          <a:prstGeom prst="rect">
            <a:avLst/>
          </a:prstGeom>
          <a:noFill/>
        </p:spPr>
        <p:txBody>
          <a:bodyPr wrap="square" rtlCol="0">
            <a:spAutoFit/>
          </a:bodyPr>
          <a:lstStyle/>
          <a:p>
            <a:r>
              <a:rPr lang="en-US" sz="4400" b="1" dirty="0" smtClean="0"/>
              <a:t>Celebrate Success – Share Your Common Core Story</a:t>
            </a:r>
            <a:endParaRPr lang="en-US" sz="4400" b="1" dirty="0"/>
          </a:p>
        </p:txBody>
      </p:sp>
    </p:spTree>
    <p:extLst>
      <p:ext uri="{BB962C8B-B14F-4D97-AF65-F5344CB8AC3E}">
        <p14:creationId xmlns:p14="http://schemas.microsoft.com/office/powerpoint/2010/main" val="383374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76200" y="1066800"/>
            <a:ext cx="8229600" cy="869547"/>
          </a:xfrm>
        </p:spPr>
        <p:txBody>
          <a:bodyPr>
            <a:normAutofit fontScale="90000"/>
          </a:bodyPr>
          <a:lstStyle/>
          <a:p>
            <a:pPr algn="l"/>
            <a:r>
              <a:rPr lang="en-US" sz="4000" dirty="0" smtClean="0"/>
              <a:t/>
            </a:r>
            <a:br>
              <a:rPr lang="en-US" sz="4000" dirty="0" smtClean="0"/>
            </a:br>
            <a:endParaRPr lang="en-US" sz="4000" dirty="0"/>
          </a:p>
        </p:txBody>
      </p:sp>
      <p:sp>
        <p:nvSpPr>
          <p:cNvPr id="2" name="TextBox 1"/>
          <p:cNvSpPr txBox="1"/>
          <p:nvPr/>
        </p:nvSpPr>
        <p:spPr>
          <a:xfrm>
            <a:off x="533400" y="2209800"/>
            <a:ext cx="8458200" cy="2862322"/>
          </a:xfrm>
          <a:prstGeom prst="rect">
            <a:avLst/>
          </a:prstGeom>
          <a:noFill/>
        </p:spPr>
        <p:txBody>
          <a:bodyPr wrap="square" rtlCol="0">
            <a:spAutoFit/>
          </a:bodyPr>
          <a:lstStyle/>
          <a:p>
            <a:pPr marL="571500" indent="-571500">
              <a:buFont typeface="Arial"/>
              <a:buChar char="•"/>
            </a:pPr>
            <a:r>
              <a:rPr lang="en-US" sz="3600" dirty="0">
                <a:solidFill>
                  <a:prstClr val="black"/>
                </a:solidFill>
              </a:rPr>
              <a:t>What was familiar to you</a:t>
            </a:r>
            <a:r>
              <a:rPr lang="en-US" sz="3600" dirty="0" smtClean="0">
                <a:solidFill>
                  <a:prstClr val="black"/>
                </a:solidFill>
              </a:rPr>
              <a:t>?</a:t>
            </a:r>
            <a:endParaRPr lang="en-US" sz="3600" dirty="0" smtClean="0">
              <a:solidFill>
                <a:prstClr val="black"/>
              </a:solidFill>
              <a:latin typeface="Calibri"/>
            </a:endParaRPr>
          </a:p>
          <a:p>
            <a:pPr marL="571500" indent="-571500">
              <a:buFont typeface="Arial"/>
              <a:buChar char="•"/>
            </a:pPr>
            <a:r>
              <a:rPr lang="en-US" sz="3600" dirty="0" smtClean="0">
                <a:solidFill>
                  <a:prstClr val="black"/>
                </a:solidFill>
                <a:latin typeface="Calibri"/>
              </a:rPr>
              <a:t>What surprised you?</a:t>
            </a:r>
          </a:p>
          <a:p>
            <a:pPr marL="571500" indent="-571500">
              <a:buFont typeface="Arial"/>
              <a:buChar char="•"/>
            </a:pPr>
            <a:r>
              <a:rPr lang="en-US" sz="3600" dirty="0" smtClean="0">
                <a:solidFill>
                  <a:prstClr val="black"/>
                </a:solidFill>
                <a:latin typeface="Calibri"/>
              </a:rPr>
              <a:t>What were you pleased to see?</a:t>
            </a:r>
          </a:p>
          <a:p>
            <a:pPr marL="571500" indent="-571500">
              <a:buFont typeface="Arial"/>
              <a:buChar char="•"/>
            </a:pPr>
            <a:r>
              <a:rPr lang="en-US" sz="3600" dirty="0" smtClean="0">
                <a:solidFill>
                  <a:prstClr val="black"/>
                </a:solidFill>
                <a:latin typeface="Calibri"/>
              </a:rPr>
              <a:t>What instructional implications are indicated?</a:t>
            </a:r>
          </a:p>
        </p:txBody>
      </p:sp>
      <p:sp>
        <p:nvSpPr>
          <p:cNvPr id="3" name="TextBox 2"/>
          <p:cNvSpPr txBox="1"/>
          <p:nvPr/>
        </p:nvSpPr>
        <p:spPr>
          <a:xfrm>
            <a:off x="381000" y="1143000"/>
            <a:ext cx="7010400" cy="769441"/>
          </a:xfrm>
          <a:prstGeom prst="rect">
            <a:avLst/>
          </a:prstGeom>
          <a:noFill/>
        </p:spPr>
        <p:txBody>
          <a:bodyPr wrap="square" rtlCol="0">
            <a:spAutoFit/>
          </a:bodyPr>
          <a:lstStyle/>
          <a:p>
            <a:r>
              <a:rPr lang="en-US" sz="4400" b="1" dirty="0" smtClean="0"/>
              <a:t>SBAC Assessment</a:t>
            </a:r>
            <a:endParaRPr lang="en-US" sz="4400" b="1" dirty="0"/>
          </a:p>
        </p:txBody>
      </p:sp>
    </p:spTree>
    <p:extLst>
      <p:ext uri="{BB962C8B-B14F-4D97-AF65-F5344CB8AC3E}">
        <p14:creationId xmlns:p14="http://schemas.microsoft.com/office/powerpoint/2010/main" val="111230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1981200"/>
            <a:ext cx="8534400" cy="4191000"/>
          </a:xfrm>
        </p:spPr>
        <p:txBody>
          <a:bodyPr>
            <a:normAutofit/>
          </a:bodyPr>
          <a:lstStyle/>
          <a:p>
            <a:r>
              <a:rPr lang="en-US" dirty="0" smtClean="0"/>
              <a:t>Independently study the curriculum map</a:t>
            </a:r>
          </a:p>
          <a:p>
            <a:r>
              <a:rPr lang="en-US" dirty="0" smtClean="0"/>
              <a:t>Then answer Questions 1 and 2 on Curriculum Map Guiding Questions sheet. </a:t>
            </a:r>
          </a:p>
          <a:p>
            <a:r>
              <a:rPr lang="en-US" dirty="0" smtClean="0"/>
              <a:t>Benefits </a:t>
            </a:r>
            <a:r>
              <a:rPr lang="en-US" dirty="0" smtClean="0"/>
              <a:t>of Curriculum Maps</a:t>
            </a:r>
          </a:p>
          <a:p>
            <a:r>
              <a:rPr lang="en-US" dirty="0" smtClean="0"/>
              <a:t>Unit </a:t>
            </a:r>
            <a:r>
              <a:rPr lang="en-US" dirty="0" smtClean="0"/>
              <a:t>1 – Examine it more closely and use your observations to answer Question 3.  </a:t>
            </a:r>
          </a:p>
          <a:p>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304800" y="1066800"/>
            <a:ext cx="8534400" cy="769441"/>
          </a:xfrm>
          <a:prstGeom prst="rect">
            <a:avLst/>
          </a:prstGeom>
          <a:noFill/>
        </p:spPr>
        <p:txBody>
          <a:bodyPr wrap="square" rtlCol="0">
            <a:spAutoFit/>
          </a:bodyPr>
          <a:lstStyle/>
          <a:p>
            <a:r>
              <a:rPr lang="en-US" sz="4400" b="1" dirty="0" smtClean="0"/>
              <a:t>Curriculum Maps – What Are They? </a:t>
            </a:r>
            <a:endParaRPr lang="en-US" sz="4400" b="1" dirty="0"/>
          </a:p>
        </p:txBody>
      </p:sp>
    </p:spTree>
    <p:extLst>
      <p:ext uri="{BB962C8B-B14F-4D97-AF65-F5344CB8AC3E}">
        <p14:creationId xmlns:p14="http://schemas.microsoft.com/office/powerpoint/2010/main" val="4466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1981200"/>
            <a:ext cx="8859046" cy="4191000"/>
          </a:xfrm>
        </p:spPr>
        <p:txBody>
          <a:bodyPr>
            <a:normAutofit/>
          </a:bodyPr>
          <a:lstStyle/>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228600" y="1066800"/>
            <a:ext cx="8610600" cy="769441"/>
          </a:xfrm>
          <a:prstGeom prst="rect">
            <a:avLst/>
          </a:prstGeom>
          <a:noFill/>
        </p:spPr>
        <p:txBody>
          <a:bodyPr wrap="square" rtlCol="0">
            <a:spAutoFit/>
          </a:bodyPr>
          <a:lstStyle/>
          <a:p>
            <a:r>
              <a:rPr lang="en-US" sz="4400" b="1" dirty="0" smtClean="0"/>
              <a:t>Curriculum Maps – What Are They? </a:t>
            </a:r>
            <a:endParaRPr lang="en-US" sz="4400" b="1" dirty="0"/>
          </a:p>
        </p:txBody>
      </p:sp>
      <p:pic>
        <p:nvPicPr>
          <p:cNvPr id="2" name="Picture 1" descr="stock-vector-sacramento-california-area-map-138845291.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1819945"/>
            <a:ext cx="8229600" cy="5038055"/>
          </a:xfrm>
          <a:prstGeom prst="rect">
            <a:avLst/>
          </a:prstGeom>
        </p:spPr>
      </p:pic>
    </p:spTree>
    <p:extLst>
      <p:ext uri="{BB962C8B-B14F-4D97-AF65-F5344CB8AC3E}">
        <p14:creationId xmlns:p14="http://schemas.microsoft.com/office/powerpoint/2010/main" val="2685495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81000" y="1981200"/>
            <a:ext cx="8325646" cy="4191000"/>
          </a:xfrm>
        </p:spPr>
        <p:txBody>
          <a:bodyPr>
            <a:normAutofit/>
          </a:bodyPr>
          <a:lstStyle/>
          <a:p>
            <a:pPr marL="0" indent="0">
              <a:buNone/>
            </a:pPr>
            <a:endParaRPr lang="en-US" sz="4000" dirty="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228600" y="10668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381000" y="1066800"/>
            <a:ext cx="5029200" cy="707886"/>
          </a:xfrm>
          <a:prstGeom prst="rect">
            <a:avLst/>
          </a:prstGeom>
          <a:noFill/>
        </p:spPr>
        <p:txBody>
          <a:bodyPr wrap="square" rtlCol="0">
            <a:spAutoFit/>
          </a:bodyPr>
          <a:lstStyle/>
          <a:p>
            <a:r>
              <a:rPr lang="en-US" sz="4000" b="1" dirty="0" smtClean="0"/>
              <a:t>Break</a:t>
            </a:r>
            <a:endParaRPr lang="en-US" sz="4000" b="1" dirty="0"/>
          </a:p>
        </p:txBody>
      </p:sp>
      <p:pic>
        <p:nvPicPr>
          <p:cNvPr id="11" name="Picture 10" descr="coronado-beach_8884_600x450.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000" y="1562100"/>
            <a:ext cx="6858000" cy="5143500"/>
          </a:xfrm>
          <a:prstGeom prst="rect">
            <a:avLst/>
          </a:prstGeom>
        </p:spPr>
      </p:pic>
    </p:spTree>
    <p:extLst>
      <p:ext uri="{BB962C8B-B14F-4D97-AF65-F5344CB8AC3E}">
        <p14:creationId xmlns:p14="http://schemas.microsoft.com/office/powerpoint/2010/main" val="26874859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2513350"/>
            <a:ext cx="8630446" cy="3962400"/>
          </a:xfrm>
        </p:spPr>
        <p:txBody>
          <a:bodyPr>
            <a:normAutofit/>
          </a:bodyPr>
          <a:lstStyle/>
          <a:p>
            <a:pPr marL="0" indent="0">
              <a:buNone/>
            </a:pPr>
            <a:r>
              <a:rPr lang="en-US" sz="2800" dirty="0" smtClean="0"/>
              <a:t>Two objectives:</a:t>
            </a:r>
          </a:p>
          <a:p>
            <a:r>
              <a:rPr lang="en-US" sz="2800" dirty="0" smtClean="0"/>
              <a:t>Model the process of using the curriculum map to prepare for creating a learning unit and lesson planning.</a:t>
            </a:r>
          </a:p>
          <a:p>
            <a:r>
              <a:rPr lang="en-US" sz="2800" dirty="0" smtClean="0"/>
              <a:t>Provide feedback on the curriculum map – Use Plus/Delta Recording Sheet</a:t>
            </a:r>
          </a:p>
          <a:p>
            <a:pPr marL="0" indent="0" algn="r">
              <a:buNone/>
            </a:pPr>
            <a:r>
              <a:rPr lang="en-US" sz="2800" dirty="0" smtClean="0"/>
              <a:t> </a:t>
            </a:r>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3820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257637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1828800"/>
            <a:ext cx="8686800" cy="4648200"/>
          </a:xfrm>
        </p:spPr>
        <p:txBody>
          <a:bodyPr>
            <a:normAutofit/>
          </a:bodyPr>
          <a:lstStyle/>
          <a:p>
            <a:pPr marL="0" indent="0">
              <a:buNone/>
            </a:pPr>
            <a:r>
              <a:rPr lang="en-US" sz="2800" b="1" dirty="0"/>
              <a:t>Think, Pair, Share</a:t>
            </a:r>
          </a:p>
          <a:p>
            <a:pPr marL="0" indent="0">
              <a:buNone/>
            </a:pPr>
            <a:endParaRPr lang="en-US" sz="1200" dirty="0"/>
          </a:p>
          <a:p>
            <a:r>
              <a:rPr lang="en-US" sz="2800" b="1" dirty="0"/>
              <a:t>Think</a:t>
            </a:r>
            <a:r>
              <a:rPr lang="en-US" sz="2800" dirty="0"/>
              <a:t> – Using “Why Plan Units of Study</a:t>
            </a:r>
            <a:r>
              <a:rPr lang="en-US" sz="2800" dirty="0">
                <a:solidFill>
                  <a:srgbClr val="000000"/>
                </a:solidFill>
              </a:rPr>
              <a:t>” sheet</a:t>
            </a:r>
            <a:r>
              <a:rPr lang="en-US" sz="2800" dirty="0"/>
              <a:t>, prioritize the benefits by selecting your personal Top 3</a:t>
            </a:r>
            <a:r>
              <a:rPr lang="en-US" sz="2800" dirty="0" smtClean="0"/>
              <a:t>.</a:t>
            </a:r>
          </a:p>
          <a:p>
            <a:pPr marL="0" indent="0">
              <a:buNone/>
            </a:pPr>
            <a:endParaRPr lang="en-US" sz="2800" dirty="0"/>
          </a:p>
          <a:p>
            <a:r>
              <a:rPr lang="en-US" sz="2800" b="1" dirty="0"/>
              <a:t>Pair</a:t>
            </a:r>
            <a:r>
              <a:rPr lang="en-US" sz="2800" dirty="0"/>
              <a:t> – Share your Top 3 and your reasons for the selections with another person at your table. </a:t>
            </a:r>
            <a:endParaRPr lang="en-US" sz="2800" dirty="0" smtClean="0"/>
          </a:p>
          <a:p>
            <a:pPr marL="0" indent="0">
              <a:buNone/>
            </a:pPr>
            <a:r>
              <a:rPr lang="en-US" sz="2800" dirty="0" smtClean="0"/>
              <a:t> </a:t>
            </a:r>
            <a:endParaRPr lang="en-US" sz="2800" dirty="0"/>
          </a:p>
          <a:p>
            <a:r>
              <a:rPr lang="en-US" sz="2800" b="1" dirty="0"/>
              <a:t>Share</a:t>
            </a:r>
            <a:r>
              <a:rPr lang="en-US" sz="2800" dirty="0"/>
              <a:t> – Share with whole group.</a:t>
            </a:r>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990600"/>
            <a:ext cx="8534400" cy="769441"/>
          </a:xfrm>
          <a:prstGeom prst="rect">
            <a:avLst/>
          </a:prstGeom>
          <a:noFill/>
        </p:spPr>
        <p:txBody>
          <a:bodyPr wrap="square" rtlCol="0">
            <a:spAutoFit/>
          </a:bodyPr>
          <a:lstStyle/>
          <a:p>
            <a:r>
              <a:rPr lang="en-US" sz="4400" b="1" dirty="0" smtClean="0"/>
              <a:t>Why Plan Units of Study?</a:t>
            </a:r>
            <a:endParaRPr lang="en-US" sz="4400" b="1" dirty="0"/>
          </a:p>
        </p:txBody>
      </p:sp>
    </p:spTree>
    <p:extLst>
      <p:ext uri="{BB962C8B-B14F-4D97-AF65-F5344CB8AC3E}">
        <p14:creationId xmlns:p14="http://schemas.microsoft.com/office/powerpoint/2010/main" val="400275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2647" y="2057400"/>
            <a:ext cx="8859046" cy="3962400"/>
          </a:xfrm>
        </p:spPr>
        <p:txBody>
          <a:bodyPr>
            <a:normAutofit/>
          </a:bodyPr>
          <a:lstStyle/>
          <a:p>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534400" cy="769441"/>
          </a:xfrm>
          <a:prstGeom prst="rect">
            <a:avLst/>
          </a:prstGeom>
          <a:noFill/>
        </p:spPr>
        <p:txBody>
          <a:bodyPr wrap="square" rtlCol="0">
            <a:spAutoFit/>
          </a:bodyPr>
          <a:lstStyle/>
          <a:p>
            <a:r>
              <a:rPr lang="en-US" sz="4400" b="1" dirty="0" smtClean="0"/>
              <a:t>Why Plan Units of Study?</a:t>
            </a:r>
            <a:endParaRPr lang="en-US" sz="4400" b="1" dirty="0"/>
          </a:p>
        </p:txBody>
      </p:sp>
      <p:sp>
        <p:nvSpPr>
          <p:cNvPr id="4" name="TextBox 3"/>
          <p:cNvSpPr txBox="1"/>
          <p:nvPr/>
        </p:nvSpPr>
        <p:spPr>
          <a:xfrm>
            <a:off x="533400" y="2133600"/>
            <a:ext cx="7696200" cy="2062103"/>
          </a:xfrm>
          <a:prstGeom prst="rect">
            <a:avLst/>
          </a:prstGeom>
          <a:noFill/>
        </p:spPr>
        <p:txBody>
          <a:bodyPr wrap="square" rtlCol="0">
            <a:spAutoFit/>
          </a:bodyPr>
          <a:lstStyle/>
          <a:p>
            <a:r>
              <a:rPr lang="en-US" sz="3200" dirty="0"/>
              <a:t>In short…</a:t>
            </a:r>
          </a:p>
          <a:p>
            <a:endParaRPr lang="en-US" sz="3200" dirty="0"/>
          </a:p>
          <a:p>
            <a:r>
              <a:rPr lang="en-US" sz="3200" dirty="0"/>
              <a:t>You can’t outsource your </a:t>
            </a:r>
            <a:r>
              <a:rPr lang="en-US" sz="3200" dirty="0" smtClean="0"/>
              <a:t>thinking to anyone or anything!</a:t>
            </a:r>
            <a:endParaRPr lang="en-US" sz="3200" dirty="0"/>
          </a:p>
        </p:txBody>
      </p:sp>
    </p:spTree>
    <p:extLst>
      <p:ext uri="{BB962C8B-B14F-4D97-AF65-F5344CB8AC3E}">
        <p14:creationId xmlns:p14="http://schemas.microsoft.com/office/powerpoint/2010/main" val="320346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2590800"/>
            <a:ext cx="8534400" cy="3962400"/>
          </a:xfrm>
        </p:spPr>
        <p:txBody>
          <a:bodyPr>
            <a:normAutofit fontScale="92500" lnSpcReduction="10000"/>
          </a:bodyPr>
          <a:lstStyle/>
          <a:p>
            <a:pPr marL="0" indent="0">
              <a:buNone/>
            </a:pPr>
            <a:r>
              <a:rPr lang="en-US" sz="3600" dirty="0" smtClean="0"/>
              <a:t>Unit 1 </a:t>
            </a:r>
          </a:p>
          <a:p>
            <a:r>
              <a:rPr lang="en-US" dirty="0" smtClean="0"/>
              <a:t>Close Reading – Read with a pen</a:t>
            </a:r>
          </a:p>
          <a:p>
            <a:r>
              <a:rPr lang="en-US" dirty="0" smtClean="0"/>
              <a:t>Content Analysis </a:t>
            </a:r>
          </a:p>
          <a:p>
            <a:pPr marL="0" indent="0">
              <a:buNone/>
            </a:pPr>
            <a:r>
              <a:rPr lang="en-US" dirty="0"/>
              <a:t>	</a:t>
            </a:r>
            <a:r>
              <a:rPr lang="en-US" dirty="0" smtClean="0"/>
              <a:t>1.  Read the actual complete text of the 	standards to which this unit is aligned.</a:t>
            </a:r>
          </a:p>
          <a:p>
            <a:pPr marL="0" indent="0">
              <a:buNone/>
            </a:pPr>
            <a:r>
              <a:rPr lang="en-US" dirty="0"/>
              <a:t>	</a:t>
            </a:r>
            <a:r>
              <a:rPr lang="en-US" dirty="0" smtClean="0"/>
              <a:t>2.  Use Resource column – study standards 	support tools to deepen understanding of what 	the content standards mean.</a:t>
            </a:r>
          </a:p>
          <a:p>
            <a:pPr marL="0" indent="0">
              <a:buNone/>
            </a:pPr>
            <a:endParaRPr lang="en-US" dirty="0" smtClean="0"/>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3820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3439012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1981200"/>
            <a:ext cx="8706646" cy="4191000"/>
          </a:xfrm>
        </p:spPr>
        <p:txBody>
          <a:bodyPr>
            <a:normAutofit/>
          </a:bodyPr>
          <a:lstStyle/>
          <a:p>
            <a:pPr marL="0" indent="0">
              <a:buNone/>
            </a:pPr>
            <a:endParaRPr lang="en-US" sz="7200" dirty="0"/>
          </a:p>
          <a:p>
            <a:pPr marL="0" indent="0">
              <a:buNone/>
            </a:pPr>
            <a:endParaRPr lang="en-US" sz="4000" dirty="0" smtClean="0"/>
          </a:p>
          <a:p>
            <a:pPr marL="0" indent="0">
              <a:buNone/>
            </a:pPr>
            <a:endParaRPr lang="en-US" sz="4000" dirty="0" smtClean="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1981200"/>
            <a:ext cx="7696200" cy="36575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smtClean="0">
                <a:solidFill>
                  <a:prstClr val="black"/>
                </a:solidFill>
                <a:latin typeface="Calibri"/>
              </a:rPr>
              <a:t>Use an area model to show </a:t>
            </a:r>
            <a:r>
              <a:rPr lang="en-US" dirty="0">
                <a:solidFill>
                  <a:prstClr val="black"/>
                </a:solidFill>
                <a:latin typeface="Calibri"/>
              </a:rPr>
              <a:t>how you can determine the product </a:t>
            </a:r>
            <a:r>
              <a:rPr lang="en-US" dirty="0" smtClean="0">
                <a:solidFill>
                  <a:prstClr val="black"/>
                </a:solidFill>
                <a:latin typeface="Calibri"/>
              </a:rPr>
              <a:t>of the following problems. </a:t>
            </a:r>
            <a:endParaRPr lang="en-US" dirty="0">
              <a:solidFill>
                <a:prstClr val="black"/>
              </a:solidFill>
              <a:latin typeface="Calibri"/>
            </a:endParaRPr>
          </a:p>
          <a:p>
            <a:pPr marL="0" indent="0">
              <a:buFont typeface="Arial" panose="020B0604020202020204" pitchFamily="34" charset="0"/>
              <a:buNone/>
            </a:pPr>
            <a:r>
              <a:rPr lang="en-US" dirty="0" smtClean="0">
                <a:solidFill>
                  <a:prstClr val="black"/>
                </a:solidFill>
                <a:latin typeface="Calibri"/>
              </a:rPr>
              <a:t>	</a:t>
            </a:r>
          </a:p>
          <a:p>
            <a:pPr marL="0" indent="0">
              <a:buFont typeface="Arial" panose="020B0604020202020204" pitchFamily="34" charset="0"/>
              <a:buNone/>
            </a:pPr>
            <a:r>
              <a:rPr lang="en-US" sz="3600" dirty="0">
                <a:solidFill>
                  <a:prstClr val="black"/>
                </a:solidFill>
                <a:latin typeface="Calibri"/>
              </a:rPr>
              <a:t>	</a:t>
            </a:r>
            <a:r>
              <a:rPr lang="en-US" sz="3600" dirty="0" smtClean="0">
                <a:solidFill>
                  <a:prstClr val="black"/>
                </a:solidFill>
                <a:latin typeface="Calibri"/>
              </a:rPr>
              <a:t>5 </a:t>
            </a:r>
            <a:r>
              <a:rPr lang="en-US" sz="3600" dirty="0">
                <a:solidFill>
                  <a:prstClr val="black"/>
                </a:solidFill>
                <a:latin typeface="Calibri"/>
              </a:rPr>
              <a:t>x 14 = ? 		22 x 4 = ? </a:t>
            </a:r>
            <a:endParaRPr lang="en-US" sz="2400" dirty="0">
              <a:solidFill>
                <a:prstClr val="black"/>
              </a:solidFill>
              <a:latin typeface="Calibri"/>
            </a:endParaRPr>
          </a:p>
          <a:p>
            <a:pPr marL="0" indent="0">
              <a:buFont typeface="Arial" panose="020B0604020202020204" pitchFamily="34" charset="0"/>
              <a:buNone/>
            </a:pPr>
            <a:endParaRPr lang="en-US" sz="2400" dirty="0">
              <a:solidFill>
                <a:prstClr val="black"/>
              </a:solidFill>
              <a:latin typeface="Calibri"/>
            </a:endParaRPr>
          </a:p>
          <a:p>
            <a:pPr marL="0" indent="0">
              <a:buFont typeface="Arial" panose="020B0604020202020204" pitchFamily="34" charset="0"/>
              <a:buNone/>
            </a:pPr>
            <a:endParaRPr lang="en-US" sz="2400" dirty="0">
              <a:solidFill>
                <a:prstClr val="black"/>
              </a:solidFill>
              <a:latin typeface="Calibri"/>
            </a:endParaRPr>
          </a:p>
          <a:p>
            <a:pPr marL="0" indent="0">
              <a:buFont typeface="Arial" panose="020B0604020202020204" pitchFamily="34" charset="0"/>
              <a:buNone/>
            </a:pPr>
            <a:endParaRPr lang="en-US" sz="2400" dirty="0" smtClean="0">
              <a:solidFill>
                <a:prstClr val="black"/>
              </a:solidFill>
              <a:latin typeface="Calibri"/>
            </a:endParaRPr>
          </a:p>
          <a:p>
            <a:pPr marL="0" indent="0">
              <a:buFont typeface="Arial" panose="020B0604020202020204" pitchFamily="34" charset="0"/>
              <a:buNone/>
            </a:pPr>
            <a:endParaRPr lang="en-US" sz="2400" dirty="0">
              <a:solidFill>
                <a:prstClr val="black"/>
              </a:solidFill>
              <a:latin typeface="Calibri"/>
            </a:endParaRPr>
          </a:p>
          <a:p>
            <a:pPr marL="0" indent="0">
              <a:buFont typeface="Arial" panose="020B0604020202020204" pitchFamily="34" charset="0"/>
              <a:buNone/>
            </a:pPr>
            <a:endParaRPr lang="en-US" sz="2400" dirty="0">
              <a:solidFill>
                <a:prstClr val="black"/>
              </a:solidFill>
              <a:latin typeface="Calibri"/>
            </a:endParaRPr>
          </a:p>
          <a:p>
            <a:pPr marL="0" indent="0">
              <a:buFont typeface="Arial" panose="020B0604020202020204" pitchFamily="34" charset="0"/>
              <a:buNone/>
            </a:pPr>
            <a:endParaRPr lang="en-US" sz="2400" dirty="0" smtClean="0">
              <a:solidFill>
                <a:prstClr val="black"/>
              </a:solidFill>
              <a:latin typeface="Calibri"/>
            </a:endParaRPr>
          </a:p>
          <a:p>
            <a:pPr marL="0" indent="0">
              <a:buFont typeface="Arial" panose="020B0604020202020204" pitchFamily="34" charset="0"/>
              <a:buNone/>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457200" y="1066800"/>
            <a:ext cx="4150451" cy="769441"/>
          </a:xfrm>
          <a:prstGeom prst="rect">
            <a:avLst/>
          </a:prstGeom>
          <a:noFill/>
        </p:spPr>
        <p:txBody>
          <a:bodyPr wrap="square" rtlCol="0">
            <a:spAutoFit/>
          </a:bodyPr>
          <a:lstStyle/>
          <a:p>
            <a:r>
              <a:rPr lang="en-US" sz="4400" b="1" dirty="0" smtClean="0">
                <a:solidFill>
                  <a:prstClr val="black"/>
                </a:solidFill>
                <a:latin typeface="Calibri"/>
              </a:rPr>
              <a:t>Warm-Up</a:t>
            </a:r>
            <a:endParaRPr lang="en-US" sz="4400" b="1" dirty="0">
              <a:solidFill>
                <a:prstClr val="black"/>
              </a:solidFill>
              <a:latin typeface="Calibri"/>
            </a:endParaRPr>
          </a:p>
        </p:txBody>
      </p:sp>
    </p:spTree>
    <p:extLst>
      <p:ext uri="{BB962C8B-B14F-4D97-AF65-F5344CB8AC3E}">
        <p14:creationId xmlns:p14="http://schemas.microsoft.com/office/powerpoint/2010/main" val="971500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81000" y="1981200"/>
            <a:ext cx="8325646" cy="4191000"/>
          </a:xfrm>
        </p:spPr>
        <p:txBody>
          <a:bodyPr>
            <a:normAutofit/>
          </a:bodyPr>
          <a:lstStyle/>
          <a:p>
            <a:pPr marL="0" indent="0">
              <a:buNone/>
            </a:pPr>
            <a:endParaRPr lang="en-US" sz="4000" dirty="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228600" y="10668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2" name="TextBox 1"/>
          <p:cNvSpPr txBox="1"/>
          <p:nvPr/>
        </p:nvSpPr>
        <p:spPr>
          <a:xfrm>
            <a:off x="381000" y="1066800"/>
            <a:ext cx="5029200" cy="707886"/>
          </a:xfrm>
          <a:prstGeom prst="rect">
            <a:avLst/>
          </a:prstGeom>
          <a:noFill/>
        </p:spPr>
        <p:txBody>
          <a:bodyPr wrap="square" rtlCol="0">
            <a:spAutoFit/>
          </a:bodyPr>
          <a:lstStyle/>
          <a:p>
            <a:r>
              <a:rPr lang="en-US" sz="4000" b="1" dirty="0" smtClean="0"/>
              <a:t>Lunch</a:t>
            </a:r>
            <a:endParaRPr lang="en-US" sz="4000" b="1" dirty="0"/>
          </a:p>
        </p:txBody>
      </p:sp>
      <p:pic>
        <p:nvPicPr>
          <p:cNvPr id="4" name="Picture 3" descr="images.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28026" y="1828800"/>
            <a:ext cx="7696200" cy="4419600"/>
          </a:xfrm>
          <a:prstGeom prst="rect">
            <a:avLst/>
          </a:prstGeom>
        </p:spPr>
      </p:pic>
    </p:spTree>
    <p:extLst>
      <p:ext uri="{BB962C8B-B14F-4D97-AF65-F5344CB8AC3E}">
        <p14:creationId xmlns:p14="http://schemas.microsoft.com/office/powerpoint/2010/main" val="3882062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2590800"/>
            <a:ext cx="8534400" cy="3962400"/>
          </a:xfrm>
        </p:spPr>
        <p:txBody>
          <a:bodyPr>
            <a:normAutofit/>
          </a:bodyPr>
          <a:lstStyle/>
          <a:p>
            <a:pPr marL="0" indent="0">
              <a:buNone/>
            </a:pPr>
            <a:r>
              <a:rPr lang="en-US" sz="3600" dirty="0" smtClean="0"/>
              <a:t>Unit 1 </a:t>
            </a:r>
          </a:p>
          <a:p>
            <a:r>
              <a:rPr lang="en-US" dirty="0" smtClean="0"/>
              <a:t>Answer the essential questions</a:t>
            </a:r>
          </a:p>
          <a:p>
            <a:r>
              <a:rPr lang="en-US" dirty="0" smtClean="0"/>
              <a:t>Do the items/tasks in the assessment column</a:t>
            </a:r>
          </a:p>
          <a:p>
            <a:r>
              <a:rPr lang="en-US" dirty="0" smtClean="0"/>
              <a:t>Examine/Analyze the Sequence of Learning Experiences and the Instructional Strategies – use them to create a cohesive and connected sequence of lessons</a:t>
            </a:r>
          </a:p>
          <a:p>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3820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250289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2590800"/>
            <a:ext cx="8534400" cy="3962400"/>
          </a:xfrm>
        </p:spPr>
        <p:txBody>
          <a:bodyPr>
            <a:normAutofit/>
          </a:bodyPr>
          <a:lstStyle/>
          <a:p>
            <a:pPr marL="0" indent="0">
              <a:buNone/>
            </a:pPr>
            <a:r>
              <a:rPr lang="en-US" sz="3600" dirty="0" smtClean="0"/>
              <a:t>Unit 1 </a:t>
            </a:r>
          </a:p>
          <a:p>
            <a:r>
              <a:rPr lang="en-US" sz="2800" dirty="0" smtClean="0"/>
              <a:t>Fully develop one lesson of the sequence incorporating at least specific instructional or content pedagogy strategy learned this year. </a:t>
            </a:r>
          </a:p>
          <a:p>
            <a:pPr lvl="1"/>
            <a:r>
              <a:rPr lang="en-US" dirty="0" smtClean="0"/>
              <a:t>Use </a:t>
            </a:r>
            <a:r>
              <a:rPr lang="en-US" dirty="0" smtClean="0"/>
              <a:t>SCUSD Lesson Plan Template as a </a:t>
            </a:r>
            <a:r>
              <a:rPr lang="en-US" dirty="0" smtClean="0"/>
              <a:t>guide.</a:t>
            </a:r>
          </a:p>
          <a:p>
            <a:pPr lvl="1"/>
            <a:r>
              <a:rPr lang="en-US" sz="2800" dirty="0" smtClean="0"/>
              <a:t>Share </a:t>
            </a:r>
            <a:r>
              <a:rPr lang="en-US" sz="2800" dirty="0" smtClean="0"/>
              <a:t>with your training specialist for posting </a:t>
            </a:r>
            <a:r>
              <a:rPr lang="en-US" sz="2800" dirty="0" smtClean="0"/>
              <a:t>on the </a:t>
            </a:r>
            <a:r>
              <a:rPr lang="en-US" sz="2800" dirty="0" err="1" smtClean="0"/>
              <a:t>wikispace</a:t>
            </a:r>
            <a:r>
              <a:rPr lang="en-US" sz="2800" dirty="0" smtClean="0"/>
              <a:t> </a:t>
            </a:r>
            <a:r>
              <a:rPr lang="en-US" sz="2800" dirty="0"/>
              <a:t>before </a:t>
            </a:r>
            <a:r>
              <a:rPr lang="en-US" sz="2800" dirty="0" smtClean="0"/>
              <a:t>leaving today</a:t>
            </a:r>
            <a:r>
              <a:rPr lang="en-US" sz="2800" dirty="0"/>
              <a:t>.</a:t>
            </a:r>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3820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Tree>
    <p:extLst>
      <p:ext uri="{BB962C8B-B14F-4D97-AF65-F5344CB8AC3E}">
        <p14:creationId xmlns:p14="http://schemas.microsoft.com/office/powerpoint/2010/main" val="375245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609599" y="2791874"/>
            <a:ext cx="8353823" cy="3962400"/>
          </a:xfrm>
        </p:spPr>
        <p:txBody>
          <a:bodyPr>
            <a:normAutofit/>
          </a:bodyPr>
          <a:lstStyle/>
          <a:p>
            <a:pPr marL="0" indent="0">
              <a:buNone/>
            </a:pPr>
            <a:r>
              <a:rPr lang="en-US" dirty="0" smtClean="0"/>
              <a:t>March Content Analysis </a:t>
            </a:r>
          </a:p>
          <a:p>
            <a:pPr marL="0" indent="0">
              <a:buNone/>
            </a:pPr>
            <a:endParaRPr lang="en-US" dirty="0" smtClean="0"/>
          </a:p>
          <a:p>
            <a:pPr marL="514350" indent="-514350">
              <a:buFont typeface="+mj-lt"/>
              <a:buAutoNum type="arabicPeriod"/>
            </a:pPr>
            <a:r>
              <a:rPr lang="en-US" dirty="0" smtClean="0"/>
              <a:t>Find </a:t>
            </a:r>
            <a:r>
              <a:rPr lang="en-US" dirty="0" smtClean="0"/>
              <a:t>the unit aligned to the </a:t>
            </a:r>
            <a:r>
              <a:rPr lang="en-US" dirty="0" smtClean="0"/>
              <a:t>content cluster which </a:t>
            </a:r>
            <a:r>
              <a:rPr lang="en-US" dirty="0" smtClean="0"/>
              <a:t>you studied in March.  </a:t>
            </a:r>
            <a:endParaRPr lang="en-US" dirty="0" smtClean="0"/>
          </a:p>
          <a:p>
            <a:pPr marL="514350" indent="-514350">
              <a:buFont typeface="+mj-lt"/>
              <a:buAutoNum type="arabicPeriod"/>
            </a:pPr>
            <a:endParaRPr lang="en-US" dirty="0"/>
          </a:p>
          <a:p>
            <a:pPr marL="514350" indent="-514350">
              <a:buFont typeface="+mj-lt"/>
              <a:buAutoNum type="arabicPeriod"/>
            </a:pPr>
            <a:r>
              <a:rPr lang="en-US" dirty="0" smtClean="0"/>
              <a:t>Use </a:t>
            </a:r>
            <a:r>
              <a:rPr lang="en-US" dirty="0" smtClean="0"/>
              <a:t>a second +/      to provide feedback.</a:t>
            </a:r>
          </a:p>
          <a:p>
            <a:pPr marL="0" indent="0">
              <a:buNone/>
            </a:pPr>
            <a:endParaRPr lang="en-US" sz="2800" dirty="0" smtClean="0"/>
          </a:p>
          <a:p>
            <a:endParaRPr lang="en-US" sz="2800" dirty="0"/>
          </a:p>
        </p:txBody>
      </p:sp>
      <p:sp>
        <p:nvSpPr>
          <p:cNvPr id="9" name="Content Placeholder 1"/>
          <p:cNvSpPr txBox="1">
            <a:spLocks/>
          </p:cNvSpPr>
          <p:nvPr/>
        </p:nvSpPr>
        <p:spPr>
          <a:xfrm>
            <a:off x="457200" y="9906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57200" y="1066800"/>
            <a:ext cx="8382000" cy="1446550"/>
          </a:xfrm>
          <a:prstGeom prst="rect">
            <a:avLst/>
          </a:prstGeom>
          <a:noFill/>
        </p:spPr>
        <p:txBody>
          <a:bodyPr wrap="square" rtlCol="0">
            <a:spAutoFit/>
          </a:bodyPr>
          <a:lstStyle/>
          <a:p>
            <a:r>
              <a:rPr lang="en-US" sz="4400" b="1" dirty="0" smtClean="0"/>
              <a:t>Curriculum Maps – How are They Used to Plan for Instruction? </a:t>
            </a:r>
            <a:endParaRPr lang="en-US" sz="4400" b="1" dirty="0"/>
          </a:p>
        </p:txBody>
      </p:sp>
      <p:sp>
        <p:nvSpPr>
          <p:cNvPr id="2" name="Isosceles Triangle 1"/>
          <p:cNvSpPr/>
          <p:nvPr/>
        </p:nvSpPr>
        <p:spPr>
          <a:xfrm>
            <a:off x="4267200" y="5780690"/>
            <a:ext cx="457200" cy="304800"/>
          </a:xfrm>
          <a:prstGeom prst="triangl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617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76200" y="1066800"/>
            <a:ext cx="8229600" cy="869547"/>
          </a:xfrm>
        </p:spPr>
        <p:txBody>
          <a:bodyPr>
            <a:normAutofit fontScale="90000"/>
          </a:bodyPr>
          <a:lstStyle/>
          <a:p>
            <a:pPr algn="l"/>
            <a:r>
              <a:rPr lang="en-US" sz="4000" dirty="0" smtClean="0"/>
              <a:t/>
            </a:r>
            <a:br>
              <a:rPr lang="en-US" sz="4000" dirty="0" smtClean="0"/>
            </a:br>
            <a:endParaRPr lang="en-US" sz="4000" dirty="0"/>
          </a:p>
        </p:txBody>
      </p:sp>
      <p:sp>
        <p:nvSpPr>
          <p:cNvPr id="2" name="TextBox 1"/>
          <p:cNvSpPr txBox="1"/>
          <p:nvPr/>
        </p:nvSpPr>
        <p:spPr>
          <a:xfrm>
            <a:off x="533400" y="2209800"/>
            <a:ext cx="8458200" cy="3416320"/>
          </a:xfrm>
          <a:prstGeom prst="rect">
            <a:avLst/>
          </a:prstGeom>
          <a:noFill/>
        </p:spPr>
        <p:txBody>
          <a:bodyPr wrap="square" rtlCol="0">
            <a:spAutoFit/>
          </a:bodyPr>
          <a:lstStyle/>
          <a:p>
            <a:pPr marL="571500" indent="-571500">
              <a:buFont typeface="Arial"/>
              <a:buChar char="•"/>
            </a:pPr>
            <a:r>
              <a:rPr lang="en-US" sz="3600" dirty="0" smtClean="0"/>
              <a:t>What are the obstacles</a:t>
            </a:r>
            <a:r>
              <a:rPr lang="en-US" sz="3600" dirty="0"/>
              <a:t>/possible solutions to implementing curriculum maps? </a:t>
            </a:r>
            <a:endParaRPr lang="en-US" sz="3600" dirty="0" smtClean="0"/>
          </a:p>
          <a:p>
            <a:pPr lvl="1"/>
            <a:r>
              <a:rPr lang="en-US" sz="3600" dirty="0"/>
              <a:t> </a:t>
            </a:r>
            <a:r>
              <a:rPr lang="en-US" sz="3600" dirty="0" smtClean="0"/>
              <a:t>-  In your </a:t>
            </a:r>
            <a:r>
              <a:rPr lang="en-US" sz="3600" dirty="0"/>
              <a:t>classroom?  </a:t>
            </a:r>
            <a:endParaRPr lang="en-US" sz="3600" dirty="0" smtClean="0"/>
          </a:p>
          <a:p>
            <a:pPr lvl="1"/>
            <a:r>
              <a:rPr lang="en-US" sz="3600" dirty="0"/>
              <a:t> </a:t>
            </a:r>
            <a:r>
              <a:rPr lang="en-US" sz="3600" dirty="0" smtClean="0"/>
              <a:t>-  In your </a:t>
            </a:r>
            <a:r>
              <a:rPr lang="en-US" sz="3600" dirty="0"/>
              <a:t>grade? </a:t>
            </a:r>
            <a:endParaRPr lang="en-US" sz="3600" dirty="0" smtClean="0"/>
          </a:p>
          <a:p>
            <a:pPr lvl="1"/>
            <a:r>
              <a:rPr lang="en-US" sz="3600" dirty="0"/>
              <a:t> </a:t>
            </a:r>
            <a:r>
              <a:rPr lang="en-US" sz="3600" dirty="0" smtClean="0"/>
              <a:t>-  In your </a:t>
            </a:r>
            <a:r>
              <a:rPr lang="en-US" sz="3600" dirty="0"/>
              <a:t>school? </a:t>
            </a:r>
            <a:endParaRPr lang="en-US" sz="3600" dirty="0" smtClean="0">
              <a:solidFill>
                <a:prstClr val="black"/>
              </a:solidFill>
              <a:latin typeface="Calibri"/>
            </a:endParaRPr>
          </a:p>
        </p:txBody>
      </p:sp>
      <p:sp>
        <p:nvSpPr>
          <p:cNvPr id="3" name="TextBox 2"/>
          <p:cNvSpPr txBox="1"/>
          <p:nvPr/>
        </p:nvSpPr>
        <p:spPr>
          <a:xfrm>
            <a:off x="381000" y="1143000"/>
            <a:ext cx="7010400" cy="769441"/>
          </a:xfrm>
          <a:prstGeom prst="rect">
            <a:avLst/>
          </a:prstGeom>
          <a:noFill/>
        </p:spPr>
        <p:txBody>
          <a:bodyPr wrap="square" rtlCol="0">
            <a:spAutoFit/>
          </a:bodyPr>
          <a:lstStyle/>
          <a:p>
            <a:r>
              <a:rPr lang="en-US" sz="4400" b="1" dirty="0" smtClean="0"/>
              <a:t>Moving Forward - CCSSM</a:t>
            </a:r>
            <a:endParaRPr lang="en-US" sz="4400" b="1" dirty="0"/>
          </a:p>
        </p:txBody>
      </p:sp>
    </p:spTree>
    <p:extLst>
      <p:ext uri="{BB962C8B-B14F-4D97-AF65-F5344CB8AC3E}">
        <p14:creationId xmlns:p14="http://schemas.microsoft.com/office/powerpoint/2010/main" val="133404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76200" y="1066800"/>
            <a:ext cx="8229600" cy="869547"/>
          </a:xfrm>
        </p:spPr>
        <p:txBody>
          <a:bodyPr>
            <a:normAutofit fontScale="90000"/>
          </a:bodyPr>
          <a:lstStyle/>
          <a:p>
            <a:pPr algn="l"/>
            <a:r>
              <a:rPr lang="en-US" sz="4000" dirty="0" smtClean="0"/>
              <a:t/>
            </a:r>
            <a:br>
              <a:rPr lang="en-US" sz="4000" dirty="0" smtClean="0"/>
            </a:br>
            <a:endParaRPr lang="en-US" sz="4000" dirty="0"/>
          </a:p>
        </p:txBody>
      </p:sp>
      <p:sp>
        <p:nvSpPr>
          <p:cNvPr id="2" name="TextBox 1"/>
          <p:cNvSpPr txBox="1"/>
          <p:nvPr/>
        </p:nvSpPr>
        <p:spPr>
          <a:xfrm>
            <a:off x="685800" y="2209800"/>
            <a:ext cx="8305800" cy="3970318"/>
          </a:xfrm>
          <a:prstGeom prst="rect">
            <a:avLst/>
          </a:prstGeom>
          <a:noFill/>
        </p:spPr>
        <p:txBody>
          <a:bodyPr wrap="square" rtlCol="0">
            <a:spAutoFit/>
          </a:bodyPr>
          <a:lstStyle/>
          <a:p>
            <a:r>
              <a:rPr lang="en-US" sz="3600" dirty="0" smtClean="0"/>
              <a:t>“Teachers are the key to children’s math learning, the conduits between the child and the math curriculum.”</a:t>
            </a:r>
          </a:p>
          <a:p>
            <a:endParaRPr lang="en-US" sz="3600" dirty="0"/>
          </a:p>
          <a:p>
            <a:r>
              <a:rPr lang="en-US" sz="3600" dirty="0" smtClean="0"/>
              <a:t>                            	</a:t>
            </a:r>
            <a:r>
              <a:rPr lang="en-US" sz="2000" dirty="0" smtClean="0"/>
              <a:t>Marilyn Burns, </a:t>
            </a:r>
            <a:r>
              <a:rPr lang="en-US" sz="2000" i="1" dirty="0" smtClean="0"/>
              <a:t>Leading The Way</a:t>
            </a:r>
            <a:endParaRPr lang="en-US" sz="2000" dirty="0" smtClean="0"/>
          </a:p>
          <a:p>
            <a:endParaRPr lang="en-US" sz="3600" dirty="0"/>
          </a:p>
          <a:p>
            <a:endParaRPr lang="en-US" sz="3600" dirty="0" smtClean="0"/>
          </a:p>
        </p:txBody>
      </p:sp>
      <p:sp>
        <p:nvSpPr>
          <p:cNvPr id="3" name="TextBox 2"/>
          <p:cNvSpPr txBox="1"/>
          <p:nvPr/>
        </p:nvSpPr>
        <p:spPr>
          <a:xfrm>
            <a:off x="533400" y="1143000"/>
            <a:ext cx="6858000" cy="769441"/>
          </a:xfrm>
          <a:prstGeom prst="rect">
            <a:avLst/>
          </a:prstGeom>
          <a:noFill/>
        </p:spPr>
        <p:txBody>
          <a:bodyPr wrap="square" rtlCol="0">
            <a:spAutoFit/>
          </a:bodyPr>
          <a:lstStyle/>
          <a:p>
            <a:r>
              <a:rPr lang="en-US" sz="4400" b="1" dirty="0" smtClean="0"/>
              <a:t>Moving Forward</a:t>
            </a:r>
            <a:endParaRPr lang="en-US" sz="4400" b="1" dirty="0"/>
          </a:p>
        </p:txBody>
      </p:sp>
    </p:spTree>
    <p:extLst>
      <p:ext uri="{BB962C8B-B14F-4D97-AF65-F5344CB8AC3E}">
        <p14:creationId xmlns:p14="http://schemas.microsoft.com/office/powerpoint/2010/main" val="1122016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7200" dirty="0"/>
          </a:p>
          <a:p>
            <a:pPr marL="0" indent="0">
              <a:buNone/>
            </a:pPr>
            <a:endParaRPr lang="en-US" sz="4000" dirty="0" smtClean="0"/>
          </a:p>
          <a:p>
            <a:pPr marL="0" indent="0">
              <a:buNone/>
            </a:pPr>
            <a:endParaRPr lang="en-US" sz="4000" dirty="0" smtClean="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0"/>
            <a:ext cx="8305800" cy="54102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smtClean="0">
                <a:solidFill>
                  <a:prstClr val="black"/>
                </a:solidFill>
                <a:latin typeface="Calibri"/>
              </a:rPr>
              <a:t>3</a:t>
            </a:r>
            <a:r>
              <a:rPr lang="en-US" dirty="0">
                <a:solidFill>
                  <a:prstClr val="black"/>
                </a:solidFill>
                <a:latin typeface="Calibri"/>
              </a:rPr>
              <a:t>.OA5 Apply properties of operations as strategies to multiply and divide.  Example: Knowing that 8 x 5 = 40 and 8 x 2 = 16, one can find 8 x 7  = (8 x 5) + (8 x 2) = 40 +16 =56 (Distributive property)</a:t>
            </a:r>
            <a:r>
              <a:rPr lang="en-US" dirty="0" smtClean="0">
                <a:solidFill>
                  <a:prstClr val="black"/>
                </a:solidFill>
                <a:latin typeface="Calibri"/>
              </a:rPr>
              <a:t>.</a:t>
            </a:r>
          </a:p>
          <a:p>
            <a:pPr marL="0" indent="0">
              <a:buFont typeface="Arial" panose="020B0604020202020204" pitchFamily="34" charset="0"/>
              <a:buNone/>
            </a:pPr>
            <a:endParaRPr lang="en-US" sz="2400" dirty="0">
              <a:solidFill>
                <a:prstClr val="black"/>
              </a:solidFill>
              <a:latin typeface="Calibri"/>
            </a:endParaRPr>
          </a:p>
          <a:p>
            <a:pPr marL="0" indent="0">
              <a:buFont typeface="Arial" panose="020B0604020202020204" pitchFamily="34" charset="0"/>
              <a:buNone/>
            </a:pPr>
            <a:r>
              <a:rPr lang="en-US" dirty="0">
                <a:solidFill>
                  <a:prstClr val="black"/>
                </a:solidFill>
                <a:latin typeface="Calibri"/>
              </a:rPr>
              <a:t>How could we use an area model </a:t>
            </a:r>
            <a:r>
              <a:rPr lang="en-US" dirty="0" smtClean="0">
                <a:solidFill>
                  <a:prstClr val="black"/>
                </a:solidFill>
                <a:latin typeface="Calibri"/>
              </a:rPr>
              <a:t>to teach </a:t>
            </a:r>
            <a:r>
              <a:rPr lang="en-US" dirty="0">
                <a:solidFill>
                  <a:prstClr val="black"/>
                </a:solidFill>
                <a:latin typeface="Calibri"/>
              </a:rPr>
              <a:t>the distributive property of multiplication</a:t>
            </a:r>
            <a:r>
              <a:rPr lang="en-US" dirty="0" smtClean="0">
                <a:solidFill>
                  <a:prstClr val="black"/>
                </a:solidFill>
                <a:latin typeface="Calibri"/>
              </a:rPr>
              <a:t>?</a:t>
            </a:r>
            <a:endParaRPr lang="en-US" dirty="0">
              <a:solidFill>
                <a:prstClr val="black"/>
              </a:solidFill>
              <a:latin typeface="Calibri"/>
            </a:endParaRPr>
          </a:p>
          <a:p>
            <a:r>
              <a:rPr lang="en-US" dirty="0">
                <a:solidFill>
                  <a:prstClr val="black"/>
                </a:solidFill>
                <a:latin typeface="Calibri"/>
              </a:rPr>
              <a:t>decomposing a </a:t>
            </a:r>
            <a:r>
              <a:rPr lang="en-US" dirty="0" smtClean="0">
                <a:solidFill>
                  <a:prstClr val="black"/>
                </a:solidFill>
                <a:latin typeface="Calibri"/>
              </a:rPr>
              <a:t>factor </a:t>
            </a:r>
          </a:p>
          <a:p>
            <a:r>
              <a:rPr lang="en-US" dirty="0" smtClean="0">
                <a:solidFill>
                  <a:prstClr val="black"/>
                </a:solidFill>
                <a:latin typeface="Calibri"/>
              </a:rPr>
              <a:t>multiplying </a:t>
            </a:r>
            <a:r>
              <a:rPr lang="en-US" dirty="0">
                <a:solidFill>
                  <a:prstClr val="black"/>
                </a:solidFill>
                <a:latin typeface="Calibri"/>
              </a:rPr>
              <a:t>each </a:t>
            </a:r>
            <a:r>
              <a:rPr lang="en-US" dirty="0" smtClean="0">
                <a:solidFill>
                  <a:prstClr val="black"/>
                </a:solidFill>
                <a:latin typeface="Calibri"/>
              </a:rPr>
              <a:t>term </a:t>
            </a:r>
          </a:p>
          <a:p>
            <a:r>
              <a:rPr lang="en-US" dirty="0" smtClean="0">
                <a:solidFill>
                  <a:prstClr val="black"/>
                </a:solidFill>
                <a:latin typeface="Calibri"/>
              </a:rPr>
              <a:t>adding </a:t>
            </a:r>
            <a:r>
              <a:rPr lang="en-US" dirty="0">
                <a:solidFill>
                  <a:prstClr val="black"/>
                </a:solidFill>
                <a:latin typeface="Calibri"/>
              </a:rPr>
              <a:t>the </a:t>
            </a:r>
            <a:r>
              <a:rPr lang="en-US" dirty="0" smtClean="0">
                <a:solidFill>
                  <a:prstClr val="black"/>
                </a:solidFill>
                <a:latin typeface="Calibri"/>
              </a:rPr>
              <a:t>products </a:t>
            </a:r>
            <a:endParaRPr lang="en-US" dirty="0">
              <a:solidFill>
                <a:prstClr val="black"/>
              </a:solidFill>
              <a:latin typeface="Calibri"/>
            </a:endParaRPr>
          </a:p>
          <a:p>
            <a:pPr marL="0" indent="0">
              <a:buFont typeface="Arial" panose="020B0604020202020204" pitchFamily="34" charset="0"/>
              <a:buNone/>
            </a:pPr>
            <a:endParaRPr lang="en-US" sz="2400" dirty="0" smtClean="0">
              <a:solidFill>
                <a:prstClr val="black"/>
              </a:solidFill>
              <a:latin typeface="Calibri"/>
            </a:endParaRPr>
          </a:p>
          <a:p>
            <a:pPr marL="0" indent="0">
              <a:buFont typeface="Arial" panose="020B0604020202020204" pitchFamily="34" charset="0"/>
              <a:buNone/>
            </a:pPr>
            <a:endParaRPr lang="en-US" sz="2400" dirty="0">
              <a:solidFill>
                <a:prstClr val="black"/>
              </a:solidFill>
              <a:latin typeface="Calibri"/>
            </a:endParaRPr>
          </a:p>
          <a:p>
            <a:pPr marL="0" indent="0">
              <a:buFont typeface="Arial" panose="020B0604020202020204" pitchFamily="34" charset="0"/>
              <a:buNone/>
            </a:pPr>
            <a:endParaRPr lang="en-US" sz="2400" dirty="0">
              <a:solidFill>
                <a:prstClr val="black"/>
              </a:solidFill>
              <a:latin typeface="Calibri"/>
            </a:endParaRPr>
          </a:p>
          <a:p>
            <a:pPr marL="0" indent="0">
              <a:buFont typeface="Arial" panose="020B0604020202020204" pitchFamily="34" charset="0"/>
              <a:buNone/>
            </a:pPr>
            <a:endParaRPr lang="en-US" sz="2400" dirty="0" smtClean="0">
              <a:solidFill>
                <a:prstClr val="black"/>
              </a:solidFill>
              <a:latin typeface="Calibri"/>
            </a:endParaRPr>
          </a:p>
          <a:p>
            <a:pPr marL="0" indent="0">
              <a:buFont typeface="Arial" panose="020B0604020202020204" pitchFamily="34" charset="0"/>
              <a:buNone/>
            </a:pPr>
            <a:endParaRPr lang="en-US" sz="1600" dirty="0" smtClean="0">
              <a:solidFill>
                <a:prstClr val="black"/>
              </a:solidFill>
              <a:latin typeface="Calibri" pitchFamily="34" charset="0"/>
            </a:endParaRPr>
          </a:p>
          <a:p>
            <a:endParaRPr lang="en-US" dirty="0">
              <a:solidFill>
                <a:prstClr val="black"/>
              </a:solidFill>
              <a:latin typeface="Calibri"/>
            </a:endParaRPr>
          </a:p>
        </p:txBody>
      </p:sp>
    </p:spTree>
    <p:extLst>
      <p:ext uri="{BB962C8B-B14F-4D97-AF65-F5344CB8AC3E}">
        <p14:creationId xmlns:p14="http://schemas.microsoft.com/office/powerpoint/2010/main" val="419636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715000"/>
          </a:xfrm>
        </p:spPr>
        <p:txBody>
          <a:bodyPr>
            <a:normAutofit/>
          </a:bodyPr>
          <a:lstStyle/>
          <a:p>
            <a:pPr marL="0" indent="0">
              <a:buNone/>
            </a:pPr>
            <a:endParaRPr lang="en-US" sz="72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0"/>
            <a:ext cx="7696200" cy="51053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smtClean="0">
                <a:solidFill>
                  <a:prstClr val="black"/>
                </a:solidFill>
                <a:latin typeface="Calibri" pitchFamily="34" charset="0"/>
              </a:rPr>
              <a:t>This morning we will explore how the use of the area model evolves through the standards from </a:t>
            </a:r>
            <a:r>
              <a:rPr lang="en-US" dirty="0">
                <a:solidFill>
                  <a:prstClr val="black"/>
                </a:solidFill>
                <a:latin typeface="Calibri" pitchFamily="34" charset="0"/>
              </a:rPr>
              <a:t>G</a:t>
            </a:r>
            <a:r>
              <a:rPr lang="en-US" dirty="0" smtClean="0">
                <a:solidFill>
                  <a:prstClr val="black"/>
                </a:solidFill>
                <a:latin typeface="Calibri" pitchFamily="34" charset="0"/>
              </a:rPr>
              <a:t>rades 3 through 5.</a:t>
            </a:r>
          </a:p>
          <a:p>
            <a:pPr marL="0" indent="0">
              <a:buFont typeface="Arial" panose="020B0604020202020204" pitchFamily="34" charset="0"/>
              <a:buNone/>
            </a:pPr>
            <a:endParaRPr lang="en-US" sz="1600" dirty="0" smtClean="0">
              <a:solidFill>
                <a:prstClr val="black"/>
              </a:solidFill>
              <a:latin typeface="Calibri" pitchFamily="34" charset="0"/>
            </a:endParaRPr>
          </a:p>
          <a:p>
            <a:endParaRPr lang="en-US" dirty="0">
              <a:solidFill>
                <a:prstClr val="black"/>
              </a:solidFill>
              <a:latin typeface="Calibri"/>
            </a:endParaRPr>
          </a:p>
        </p:txBody>
      </p:sp>
      <p:pic>
        <p:nvPicPr>
          <p:cNvPr id="2" name="Picture 1" descr="Whole Number Area.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200" y="2895600"/>
            <a:ext cx="4114800" cy="2713383"/>
          </a:xfrm>
          <a:prstGeom prst="rect">
            <a:avLst/>
          </a:prstGeom>
        </p:spPr>
      </p:pic>
    </p:spTree>
    <p:extLst>
      <p:ext uri="{BB962C8B-B14F-4D97-AF65-F5344CB8AC3E}">
        <p14:creationId xmlns:p14="http://schemas.microsoft.com/office/powerpoint/2010/main" val="4215446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0"/>
            <a:ext cx="7696200" cy="51053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smtClean="0">
                <a:solidFill>
                  <a:prstClr val="black"/>
                </a:solidFill>
                <a:latin typeface="Calibri" pitchFamily="34" charset="0"/>
              </a:rPr>
              <a:t>How can we use the area model to teach multi-digit multiplication?</a:t>
            </a:r>
          </a:p>
          <a:p>
            <a:pPr marL="0" indent="0">
              <a:buFont typeface="Arial" panose="020B0604020202020204" pitchFamily="34" charset="0"/>
              <a:buNone/>
            </a:pPr>
            <a:endParaRPr lang="en-US" sz="2000" dirty="0">
              <a:solidFill>
                <a:prstClr val="black"/>
              </a:solidFill>
              <a:latin typeface="Calibri" pitchFamily="34" charset="0"/>
            </a:endParaRPr>
          </a:p>
          <a:p>
            <a:pPr marL="0" indent="0">
              <a:buFont typeface="Arial" panose="020B0604020202020204" pitchFamily="34" charset="0"/>
              <a:buNone/>
            </a:pPr>
            <a:r>
              <a:rPr lang="en-US" sz="2000" dirty="0" smtClean="0">
                <a:solidFill>
                  <a:prstClr val="black"/>
                </a:solidFill>
                <a:latin typeface="Calibri" pitchFamily="34" charset="0"/>
              </a:rPr>
              <a:t>4.NBT.5.</a:t>
            </a:r>
            <a:r>
              <a:rPr lang="en-US" sz="2000" dirty="0">
                <a:solidFill>
                  <a:prstClr val="black"/>
                </a:solidFill>
                <a:latin typeface="Calibri"/>
              </a:rPr>
              <a:t> Multiply a whole number of up to four digits by a one-digit whole number, and multiply two two-digit numbers, using strategies based on place value and the properties of operations. Illustrate and explain the calculation by using equations, rectangular arrays, and/or </a:t>
            </a:r>
            <a:r>
              <a:rPr lang="en-US" sz="2000" b="1" u="sng" dirty="0">
                <a:solidFill>
                  <a:prstClr val="black"/>
                </a:solidFill>
                <a:latin typeface="Calibri"/>
              </a:rPr>
              <a:t>area models</a:t>
            </a:r>
            <a:r>
              <a:rPr lang="en-US" sz="2000" dirty="0">
                <a:solidFill>
                  <a:prstClr val="black"/>
                </a:solidFill>
                <a:latin typeface="Calibri"/>
              </a:rPr>
              <a:t>. </a:t>
            </a:r>
            <a:endParaRPr lang="en-US" sz="2000" dirty="0" smtClean="0">
              <a:solidFill>
                <a:prstClr val="black"/>
              </a:solidFill>
              <a:latin typeface="Calibri"/>
            </a:endParaRPr>
          </a:p>
          <a:p>
            <a:pPr marL="0" indent="0">
              <a:buFont typeface="Arial" panose="020B0604020202020204" pitchFamily="34" charset="0"/>
              <a:buNone/>
            </a:pPr>
            <a:endParaRPr lang="en-US" sz="2000" dirty="0">
              <a:solidFill>
                <a:prstClr val="black"/>
              </a:solidFill>
              <a:latin typeface="Calibri" pitchFamily="34" charset="0"/>
            </a:endParaRPr>
          </a:p>
          <a:p>
            <a:pPr marL="0" indent="0">
              <a:buFont typeface="Arial" panose="020B0604020202020204" pitchFamily="34" charset="0"/>
              <a:buNone/>
            </a:pPr>
            <a:r>
              <a:rPr lang="en-US" dirty="0">
                <a:solidFill>
                  <a:prstClr val="black"/>
                </a:solidFill>
                <a:latin typeface="Calibri"/>
              </a:rPr>
              <a:t>Use an area model to </a:t>
            </a:r>
            <a:r>
              <a:rPr lang="en-US" dirty="0" smtClean="0">
                <a:solidFill>
                  <a:prstClr val="black"/>
                </a:solidFill>
                <a:latin typeface="Calibri"/>
              </a:rPr>
              <a:t>solve:</a:t>
            </a:r>
          </a:p>
          <a:p>
            <a:pPr marL="0" indent="0">
              <a:buFont typeface="Arial" panose="020B0604020202020204" pitchFamily="34" charset="0"/>
              <a:buNone/>
            </a:pPr>
            <a:r>
              <a:rPr lang="en-US" dirty="0" smtClean="0">
                <a:solidFill>
                  <a:prstClr val="black"/>
                </a:solidFill>
                <a:latin typeface="Calibri" pitchFamily="34" charset="0"/>
              </a:rPr>
              <a:t>	23 </a:t>
            </a:r>
            <a:r>
              <a:rPr lang="en-US" dirty="0" smtClean="0">
                <a:solidFill>
                  <a:prstClr val="black"/>
                </a:solidFill>
                <a:latin typeface="Calibri"/>
              </a:rPr>
              <a:t>x 14 =			143 x 28 = </a:t>
            </a:r>
            <a:endParaRPr lang="en-US" dirty="0" smtClean="0">
              <a:solidFill>
                <a:prstClr val="black"/>
              </a:solidFill>
              <a:latin typeface="Calibri" pitchFamily="34" charset="0"/>
            </a:endParaRPr>
          </a:p>
          <a:p>
            <a:pPr marL="0" indent="0">
              <a:buFont typeface="Arial" panose="020B0604020202020204" pitchFamily="34" charset="0"/>
              <a:buNone/>
            </a:pPr>
            <a:endParaRPr lang="en-US" sz="1600" dirty="0" smtClean="0">
              <a:solidFill>
                <a:prstClr val="black"/>
              </a:solidFill>
              <a:latin typeface="Calibri" pitchFamily="34" charset="0"/>
            </a:endParaRPr>
          </a:p>
          <a:p>
            <a:pPr marL="0" indent="0">
              <a:buFont typeface="Arial" panose="020B0604020202020204" pitchFamily="34" charset="0"/>
              <a:buNone/>
            </a:pPr>
            <a:endParaRPr lang="en-US" dirty="0">
              <a:solidFill>
                <a:prstClr val="black"/>
              </a:solidFill>
              <a:latin typeface="Calibri"/>
            </a:endParaRPr>
          </a:p>
        </p:txBody>
      </p:sp>
    </p:spTree>
    <p:extLst>
      <p:ext uri="{BB962C8B-B14F-4D97-AF65-F5344CB8AC3E}">
        <p14:creationId xmlns:p14="http://schemas.microsoft.com/office/powerpoint/2010/main" val="3563173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0"/>
            <a:ext cx="7696200" cy="5105399"/>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a:solidFill>
                  <a:prstClr val="black"/>
                </a:solidFill>
                <a:latin typeface="Calibri" pitchFamily="34" charset="0"/>
              </a:rPr>
              <a:t>How can we use the area model </a:t>
            </a:r>
            <a:r>
              <a:rPr lang="en-US" dirty="0" smtClean="0">
                <a:solidFill>
                  <a:prstClr val="black"/>
                </a:solidFill>
                <a:latin typeface="Calibri" pitchFamily="34" charset="0"/>
              </a:rPr>
              <a:t>to develop conceptual understanding when multiplying fractions?</a:t>
            </a:r>
            <a:endParaRPr lang="en-US" dirty="0">
              <a:solidFill>
                <a:prstClr val="black"/>
              </a:solidFill>
              <a:latin typeface="Calibri" pitchFamily="34" charset="0"/>
            </a:endParaRPr>
          </a:p>
          <a:p>
            <a:pPr marL="0" indent="0">
              <a:buFont typeface="Arial" panose="020B0604020202020204" pitchFamily="34" charset="0"/>
              <a:buNone/>
            </a:pPr>
            <a:endParaRPr lang="en-US" sz="1600" dirty="0" smtClean="0">
              <a:solidFill>
                <a:prstClr val="black"/>
              </a:solidFill>
              <a:latin typeface="Calibri" pitchFamily="34" charset="0"/>
            </a:endParaRPr>
          </a:p>
          <a:p>
            <a:pPr marL="0" indent="0">
              <a:buFont typeface="Arial" panose="020B0604020202020204" pitchFamily="34" charset="0"/>
              <a:buNone/>
            </a:pPr>
            <a:r>
              <a:rPr lang="en-US" sz="2000" dirty="0" smtClean="0">
                <a:solidFill>
                  <a:prstClr val="black"/>
                </a:solidFill>
                <a:latin typeface="Calibri"/>
              </a:rPr>
              <a:t>5.NF.4b.</a:t>
            </a:r>
            <a:r>
              <a:rPr lang="en-US" sz="2000" dirty="0">
                <a:solidFill>
                  <a:prstClr val="black"/>
                </a:solidFill>
                <a:latin typeface="Calibri"/>
              </a:rPr>
              <a:t> Find the area of a rectangle with fractional side lengths by tiling it with unit squares of the appropriate unit fraction side lengths, and show that the area is the same as would be found by multiplying the side lengths. Multiply fractional side lengths to find areas of rectangles, and represent fraction products as </a:t>
            </a:r>
            <a:r>
              <a:rPr lang="en-US" sz="2000" b="1" u="sng" dirty="0">
                <a:solidFill>
                  <a:prstClr val="black"/>
                </a:solidFill>
                <a:latin typeface="Calibri"/>
              </a:rPr>
              <a:t>rectangular areas. </a:t>
            </a:r>
            <a:endParaRPr lang="en-US" sz="2000" b="1" u="sng" dirty="0" smtClean="0">
              <a:solidFill>
                <a:prstClr val="black"/>
              </a:solidFill>
              <a:latin typeface="Calibri"/>
            </a:endParaRPr>
          </a:p>
          <a:p>
            <a:pPr marL="0" indent="0">
              <a:buFont typeface="Arial" panose="020B0604020202020204" pitchFamily="34" charset="0"/>
              <a:buNone/>
            </a:pPr>
            <a:endParaRPr lang="en-US" sz="2000" b="1" u="sng" dirty="0">
              <a:solidFill>
                <a:prstClr val="black"/>
              </a:solidFill>
              <a:latin typeface="Calibri"/>
            </a:endParaRPr>
          </a:p>
          <a:p>
            <a:pPr marL="0" indent="0">
              <a:buFont typeface="Arial" panose="020B0604020202020204" pitchFamily="34" charset="0"/>
              <a:buNone/>
            </a:pPr>
            <a:r>
              <a:rPr lang="en-US" dirty="0">
                <a:solidFill>
                  <a:prstClr val="black"/>
                </a:solidFill>
                <a:latin typeface="Calibri"/>
              </a:rPr>
              <a:t>Use an area model to solve</a:t>
            </a:r>
            <a:r>
              <a:rPr lang="en-US" dirty="0" smtClean="0">
                <a:solidFill>
                  <a:prstClr val="black"/>
                </a:solidFill>
                <a:latin typeface="Calibri"/>
              </a:rPr>
              <a:t>:</a:t>
            </a:r>
          </a:p>
          <a:p>
            <a:pPr marL="0" indent="0">
              <a:buFont typeface="Arial" panose="020B0604020202020204" pitchFamily="34" charset="0"/>
              <a:buNone/>
            </a:pPr>
            <a:r>
              <a:rPr lang="en-US" dirty="0" smtClean="0">
                <a:solidFill>
                  <a:prstClr val="black"/>
                </a:solidFill>
                <a:latin typeface="Calibri"/>
              </a:rPr>
              <a:t>	</a:t>
            </a:r>
            <a:r>
              <a:rPr lang="en-US" sz="4000" dirty="0" smtClean="0">
                <a:solidFill>
                  <a:prstClr val="black"/>
                </a:solidFill>
                <a:latin typeface="Calibri"/>
              </a:rPr>
              <a:t>⅓ x ¼ = 		</a:t>
            </a:r>
            <a:r>
              <a:rPr lang="en-US" sz="4000" dirty="0">
                <a:solidFill>
                  <a:prstClr val="black"/>
                </a:solidFill>
                <a:latin typeface="Calibri"/>
              </a:rPr>
              <a:t>⅚ </a:t>
            </a:r>
            <a:r>
              <a:rPr lang="en-US" sz="4000" dirty="0" smtClean="0">
                <a:solidFill>
                  <a:prstClr val="black"/>
                </a:solidFill>
                <a:latin typeface="Calibri"/>
              </a:rPr>
              <a:t>x ⅔ = </a:t>
            </a:r>
            <a:endParaRPr lang="en-US" sz="4000" dirty="0">
              <a:solidFill>
                <a:prstClr val="black"/>
              </a:solidFill>
              <a:latin typeface="Calibri"/>
            </a:endParaRPr>
          </a:p>
          <a:p>
            <a:pPr marL="0" indent="0">
              <a:buFont typeface="Arial" panose="020B0604020202020204" pitchFamily="34" charset="0"/>
              <a:buNone/>
            </a:pPr>
            <a:endParaRPr lang="en-US" sz="2000" b="1" u="sng" dirty="0" smtClean="0">
              <a:solidFill>
                <a:prstClr val="black"/>
              </a:solidFill>
              <a:latin typeface="Calibri"/>
            </a:endParaRPr>
          </a:p>
          <a:p>
            <a:pPr marL="0" indent="0">
              <a:buFont typeface="Arial" panose="020B0604020202020204" pitchFamily="34" charset="0"/>
              <a:buNone/>
            </a:pPr>
            <a:endParaRPr lang="en-US" sz="2000" b="1" u="sng" dirty="0">
              <a:solidFill>
                <a:prstClr val="black"/>
              </a:solidFill>
              <a:latin typeface="Calibri"/>
            </a:endParaRPr>
          </a:p>
          <a:p>
            <a:pPr marL="0" indent="0">
              <a:buFont typeface="Arial" panose="020B0604020202020204" pitchFamily="34" charset="0"/>
              <a:buNone/>
            </a:pPr>
            <a:endParaRPr lang="en-US" sz="2000" b="1" u="sng" dirty="0">
              <a:solidFill>
                <a:prstClr val="black"/>
              </a:solidFill>
              <a:latin typeface="Calibri"/>
            </a:endParaRPr>
          </a:p>
          <a:p>
            <a:pPr marL="0" indent="0">
              <a:buFont typeface="Arial" panose="020B0604020202020204" pitchFamily="34" charset="0"/>
              <a:buNone/>
            </a:pPr>
            <a:endParaRPr lang="en-US" dirty="0">
              <a:solidFill>
                <a:prstClr val="black"/>
              </a:solidFill>
              <a:latin typeface="Calibri"/>
            </a:endParaRPr>
          </a:p>
        </p:txBody>
      </p:sp>
    </p:spTree>
    <p:extLst>
      <p:ext uri="{BB962C8B-B14F-4D97-AF65-F5344CB8AC3E}">
        <p14:creationId xmlns:p14="http://schemas.microsoft.com/office/powerpoint/2010/main" val="372938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457200" y="914400"/>
            <a:ext cx="8382000" cy="5257800"/>
          </a:xfrm>
        </p:spPr>
        <p:txBody>
          <a:bodyPr>
            <a:normAutofit fontScale="85000" lnSpcReduction="20000"/>
          </a:bodyPr>
          <a:lstStyle/>
          <a:p>
            <a:pPr marL="0" indent="0">
              <a:buNone/>
            </a:pPr>
            <a:r>
              <a:rPr lang="en-US" dirty="0" smtClean="0"/>
              <a:t>Why use the area model?</a:t>
            </a:r>
          </a:p>
          <a:p>
            <a:pPr marL="0" indent="0">
              <a:buNone/>
            </a:pPr>
            <a:endParaRPr lang="en-US" dirty="0"/>
          </a:p>
          <a:p>
            <a:r>
              <a:rPr lang="en-US" dirty="0" smtClean="0"/>
              <a:t>Can be introduced concretely (base 10 materials, </a:t>
            </a:r>
            <a:r>
              <a:rPr lang="en-US" dirty="0" err="1" smtClean="0"/>
              <a:t>unifix</a:t>
            </a:r>
            <a:r>
              <a:rPr lang="en-US" dirty="0" smtClean="0"/>
              <a:t> cubes, etc.)</a:t>
            </a:r>
          </a:p>
          <a:p>
            <a:endParaRPr lang="en-US" dirty="0"/>
          </a:p>
          <a:p>
            <a:r>
              <a:rPr lang="en-US" dirty="0" smtClean="0"/>
              <a:t>Is a visual approach and geometric representation of the problem</a:t>
            </a:r>
          </a:p>
          <a:p>
            <a:endParaRPr lang="en-US" dirty="0" smtClean="0"/>
          </a:p>
          <a:p>
            <a:r>
              <a:rPr lang="en-US" dirty="0" smtClean="0"/>
              <a:t>Students move to more approximate ‘abstract’ representations</a:t>
            </a:r>
          </a:p>
          <a:p>
            <a:endParaRPr lang="en-US" dirty="0" smtClean="0"/>
          </a:p>
          <a:p>
            <a:r>
              <a:rPr lang="en-US" dirty="0" smtClean="0"/>
              <a:t>A tool for supporting understanding from the </a:t>
            </a:r>
            <a:r>
              <a:rPr lang="en-US" u="sng" dirty="0" smtClean="0"/>
              <a:t>concrete</a:t>
            </a:r>
            <a:r>
              <a:rPr lang="en-US" dirty="0" smtClean="0"/>
              <a:t> to the </a:t>
            </a:r>
            <a:r>
              <a:rPr lang="en-US" u="sng" dirty="0" smtClean="0"/>
              <a:t>abstract</a:t>
            </a:r>
            <a:endParaRPr lang="en-US" dirty="0" smtClean="0"/>
          </a:p>
          <a:p>
            <a:pPr marL="0" indent="0">
              <a:buNone/>
            </a:pPr>
            <a:endParaRPr lang="en-US"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0"/>
            <a:ext cx="7696200" cy="51053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0" indent="0">
              <a:buFont typeface="Arial" panose="020B0604020202020204" pitchFamily="34" charset="0"/>
              <a:buNone/>
            </a:pPr>
            <a:endParaRPr lang="en-US" sz="1600" dirty="0" smtClean="0">
              <a:solidFill>
                <a:prstClr val="black"/>
              </a:solidFill>
              <a:latin typeface="Calibri" pitchFamily="34" charset="0"/>
            </a:endParaRPr>
          </a:p>
          <a:p>
            <a:endParaRPr lang="en-US" dirty="0">
              <a:solidFill>
                <a:prstClr val="black"/>
              </a:solidFill>
              <a:latin typeface="Calibri"/>
            </a:endParaRPr>
          </a:p>
        </p:txBody>
      </p:sp>
    </p:spTree>
    <p:extLst>
      <p:ext uri="{BB962C8B-B14F-4D97-AF65-F5344CB8AC3E}">
        <p14:creationId xmlns:p14="http://schemas.microsoft.com/office/powerpoint/2010/main" val="1946121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0"/>
            <a:ext cx="7696200" cy="51053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smtClean="0">
                <a:solidFill>
                  <a:prstClr val="black"/>
                </a:solidFill>
                <a:latin typeface="Calibri" pitchFamily="34" charset="0"/>
              </a:rPr>
              <a:t>What do we need to consider when we use the area model in each grade level?</a:t>
            </a:r>
          </a:p>
          <a:p>
            <a:pPr marL="0" indent="0">
              <a:buFont typeface="Arial" panose="020B0604020202020204" pitchFamily="34" charset="0"/>
              <a:buNone/>
            </a:pPr>
            <a:endParaRPr lang="en-US" dirty="0">
              <a:solidFill>
                <a:prstClr val="black"/>
              </a:solidFill>
              <a:latin typeface="Calibri" pitchFamily="34" charset="0"/>
            </a:endParaRPr>
          </a:p>
          <a:p>
            <a:pPr marL="0" indent="0">
              <a:buFont typeface="Arial" panose="020B0604020202020204" pitchFamily="34" charset="0"/>
              <a:buNone/>
            </a:pPr>
            <a:r>
              <a:rPr lang="en-US" dirty="0" smtClean="0">
                <a:solidFill>
                  <a:prstClr val="black"/>
                </a:solidFill>
                <a:latin typeface="Calibri" pitchFamily="34" charset="0"/>
              </a:rPr>
              <a:t>How do the students’ previous experiences impact their understanding?</a:t>
            </a:r>
          </a:p>
          <a:p>
            <a:pPr marL="0" indent="0">
              <a:buFont typeface="Arial" panose="020B0604020202020204" pitchFamily="34" charset="0"/>
              <a:buNone/>
            </a:pPr>
            <a:endParaRPr lang="en-US" dirty="0">
              <a:solidFill>
                <a:prstClr val="black"/>
              </a:solidFill>
              <a:latin typeface="Calibri" pitchFamily="34" charset="0"/>
            </a:endParaRPr>
          </a:p>
          <a:p>
            <a:pPr marL="0" indent="0">
              <a:buFont typeface="Arial" panose="020B0604020202020204" pitchFamily="34" charset="0"/>
              <a:buNone/>
            </a:pPr>
            <a:r>
              <a:rPr lang="en-US" dirty="0" smtClean="0">
                <a:solidFill>
                  <a:prstClr val="black"/>
                </a:solidFill>
                <a:latin typeface="Calibri" pitchFamily="34" charset="0"/>
              </a:rPr>
              <a:t>How can we connect this learning effectively, so understanding is developed?</a:t>
            </a:r>
          </a:p>
          <a:p>
            <a:pPr marL="0" indent="0">
              <a:buFont typeface="Arial" panose="020B0604020202020204" pitchFamily="34" charset="0"/>
              <a:buNone/>
            </a:pPr>
            <a:endParaRPr lang="en-US" sz="1600" dirty="0" smtClean="0">
              <a:solidFill>
                <a:prstClr val="black"/>
              </a:solidFill>
              <a:latin typeface="Calibri" pitchFamily="34" charset="0"/>
            </a:endParaRPr>
          </a:p>
          <a:p>
            <a:endParaRPr lang="en-US" dirty="0">
              <a:solidFill>
                <a:prstClr val="black"/>
              </a:solidFill>
              <a:latin typeface="Calibri"/>
            </a:endParaRPr>
          </a:p>
        </p:txBody>
      </p:sp>
    </p:spTree>
    <p:extLst>
      <p:ext uri="{BB962C8B-B14F-4D97-AF65-F5344CB8AC3E}">
        <p14:creationId xmlns:p14="http://schemas.microsoft.com/office/powerpoint/2010/main" val="3255166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20954" y="838200"/>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32554" y="914400"/>
            <a:ext cx="8706646" cy="5257800"/>
          </a:xfrm>
        </p:spPr>
        <p:txBody>
          <a:bodyPr>
            <a:normAutofit/>
          </a:bodyPr>
          <a:lstStyle/>
          <a:p>
            <a:pPr marL="0" indent="0">
              <a:buNone/>
            </a:pPr>
            <a:endParaRPr lang="en-US" sz="4000" dirty="0" smtClean="0"/>
          </a:p>
          <a:p>
            <a:pPr marL="0" indent="0">
              <a:buNone/>
            </a:pPr>
            <a:endParaRPr lang="en-US" sz="4000" dirty="0"/>
          </a:p>
          <a:p>
            <a:pPr marL="0" indent="0">
              <a:buNone/>
            </a:pPr>
            <a:endParaRPr lang="en-US" sz="4000" dirty="0"/>
          </a:p>
          <a:p>
            <a:pPr marL="0" indent="0">
              <a:buNone/>
            </a:pPr>
            <a:endParaRPr lang="en-US" sz="4000" dirty="0"/>
          </a:p>
        </p:txBody>
      </p:sp>
      <p:sp>
        <p:nvSpPr>
          <p:cNvPr id="9" name="Content Placeholder 1"/>
          <p:cNvSpPr txBox="1">
            <a:spLocks/>
          </p:cNvSpPr>
          <p:nvPr/>
        </p:nvSpPr>
        <p:spPr>
          <a:xfrm>
            <a:off x="457200" y="990601"/>
            <a:ext cx="76962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pPr marL="285750" indent="-285750">
              <a:buFont typeface="Wingdings" charset="2"/>
              <a:buChar char="§"/>
            </a:pPr>
            <a:endParaRPr lang="en-US" sz="1600" dirty="0" smtClean="0">
              <a:solidFill>
                <a:prstClr val="black"/>
              </a:solidFill>
              <a:latin typeface="Calibri" pitchFamily="34" charset="0"/>
            </a:endParaRPr>
          </a:p>
          <a:p>
            <a:endParaRPr lang="en-US" dirty="0">
              <a:solidFill>
                <a:prstClr val="black"/>
              </a:solidFill>
              <a:latin typeface="Calibri"/>
            </a:endParaRPr>
          </a:p>
        </p:txBody>
      </p:sp>
      <p:sp>
        <p:nvSpPr>
          <p:cNvPr id="4" name="TextBox 3"/>
          <p:cNvSpPr txBox="1"/>
          <p:nvPr/>
        </p:nvSpPr>
        <p:spPr>
          <a:xfrm>
            <a:off x="457200" y="1981200"/>
            <a:ext cx="8382000" cy="4524315"/>
          </a:xfrm>
          <a:prstGeom prst="rect">
            <a:avLst/>
          </a:prstGeom>
          <a:noFill/>
        </p:spPr>
        <p:txBody>
          <a:bodyPr wrap="square" rtlCol="0">
            <a:spAutoFit/>
          </a:bodyPr>
          <a:lstStyle/>
          <a:p>
            <a:r>
              <a:rPr lang="en-US" sz="3200" dirty="0"/>
              <a:t>Participants will:</a:t>
            </a:r>
          </a:p>
          <a:p>
            <a:pPr marL="457200" indent="-457200">
              <a:buFont typeface="Arial"/>
              <a:buChar char="•"/>
            </a:pPr>
            <a:r>
              <a:rPr lang="en-US" sz="3200" dirty="0" smtClean="0"/>
              <a:t>Connect content standards to content pedagogy.</a:t>
            </a:r>
          </a:p>
          <a:p>
            <a:pPr marL="457200" indent="-457200">
              <a:buFont typeface="Arial"/>
              <a:buChar char="•"/>
            </a:pPr>
            <a:r>
              <a:rPr lang="en-US" sz="3200" dirty="0"/>
              <a:t>Celebrate successes. </a:t>
            </a:r>
            <a:endParaRPr lang="en-US" sz="3200" dirty="0" smtClean="0"/>
          </a:p>
          <a:p>
            <a:pPr marL="457200" indent="-457200">
              <a:buFont typeface="Arial"/>
              <a:buChar char="•"/>
            </a:pPr>
            <a:r>
              <a:rPr lang="en-US" sz="3200" dirty="0"/>
              <a:t>Translate SBAC </a:t>
            </a:r>
            <a:r>
              <a:rPr lang="en-US" sz="3200" dirty="0" smtClean="0"/>
              <a:t>practice and field test observations </a:t>
            </a:r>
            <a:r>
              <a:rPr lang="en-US" sz="3200" dirty="0"/>
              <a:t>to instructional implications.</a:t>
            </a:r>
          </a:p>
          <a:p>
            <a:pPr marL="457200" indent="-457200">
              <a:buFont typeface="Arial"/>
              <a:buChar char="•"/>
            </a:pPr>
            <a:r>
              <a:rPr lang="en-US" sz="3200" dirty="0" smtClean="0"/>
              <a:t>Analyze the curriculum map and use it to plan for coherent, cohesive, and connected instruction.</a:t>
            </a:r>
          </a:p>
        </p:txBody>
      </p:sp>
      <p:sp>
        <p:nvSpPr>
          <p:cNvPr id="2" name="TextBox 1"/>
          <p:cNvSpPr txBox="1"/>
          <p:nvPr/>
        </p:nvSpPr>
        <p:spPr>
          <a:xfrm>
            <a:off x="381000" y="990600"/>
            <a:ext cx="6705600" cy="769441"/>
          </a:xfrm>
          <a:prstGeom prst="rect">
            <a:avLst/>
          </a:prstGeom>
          <a:noFill/>
        </p:spPr>
        <p:txBody>
          <a:bodyPr wrap="square" rtlCol="0">
            <a:spAutoFit/>
          </a:bodyPr>
          <a:lstStyle/>
          <a:p>
            <a:r>
              <a:rPr lang="en-US" sz="4400" b="1" dirty="0" smtClean="0"/>
              <a:t>Outcomes</a:t>
            </a:r>
            <a:endParaRPr lang="en-US" sz="4400" b="1" dirty="0"/>
          </a:p>
        </p:txBody>
      </p:sp>
    </p:spTree>
    <p:extLst>
      <p:ext uri="{BB962C8B-B14F-4D97-AF65-F5344CB8AC3E}">
        <p14:creationId xmlns:p14="http://schemas.microsoft.com/office/powerpoint/2010/main" val="418230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8750</TotalTime>
  <Words>1432</Words>
  <Application>Microsoft Office PowerPoint</Application>
  <PresentationFormat>On-screen Show (4:3)</PresentationFormat>
  <Paragraphs>244</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SCUSD</cp:lastModifiedBy>
  <cp:revision>464</cp:revision>
  <cp:lastPrinted>2013-07-12T17:37:49Z</cp:lastPrinted>
  <dcterms:created xsi:type="dcterms:W3CDTF">2012-01-25T19:43:10Z</dcterms:created>
  <dcterms:modified xsi:type="dcterms:W3CDTF">2014-05-15T20:47:26Z</dcterms:modified>
</cp:coreProperties>
</file>