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3"/>
  </p:notesMasterIdLst>
  <p:handoutMasterIdLst>
    <p:handoutMasterId r:id="rId34"/>
  </p:handoutMasterIdLst>
  <p:sldIdLst>
    <p:sldId id="362" r:id="rId2"/>
    <p:sldId id="363" r:id="rId3"/>
    <p:sldId id="364" r:id="rId4"/>
    <p:sldId id="365" r:id="rId5"/>
    <p:sldId id="366" r:id="rId6"/>
    <p:sldId id="367" r:id="rId7"/>
    <p:sldId id="368" r:id="rId8"/>
    <p:sldId id="369" r:id="rId9"/>
    <p:sldId id="370" r:id="rId10"/>
    <p:sldId id="371" r:id="rId11"/>
    <p:sldId id="372" r:id="rId12"/>
    <p:sldId id="373" r:id="rId13"/>
    <p:sldId id="339" r:id="rId14"/>
    <p:sldId id="297" r:id="rId15"/>
    <p:sldId id="341" r:id="rId16"/>
    <p:sldId id="319" r:id="rId17"/>
    <p:sldId id="291" r:id="rId18"/>
    <p:sldId id="340" r:id="rId19"/>
    <p:sldId id="375" r:id="rId20"/>
    <p:sldId id="360" r:id="rId21"/>
    <p:sldId id="338" r:id="rId22"/>
    <p:sldId id="343" r:id="rId23"/>
    <p:sldId id="358" r:id="rId24"/>
    <p:sldId id="342" r:id="rId25"/>
    <p:sldId id="346" r:id="rId26"/>
    <p:sldId id="345" r:id="rId27"/>
    <p:sldId id="348" r:id="rId28"/>
    <p:sldId id="352" r:id="rId29"/>
    <p:sldId id="374" r:id="rId30"/>
    <p:sldId id="350" r:id="rId31"/>
    <p:sldId id="359" r:id="rId32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139" autoAdjust="0"/>
  </p:normalViewPr>
  <p:slideViewPr>
    <p:cSldViewPr>
      <p:cViewPr>
        <p:scale>
          <a:sx n="74" d="100"/>
          <a:sy n="74" d="100"/>
        </p:scale>
        <p:origin x="-125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7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000" y="1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8DAA82-7C24-4F1D-8D05-F662BE916CEC}" type="datetimeFigureOut">
              <a:rPr lang="en-US" smtClean="0"/>
              <a:pPr/>
              <a:t>5/13/2014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6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000" y="8772526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2D918F-CE31-4711-90E5-06F84C22AD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7900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9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7CC79186-1B37-4930-BD66-BB8AEF91AD58}" type="datetimeFigureOut">
              <a:rPr lang="en-US" smtClean="0"/>
              <a:pPr/>
              <a:t>5/13/2014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9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3BE1ECE7-50EE-43D6-AA47-5255A388710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218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3.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10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11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12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Joy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13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Joy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14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r>
              <a:rPr lang="en-US" dirty="0" smtClean="0"/>
              <a:t>Joy</a:t>
            </a:r>
          </a:p>
          <a:p>
            <a:pPr marL="0" indent="0">
              <a:buFont typeface="Arial"/>
              <a:buNone/>
            </a:pPr>
            <a:endParaRPr lang="en-US" dirty="0" smtClean="0"/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Think</a:t>
            </a:r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Musical</a:t>
            </a:r>
            <a:r>
              <a:rPr lang="en-US" baseline="0" dirty="0" smtClean="0"/>
              <a:t> Shares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Return to table – share something that you heard that you are excited to incorporate instructionally either as a school or individually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Share out intention as a whole group.</a:t>
            </a:r>
          </a:p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15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Joy – will discuss with </a:t>
            </a:r>
            <a:r>
              <a:rPr lang="en-US" baseline="0" dirty="0" err="1" smtClean="0"/>
              <a:t>Mikila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Consider these as you continue to work </a:t>
            </a:r>
            <a:r>
              <a:rPr lang="en-US" baseline="0" smtClean="0"/>
              <a:t>throughout the day.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16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Joy</a:t>
            </a:r>
          </a:p>
          <a:p>
            <a:endParaRPr lang="en-US" dirty="0" smtClean="0"/>
          </a:p>
          <a:p>
            <a:r>
              <a:rPr lang="en-US" dirty="0" smtClean="0"/>
              <a:t>First</a:t>
            </a:r>
            <a:r>
              <a:rPr lang="en-US" baseline="0" dirty="0" smtClean="0"/>
              <a:t> Bullet – About 7 minutes.  Then share with table.  Then share out each question separately.  Use Add on and agree or disagree.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Second Bullet – Benefits – About 7 minutes. At table, each person complete one section. Then share ideas around the table. .  One person share Teacher Benefits – others to add on.  One person share Student Benefits – others to add on.  And so on.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Third Bullet – Work with a partner – each writing your observations on your own paper.  Share your observations with another partner pair.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17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Joy</a:t>
            </a:r>
          </a:p>
          <a:p>
            <a:endParaRPr lang="en-US" dirty="0" smtClean="0"/>
          </a:p>
          <a:p>
            <a:r>
              <a:rPr lang="en-US" dirty="0" smtClean="0"/>
              <a:t>Curriculum</a:t>
            </a:r>
            <a:r>
              <a:rPr lang="en-US" baseline="0" dirty="0" smtClean="0"/>
              <a:t> Maps are like a road map – set a course – don’t define every stop and every turn.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18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19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baseline="0" dirty="0" smtClean="0"/>
              <a:t>Sit in feeder pattern groups.  K-8 (A.M. Winn, Alice Birney, Fr. Keith B. Kenny, Genevieve </a:t>
            </a:r>
            <a:r>
              <a:rPr lang="en-US" baseline="0" dirty="0" err="1" smtClean="0"/>
              <a:t>Didion</a:t>
            </a:r>
            <a:r>
              <a:rPr lang="en-US" baseline="0" dirty="0" smtClean="0"/>
              <a:t>, John Still, Leonardo da Vinci, Martin L. King, Jr., Rosa Parks, John Morse Therapeutic</a:t>
            </a:r>
          </a:p>
          <a:p>
            <a:pPr marL="0" indent="0">
              <a:buNone/>
            </a:pPr>
            <a:r>
              <a:rPr lang="en-US" baseline="0" dirty="0" smtClean="0"/>
              <a:t>     Middle Schools with their feeder schools (Albert Einstein, California, Fern Bacon, Kit Carson, Sam Brannan, Sutter, Will C. Wood</a:t>
            </a:r>
          </a:p>
          <a:p>
            <a:pPr marL="0" indent="0">
              <a:buNone/>
            </a:pPr>
            <a:endParaRPr lang="en-US" baseline="0" dirty="0" smtClean="0"/>
          </a:p>
          <a:p>
            <a:pPr marL="0" indent="0">
              <a:buNone/>
            </a:pPr>
            <a:r>
              <a:rPr lang="en-US" baseline="0" dirty="0" smtClean="0"/>
              <a:t>School of Engineering and Sciences, Success Academy, and Cap City – join a group</a:t>
            </a:r>
          </a:p>
          <a:p>
            <a:endParaRPr lang="en-US" dirty="0" smtClean="0"/>
          </a:p>
          <a:p>
            <a:r>
              <a:rPr lang="en-US" dirty="0" smtClean="0"/>
              <a:t>After we get an answer – we will do on to read the standards and then come back to this problem to redo with a physical model and then again with patty paper.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2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Joy</a:t>
            </a:r>
          </a:p>
          <a:p>
            <a:endParaRPr lang="en-US" dirty="0" smtClean="0"/>
          </a:p>
          <a:p>
            <a:endParaRPr lang="en-US" baseline="0" dirty="0" smtClean="0"/>
          </a:p>
          <a:p>
            <a:r>
              <a:rPr lang="en-US" baseline="0" dirty="0" smtClean="0"/>
              <a:t>Physically move yourself and all of your materials to grade specific groups – where you will spend the majority of the rest of the day – where you will be immersed in using the curriculum map for the purpose of preparing for instructional planning.  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20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r>
              <a:rPr lang="en-US" baseline="0" dirty="0" smtClean="0"/>
              <a:t>Physically move yourself and all of your materials to grade specific groups – where you will spend the majority of the rest of the day – where you will be immersed in using the curriculum map for the purpose of preparing for instructional planning.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Shut the doors most of the way.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21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22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23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Cannot outsource the thinking required to build a coherent, cohesive, connected instructional unit – As a teacher you must replicate the thinking used to create the curriculum map so that you are well-grounded in both the content and the pedagogy for teaching that content </a:t>
            </a:r>
          </a:p>
          <a:p>
            <a:pPr marL="171450" indent="-171450">
              <a:buFont typeface="Arial"/>
              <a:buChar char="•"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Be specific and intentional</a:t>
            </a:r>
            <a:r>
              <a:rPr lang="en-US" baseline="0" dirty="0" smtClean="0"/>
              <a:t> about the time it takes to do this – our process today will be lengthy – as we are explicit about each part of the process.  In practice, it will be smooth and one step will flow into another – collaboration will make the process more efficient.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24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25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on one bullet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at a time – giving participants ample time to collaborate and complete the bulleted task.</a:t>
            </a:r>
          </a:p>
          <a:p>
            <a:pPr marL="0" indent="0">
              <a:buFont typeface="Arial"/>
              <a:buNone/>
            </a:pPr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Font typeface="Arial"/>
              <a:buNone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Bullet 3 – Use Lesson Sequence handout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26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small group – divide up the lessons – work together – on one today – collaborate on the development of others – using technology and your training specialist.</a:t>
            </a:r>
          </a:p>
          <a:p>
            <a:pPr marL="0" indent="0">
              <a:buFont typeface="Arial"/>
              <a:buNone/>
            </a:pPr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27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28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29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3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We have worked with the benefits of using a curriculum map as our instructional guide throughout the day – it may be a change in our practice/process for preparing for instruction – consider –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30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31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baseline="0" dirty="0" smtClean="0"/>
              <a:t>Sit in feeder pattern groups.  K-8 (A.M. Winn, Alice Birney, Fr. Keith B. Kenny, Genevieve </a:t>
            </a:r>
            <a:r>
              <a:rPr lang="en-US" baseline="0" dirty="0" err="1" smtClean="0"/>
              <a:t>Didion</a:t>
            </a:r>
            <a:r>
              <a:rPr lang="en-US" baseline="0" dirty="0" smtClean="0"/>
              <a:t>, John Still, Leonardo da Vinci, Martin L. King, Jr., Rosa Parks, John Morse Therapeutic</a:t>
            </a:r>
          </a:p>
          <a:p>
            <a:pPr marL="0" indent="0">
              <a:buNone/>
            </a:pPr>
            <a:r>
              <a:rPr lang="en-US" baseline="0" dirty="0" smtClean="0"/>
              <a:t>     Middle Schools with their feeder schools (Albert Einstein, California, Fern Bacon, Kit Carson, Sam Brannan, Sutter, Will C. Wood</a:t>
            </a:r>
          </a:p>
          <a:p>
            <a:pPr marL="0" indent="0">
              <a:buNone/>
            </a:pPr>
            <a:endParaRPr lang="en-US" baseline="0" dirty="0" smtClean="0"/>
          </a:p>
          <a:p>
            <a:pPr marL="0" indent="0">
              <a:buNone/>
            </a:pPr>
            <a:r>
              <a:rPr lang="en-US" baseline="0" dirty="0" smtClean="0"/>
              <a:t>School of Engineering and Sciences, Success Academy, and Cap City – join a group</a:t>
            </a:r>
          </a:p>
          <a:p>
            <a:endParaRPr lang="en-US" dirty="0" smtClean="0"/>
          </a:p>
          <a:p>
            <a:r>
              <a:rPr lang="en-US" dirty="0" smtClean="0"/>
              <a:t>After we get an answer – we </a:t>
            </a:r>
            <a:r>
              <a:rPr lang="en-US" dirty="0" err="1" smtClean="0"/>
              <a:t>willgdo</a:t>
            </a:r>
            <a:r>
              <a:rPr lang="en-US" dirty="0" smtClean="0"/>
              <a:t> on to read the standards and then come back to this problem to redo with a physical model and then again with patty paper.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4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5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6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7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baseline="0" dirty="0" smtClean="0"/>
              <a:t>Sit in feeder pattern groups.  K-8 (A.M. Winn, Alice Birney, Fr. Keith B. Kenny, Genevieve </a:t>
            </a:r>
            <a:r>
              <a:rPr lang="en-US" baseline="0" dirty="0" err="1" smtClean="0"/>
              <a:t>Didion</a:t>
            </a:r>
            <a:r>
              <a:rPr lang="en-US" baseline="0" dirty="0" smtClean="0"/>
              <a:t>, John Still, Leonardo da Vinci, Martin L. King, Jr., Rosa Parks, John Morse Therapeutic</a:t>
            </a:r>
          </a:p>
          <a:p>
            <a:pPr marL="0" indent="0">
              <a:buNone/>
            </a:pPr>
            <a:r>
              <a:rPr lang="en-US" baseline="0" dirty="0" smtClean="0"/>
              <a:t>     Middle Schools with their feeder schools (Albert Einstein, California, Fern Bacon, Kit Carson, Sam Brannan, Sutter, Will C. Wood</a:t>
            </a:r>
          </a:p>
          <a:p>
            <a:pPr marL="0" indent="0">
              <a:buNone/>
            </a:pPr>
            <a:endParaRPr lang="en-US" baseline="0" dirty="0" smtClean="0"/>
          </a:p>
          <a:p>
            <a:pPr marL="0" indent="0">
              <a:buNone/>
            </a:pPr>
            <a:r>
              <a:rPr lang="en-US" baseline="0" dirty="0" smtClean="0"/>
              <a:t>School of Engineering and Sciences, Success Academy, and Cap City – join a group</a:t>
            </a:r>
          </a:p>
          <a:p>
            <a:endParaRPr lang="en-US" dirty="0" smtClean="0"/>
          </a:p>
          <a:p>
            <a:r>
              <a:rPr lang="en-US" dirty="0" smtClean="0"/>
              <a:t>After we get an answer – we will do on to read the standards and then come back to this problem to redo with a physical model and then again with </a:t>
            </a:r>
            <a:r>
              <a:rPr lang="en-US" smtClean="0"/>
              <a:t>patty paper.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8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9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652E-26D7-4463-94C9-346DA3346F4D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5/13/2014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7CC9C-AF8C-424C-8560-62F20B36727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29957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652E-26D7-4463-94C9-346DA3346F4D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5/13/2014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7CC9C-AF8C-424C-8560-62F20B36727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44618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652E-26D7-4463-94C9-346DA3346F4D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5/13/2014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7CC9C-AF8C-424C-8560-62F20B36727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5527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652E-26D7-4463-94C9-346DA3346F4D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5/13/2014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7CC9C-AF8C-424C-8560-62F20B36727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9497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652E-26D7-4463-94C9-346DA3346F4D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5/13/2014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7CC9C-AF8C-424C-8560-62F20B36727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10155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652E-26D7-4463-94C9-346DA3346F4D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5/13/2014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7CC9C-AF8C-424C-8560-62F20B36727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31491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652E-26D7-4463-94C9-346DA3346F4D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5/13/2014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7CC9C-AF8C-424C-8560-62F20B36727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44716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652E-26D7-4463-94C9-346DA3346F4D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5/13/2014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7CC9C-AF8C-424C-8560-62F20B36727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84922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652E-26D7-4463-94C9-346DA3346F4D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5/13/2014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7CC9C-AF8C-424C-8560-62F20B36727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57589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652E-26D7-4463-94C9-346DA3346F4D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5/13/2014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7CC9C-AF8C-424C-8560-62F20B36727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3311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652E-26D7-4463-94C9-346DA3346F4D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5/13/2014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7CC9C-AF8C-424C-8560-62F20B36727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57396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B652E-26D7-4463-94C9-346DA3346F4D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5/13/2014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7CC9C-AF8C-424C-8560-62F20B36727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91992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Word_Document1.docx"/><Relationship Id="rId4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cusd-math.wikispaces.com/Grade+8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Word_Document2.docx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Word_Document3.docx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802388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435208" y="1863298"/>
            <a:ext cx="8305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800" b="1" dirty="0">
              <a:solidFill>
                <a:prstClr val="black"/>
              </a:solidFill>
              <a:latin typeface="Calibri"/>
              <a:cs typeface="Calibri" pitchFamily="34" charset="0"/>
            </a:endParaRPr>
          </a:p>
          <a:p>
            <a:pPr algn="ctr"/>
            <a:r>
              <a:rPr lang="en-US" sz="4400" b="1" dirty="0" smtClean="0">
                <a:solidFill>
                  <a:prstClr val="black"/>
                </a:solidFill>
                <a:latin typeface="Calibri"/>
                <a:cs typeface="Calibri" pitchFamily="34" charset="0"/>
              </a:rPr>
              <a:t>Transforming                                      Teaching &amp; Learning</a:t>
            </a:r>
          </a:p>
          <a:p>
            <a:pPr algn="ctr"/>
            <a:endParaRPr lang="en-US" sz="2400" b="1" dirty="0" smtClean="0">
              <a:solidFill>
                <a:prstClr val="black"/>
              </a:solidFill>
              <a:latin typeface="Calibri"/>
              <a:cs typeface="Calibri" pitchFamily="34" charset="0"/>
            </a:endParaRPr>
          </a:p>
          <a:p>
            <a:pPr algn="ctr"/>
            <a:r>
              <a:rPr lang="en-US" sz="3600" b="1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Grade </a:t>
            </a:r>
            <a:r>
              <a:rPr lang="en-US" sz="360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8</a:t>
            </a:r>
          </a:p>
          <a:p>
            <a:pPr algn="ctr"/>
            <a:endParaRPr lang="en-US" sz="2400" b="1" dirty="0">
              <a:solidFill>
                <a:prstClr val="black"/>
              </a:solidFill>
              <a:latin typeface="Calibri"/>
              <a:cs typeface="Calibri" pitchFamily="34" charset="0"/>
            </a:endParaRPr>
          </a:p>
          <a:p>
            <a:pPr algn="ctr"/>
            <a:r>
              <a:rPr lang="en-US" sz="3600" b="1" dirty="0" smtClean="0">
                <a:solidFill>
                  <a:prstClr val="black"/>
                </a:solidFill>
                <a:latin typeface="Calibri"/>
                <a:cs typeface="Calibri" pitchFamily="34" charset="0"/>
              </a:rPr>
              <a:t>May 20, 2014</a:t>
            </a:r>
          </a:p>
          <a:p>
            <a:pPr algn="ctr"/>
            <a:endParaRPr lang="en-US" sz="3600" b="1" dirty="0">
              <a:solidFill>
                <a:prstClr val="black"/>
              </a:solidFill>
              <a:latin typeface="Calibri"/>
              <a:cs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4966" y="1032301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prstClr val="black"/>
                </a:solidFill>
                <a:latin typeface="Impact" pitchFamily="34" charset="0"/>
              </a:rPr>
              <a:t>Transition To The Common Core</a:t>
            </a:r>
            <a:endParaRPr lang="en-US" sz="48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027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20954" y="838200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600200"/>
            <a:ext cx="8859046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8.G.1 </a:t>
            </a:r>
            <a:r>
              <a:rPr lang="en-US" dirty="0" smtClean="0"/>
              <a:t>– Verify experimentally the properties of rotations, reflections, and translations: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a. Lines are taken to lines and line segments to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</a:t>
            </a:r>
            <a:r>
              <a:rPr lang="en-US" dirty="0"/>
              <a:t>line segments of the same length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b. Angles are taken to angles of the same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measure.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c. Parallel lines are taken to parallel lines.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152400" y="838200"/>
            <a:ext cx="7848600" cy="990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600" b="1" dirty="0" smtClean="0">
                <a:solidFill>
                  <a:prstClr val="black"/>
                </a:solidFill>
                <a:latin typeface="Calibri" pitchFamily="34" charset="0"/>
              </a:rPr>
              <a:t>Transparencies – Patty Paper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600" dirty="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2209800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13" y="990600"/>
            <a:ext cx="8763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endParaRPr lang="en-US" sz="2800" b="1" dirty="0" smtClean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/>
              <a:buChar char="•"/>
            </a:pPr>
            <a:endParaRPr lang="en-US" sz="2800" b="1" dirty="0" smtClean="0">
              <a:solidFill>
                <a:prstClr val="black"/>
              </a:solidFill>
              <a:latin typeface="Calibri"/>
            </a:endParaRPr>
          </a:p>
          <a:p>
            <a:endParaRPr lang="en-US" sz="2800" b="1" dirty="0">
              <a:solidFill>
                <a:prstClr val="black"/>
              </a:solidFill>
              <a:latin typeface="Calibri"/>
            </a:endParaRPr>
          </a:p>
          <a:p>
            <a:endParaRPr lang="en-US" sz="2800" b="1" dirty="0" smtClean="0">
              <a:solidFill>
                <a:prstClr val="black"/>
              </a:solidFill>
              <a:latin typeface="Calibri"/>
            </a:endParaRPr>
          </a:p>
          <a:p>
            <a:endParaRPr lang="en-US" sz="2800" b="1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9447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20954" y="838200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600200"/>
            <a:ext cx="8859046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8.G.2  – Understand that a two-dimensional figure is congruent to another if the second can be obtained from the first by a sequence of rotations, reflections, and translations; given two congruent figures, describe a sequence that exhibits the congruence between them.</a:t>
            </a:r>
            <a:endParaRPr lang="en-US" sz="3600" dirty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152400" y="914400"/>
            <a:ext cx="7848600" cy="990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600" b="1" dirty="0" smtClean="0">
                <a:solidFill>
                  <a:prstClr val="black"/>
                </a:solidFill>
                <a:latin typeface="Calibri" pitchFamily="34" charset="0"/>
              </a:rPr>
              <a:t>Transparencies – Patty Paper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600" dirty="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2209800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13" y="990600"/>
            <a:ext cx="8763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endParaRPr lang="en-US" sz="2800" b="1" dirty="0" smtClean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/>
              <a:buChar char="•"/>
            </a:pPr>
            <a:endParaRPr lang="en-US" sz="2800" b="1" dirty="0" smtClean="0">
              <a:solidFill>
                <a:prstClr val="black"/>
              </a:solidFill>
              <a:latin typeface="Calibri"/>
            </a:endParaRPr>
          </a:p>
          <a:p>
            <a:endParaRPr lang="en-US" sz="2800" b="1" dirty="0">
              <a:solidFill>
                <a:prstClr val="black"/>
              </a:solidFill>
              <a:latin typeface="Calibri"/>
            </a:endParaRPr>
          </a:p>
          <a:p>
            <a:endParaRPr lang="en-US" sz="2800" b="1" dirty="0" smtClean="0">
              <a:solidFill>
                <a:prstClr val="black"/>
              </a:solidFill>
              <a:latin typeface="Calibri"/>
            </a:endParaRPr>
          </a:p>
          <a:p>
            <a:endParaRPr lang="en-US" sz="2800" b="1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5081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20954" y="838200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600200"/>
            <a:ext cx="8859046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/>
              <a:t>8.G.3 </a:t>
            </a:r>
            <a:r>
              <a:rPr lang="en-US" sz="3600" dirty="0" smtClean="0"/>
              <a:t>– Describe the effect of dilations, translations, rotations, and reflections on two-dimensional figures using coordinates.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152400" y="914400"/>
            <a:ext cx="7848600" cy="990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600" b="1" dirty="0" smtClean="0">
                <a:solidFill>
                  <a:prstClr val="black"/>
                </a:solidFill>
                <a:latin typeface="Calibri" pitchFamily="34" charset="0"/>
              </a:rPr>
              <a:t>Transparencies – Patty Paper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600" dirty="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2209800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13" y="990600"/>
            <a:ext cx="8763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endParaRPr lang="en-US" sz="2800" b="1" dirty="0" smtClean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/>
              <a:buChar char="•"/>
            </a:pPr>
            <a:endParaRPr lang="en-US" sz="2800" b="1" dirty="0" smtClean="0">
              <a:solidFill>
                <a:prstClr val="black"/>
              </a:solidFill>
              <a:latin typeface="Calibri"/>
            </a:endParaRPr>
          </a:p>
          <a:p>
            <a:endParaRPr lang="en-US" sz="2800" b="1" dirty="0">
              <a:solidFill>
                <a:prstClr val="black"/>
              </a:solidFill>
              <a:latin typeface="Calibri"/>
            </a:endParaRPr>
          </a:p>
          <a:p>
            <a:endParaRPr lang="en-US" sz="2800" b="1" dirty="0" smtClean="0">
              <a:solidFill>
                <a:prstClr val="black"/>
              </a:solidFill>
              <a:latin typeface="Calibri"/>
            </a:endParaRPr>
          </a:p>
          <a:p>
            <a:endParaRPr lang="en-US" sz="2800" b="1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63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20954" y="838200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2554" y="914400"/>
            <a:ext cx="8706646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457200" y="990601"/>
            <a:ext cx="7696200" cy="381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sz="1600" dirty="0" smtClean="0">
              <a:solidFill>
                <a:prstClr val="black"/>
              </a:solidFill>
              <a:latin typeface="Calibri" pitchFamily="34" charset="0"/>
            </a:endParaRPr>
          </a:p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981200"/>
            <a:ext cx="8382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Participants will: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 smtClean="0"/>
              <a:t>Connect content standards to content pedagogy.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/>
              <a:t>Celebrate successes. </a:t>
            </a:r>
            <a:endParaRPr lang="en-US" sz="3200" dirty="0" smtClean="0"/>
          </a:p>
          <a:p>
            <a:pPr marL="457200" indent="-457200">
              <a:buFont typeface="Arial"/>
              <a:buChar char="•"/>
            </a:pPr>
            <a:r>
              <a:rPr lang="en-US" sz="3200" dirty="0"/>
              <a:t>Translate SBAC </a:t>
            </a:r>
            <a:r>
              <a:rPr lang="en-US" sz="3200" dirty="0" smtClean="0"/>
              <a:t>practice and field test observations </a:t>
            </a:r>
            <a:r>
              <a:rPr lang="en-US" sz="3200" dirty="0"/>
              <a:t>to instructional implications.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 smtClean="0"/>
              <a:t>Analyze the curriculum map and use it to plan for coherent, cohesive and connected instruction.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1000" y="990600"/>
            <a:ext cx="6705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Outcomes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182307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802388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2554" y="914400"/>
            <a:ext cx="8706646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457200" y="990600"/>
            <a:ext cx="76962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sz="1600" dirty="0" smtClean="0">
              <a:solidFill>
                <a:prstClr val="black"/>
              </a:solidFill>
              <a:latin typeface="Calibri" pitchFamily="34" charset="0"/>
            </a:endParaRPr>
          </a:p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1000" y="1905000"/>
            <a:ext cx="84582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3200" dirty="0" smtClean="0"/>
              <a:t>Warm-Up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 smtClean="0"/>
          </a:p>
          <a:p>
            <a:pPr marL="742950" indent="-742950">
              <a:buFontTx/>
              <a:buAutoNum type="arabicPeriod"/>
            </a:pPr>
            <a:r>
              <a:rPr lang="en-US" sz="3200" dirty="0" smtClean="0"/>
              <a:t>Celebrating </a:t>
            </a:r>
            <a:r>
              <a:rPr lang="en-US" sz="3200" dirty="0"/>
              <a:t>Success </a:t>
            </a: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endParaRPr lang="en-US" sz="3200" dirty="0" smtClean="0"/>
          </a:p>
          <a:p>
            <a:pPr marL="742950" indent="-742950">
              <a:buFontTx/>
              <a:buAutoNum type="arabicPeriod"/>
            </a:pPr>
            <a:r>
              <a:rPr lang="en-US" sz="3200" dirty="0"/>
              <a:t>SBAC Assessment </a:t>
            </a:r>
            <a:r>
              <a:rPr lang="en-US" sz="3200" dirty="0" smtClean="0"/>
              <a:t>Analysis</a:t>
            </a:r>
          </a:p>
          <a:p>
            <a:pPr marL="742950" indent="-742950">
              <a:buFontTx/>
              <a:buAutoNum type="arabicPeriod"/>
            </a:pPr>
            <a:endParaRPr lang="en-US" sz="3200" dirty="0"/>
          </a:p>
          <a:p>
            <a:pPr marL="742950" indent="-742950">
              <a:buFontTx/>
              <a:buAutoNum type="arabicPeriod"/>
            </a:pPr>
            <a:r>
              <a:rPr lang="en-US" sz="3200" dirty="0" smtClean="0"/>
              <a:t>Curriculum Maps</a:t>
            </a:r>
            <a:endParaRPr lang="en-US" sz="3200" dirty="0"/>
          </a:p>
          <a:p>
            <a:pPr marL="742950" indent="-742950">
              <a:buFontTx/>
              <a:buAutoNum type="arabicPeriod"/>
            </a:pPr>
            <a:endParaRPr lang="en-US" sz="3200" dirty="0"/>
          </a:p>
          <a:p>
            <a:pPr marL="742950" indent="-742950">
              <a:buAutoNum type="arabicPeriod"/>
            </a:pPr>
            <a:endParaRPr lang="en-US" sz="3200" dirty="0" smtClean="0"/>
          </a:p>
          <a:p>
            <a:endParaRPr lang="en-US" sz="800" dirty="0"/>
          </a:p>
          <a:p>
            <a:pPr marL="742950" indent="-742950">
              <a:buAutoNum type="arabicPeriod" startAt="2"/>
            </a:pPr>
            <a:endParaRPr lang="en-US" sz="800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066800"/>
            <a:ext cx="297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Agenda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50887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802388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2554" y="2590800"/>
            <a:ext cx="8859046" cy="3962400"/>
          </a:xfrm>
        </p:spPr>
        <p:txBody>
          <a:bodyPr>
            <a:normAutofit fontScale="70000" lnSpcReduction="20000"/>
          </a:bodyPr>
          <a:lstStyle/>
          <a:p>
            <a:r>
              <a:rPr lang="en-US" sz="2800" dirty="0" smtClean="0"/>
              <a:t>Growth vs. Fixed Mindset</a:t>
            </a:r>
          </a:p>
          <a:p>
            <a:r>
              <a:rPr lang="en-US" sz="2800" dirty="0" smtClean="0"/>
              <a:t>Formative Assessment – Feedback that moves Learning Forward</a:t>
            </a:r>
          </a:p>
          <a:p>
            <a:r>
              <a:rPr lang="en-US" sz="2800" dirty="0" smtClean="0"/>
              <a:t>Talk Moves/Productive Talk</a:t>
            </a:r>
          </a:p>
          <a:p>
            <a:r>
              <a:rPr lang="en-US" sz="2800" dirty="0" smtClean="0"/>
              <a:t>Open-Ended Questions</a:t>
            </a:r>
          </a:p>
          <a:p>
            <a:r>
              <a:rPr lang="en-US" sz="2800" dirty="0" smtClean="0"/>
              <a:t>Standards for Mathematical Practice</a:t>
            </a:r>
          </a:p>
          <a:p>
            <a:r>
              <a:rPr lang="en-US" sz="2800" dirty="0" smtClean="0"/>
              <a:t>Today’s Number – Tell Me All You Know About …</a:t>
            </a:r>
          </a:p>
          <a:p>
            <a:r>
              <a:rPr lang="en-US" sz="2800" dirty="0" smtClean="0"/>
              <a:t>Problem-Solving Strategies</a:t>
            </a:r>
          </a:p>
          <a:p>
            <a:r>
              <a:rPr lang="en-US" sz="2800" dirty="0" smtClean="0"/>
              <a:t>My Favorite No – Valuing Wrong Answers</a:t>
            </a:r>
          </a:p>
          <a:p>
            <a:r>
              <a:rPr lang="en-US" sz="2800" dirty="0" smtClean="0"/>
              <a:t>Backward Lesson Design</a:t>
            </a:r>
          </a:p>
          <a:p>
            <a:r>
              <a:rPr lang="en-US" sz="2800" dirty="0" smtClean="0"/>
              <a:t>Number Lines</a:t>
            </a:r>
          </a:p>
          <a:p>
            <a:r>
              <a:rPr lang="en-US" sz="2800" dirty="0" smtClean="0"/>
              <a:t>Content Analysis</a:t>
            </a:r>
          </a:p>
          <a:p>
            <a:r>
              <a:rPr lang="en-US" sz="2800" dirty="0" err="1" smtClean="0"/>
              <a:t>Wikispace</a:t>
            </a: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endParaRPr lang="en-US" sz="2800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457200" y="990600"/>
            <a:ext cx="76962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sz="1600" dirty="0" smtClean="0">
              <a:solidFill>
                <a:prstClr val="black"/>
              </a:solidFill>
              <a:latin typeface="Calibri" pitchFamily="34" charset="0"/>
            </a:endParaRPr>
          </a:p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1066800"/>
            <a:ext cx="8839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Celebrate Success – Share Your Common Core Story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833749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802388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" y="1066800"/>
            <a:ext cx="8229600" cy="869547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33400" y="2209800"/>
            <a:ext cx="8458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/>
              <a:buChar char="•"/>
            </a:pPr>
            <a:r>
              <a:rPr lang="en-US" sz="3600" dirty="0">
                <a:solidFill>
                  <a:prstClr val="black"/>
                </a:solidFill>
              </a:rPr>
              <a:t>What was familiar to you</a:t>
            </a:r>
            <a:r>
              <a:rPr lang="en-US" sz="3600" dirty="0" smtClean="0">
                <a:solidFill>
                  <a:prstClr val="black"/>
                </a:solidFill>
              </a:rPr>
              <a:t>?</a:t>
            </a:r>
            <a:endParaRPr lang="en-US" sz="3600" dirty="0" smtClean="0">
              <a:solidFill>
                <a:prstClr val="black"/>
              </a:solidFill>
              <a:latin typeface="Calibri"/>
            </a:endParaRPr>
          </a:p>
          <a:p>
            <a:pPr marL="571500" indent="-571500">
              <a:buFont typeface="Arial"/>
              <a:buChar char="•"/>
            </a:pPr>
            <a:r>
              <a:rPr lang="en-US" sz="3600" dirty="0" smtClean="0">
                <a:solidFill>
                  <a:prstClr val="black"/>
                </a:solidFill>
                <a:latin typeface="Calibri"/>
              </a:rPr>
              <a:t>What surprised you?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smtClean="0">
                <a:solidFill>
                  <a:prstClr val="black"/>
                </a:solidFill>
                <a:latin typeface="Calibri"/>
              </a:rPr>
              <a:t>What were you pleased to see?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smtClean="0">
                <a:solidFill>
                  <a:prstClr val="black"/>
                </a:solidFill>
                <a:latin typeface="Calibri"/>
              </a:rPr>
              <a:t>What instructional implications are indicated?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1143000"/>
            <a:ext cx="7010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SBAC Assessment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112301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802388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2554" y="1981200"/>
            <a:ext cx="8859046" cy="4191000"/>
          </a:xfrm>
        </p:spPr>
        <p:txBody>
          <a:bodyPr>
            <a:normAutofit/>
          </a:bodyPr>
          <a:lstStyle/>
          <a:p>
            <a:r>
              <a:rPr lang="en-US" dirty="0" smtClean="0"/>
              <a:t>Independently study the curriculum map</a:t>
            </a:r>
          </a:p>
          <a:p>
            <a:r>
              <a:rPr lang="en-US" dirty="0" smtClean="0"/>
              <a:t>Then answer Questions 1 and 2 on Curriculum Map Guiding Questions sheet. </a:t>
            </a:r>
          </a:p>
          <a:p>
            <a:r>
              <a:rPr lang="en-US" dirty="0" smtClean="0"/>
              <a:t> Benefits of Curriculum Maps</a:t>
            </a:r>
          </a:p>
          <a:p>
            <a:r>
              <a:rPr lang="en-US" dirty="0" smtClean="0"/>
              <a:t> Unit 1 – Examine it more closely and use your observations to answer Question 3.  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457200" y="990600"/>
            <a:ext cx="76962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sz="1600" dirty="0" smtClean="0">
              <a:solidFill>
                <a:prstClr val="black"/>
              </a:solidFill>
              <a:latin typeface="Calibri" pitchFamily="34" charset="0"/>
            </a:endParaRPr>
          </a:p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066800"/>
            <a:ext cx="8610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Curriculum Maps – What Are They? 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4668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802388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2554" y="1981200"/>
            <a:ext cx="8859046" cy="4191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dirty="0" smtClean="0"/>
          </a:p>
          <a:p>
            <a:endParaRPr lang="en-US" sz="2800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457200" y="990600"/>
            <a:ext cx="76962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sz="1600" dirty="0" smtClean="0">
              <a:solidFill>
                <a:prstClr val="black"/>
              </a:solidFill>
              <a:latin typeface="Calibri" pitchFamily="34" charset="0"/>
            </a:endParaRPr>
          </a:p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066800"/>
            <a:ext cx="8610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Curriculum Maps – What Are They? </a:t>
            </a:r>
            <a:endParaRPr lang="en-US" sz="4400" b="1" dirty="0"/>
          </a:p>
        </p:txBody>
      </p:sp>
      <p:pic>
        <p:nvPicPr>
          <p:cNvPr id="2" name="Picture 1" descr="stock-vector-sacramento-california-area-map-13884529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19945"/>
            <a:ext cx="8229600" cy="5038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49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802388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1"/>
          <p:cNvSpPr txBox="1">
            <a:spLocks/>
          </p:cNvSpPr>
          <p:nvPr/>
        </p:nvSpPr>
        <p:spPr>
          <a:xfrm>
            <a:off x="457200" y="990600"/>
            <a:ext cx="76962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sz="1600" dirty="0" smtClean="0">
              <a:solidFill>
                <a:prstClr val="black"/>
              </a:solidFill>
              <a:latin typeface="Calibri" pitchFamily="34" charset="0"/>
            </a:endParaRPr>
          </a:p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066800"/>
            <a:ext cx="8610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Post-Assessment</a:t>
            </a:r>
            <a:endParaRPr lang="en-US" sz="4400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62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20954" y="838200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2554" y="1905000"/>
            <a:ext cx="8706646" cy="42672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381000" y="990600"/>
            <a:ext cx="6705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prstClr val="black"/>
                </a:solidFill>
                <a:latin typeface="Calibri"/>
              </a:rPr>
              <a:t>Warm Up</a:t>
            </a:r>
            <a:endParaRPr lang="en-US" sz="44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5334000"/>
            <a:ext cx="8229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Calibri"/>
              </a:rPr>
              <a:t>What are the coordinates of Point A after a reflection over the </a:t>
            </a:r>
            <a:r>
              <a:rPr lang="en-US" sz="2800" i="1" dirty="0" smtClean="0">
                <a:solidFill>
                  <a:prstClr val="black"/>
                </a:solidFill>
                <a:latin typeface="Calibri"/>
              </a:rPr>
              <a:t>y-</a:t>
            </a:r>
            <a:r>
              <a:rPr lang="en-US" sz="2800" dirty="0" smtClean="0">
                <a:solidFill>
                  <a:prstClr val="black"/>
                </a:solidFill>
                <a:latin typeface="Calibri"/>
              </a:rPr>
              <a:t>axis and a translation of -5 down? </a:t>
            </a:r>
            <a:r>
              <a:rPr lang="en-US" sz="2800" dirty="0">
                <a:solidFill>
                  <a:prstClr val="black"/>
                </a:solidFill>
                <a:latin typeface="Calibri"/>
              </a:rPr>
              <a:t>Be prepared to convince me your answer is correct.</a:t>
            </a:r>
          </a:p>
          <a:p>
            <a:endParaRPr lang="en-US" sz="2800" dirty="0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-17023" y="3031173"/>
            <a:ext cx="897" cy="795655"/>
            <a:chOff x="6789" y="6471"/>
            <a:chExt cx="897" cy="1253"/>
          </a:xfrm>
        </p:grpSpPr>
        <p:cxnSp>
          <p:nvCxnSpPr>
            <p:cNvPr id="13" name="AutoShape 3"/>
            <p:cNvCxnSpPr>
              <a:cxnSpLocks noChangeShapeType="1"/>
            </p:cNvCxnSpPr>
            <p:nvPr/>
          </p:nvCxnSpPr>
          <p:spPr bwMode="auto">
            <a:xfrm flipV="1">
              <a:off x="6789" y="6863"/>
              <a:ext cx="0" cy="86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AutoShape 4"/>
            <p:cNvCxnSpPr>
              <a:cxnSpLocks noChangeShapeType="1"/>
            </p:cNvCxnSpPr>
            <p:nvPr/>
          </p:nvCxnSpPr>
          <p:spPr bwMode="auto">
            <a:xfrm flipV="1">
              <a:off x="6789" y="6471"/>
              <a:ext cx="430" cy="39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AutoShape 5"/>
            <p:cNvCxnSpPr>
              <a:cxnSpLocks noChangeShapeType="1"/>
            </p:cNvCxnSpPr>
            <p:nvPr/>
          </p:nvCxnSpPr>
          <p:spPr bwMode="auto">
            <a:xfrm>
              <a:off x="7219" y="6471"/>
              <a:ext cx="467" cy="39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AutoShape 7"/>
            <p:cNvCxnSpPr>
              <a:cxnSpLocks noChangeShapeType="1"/>
            </p:cNvCxnSpPr>
            <p:nvPr/>
          </p:nvCxnSpPr>
          <p:spPr bwMode="auto">
            <a:xfrm flipV="1">
              <a:off x="7686" y="6863"/>
              <a:ext cx="0" cy="86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1734692"/>
              </p:ext>
            </p:extLst>
          </p:nvPr>
        </p:nvGraphicFramePr>
        <p:xfrm>
          <a:off x="3581400" y="0"/>
          <a:ext cx="8366983" cy="53068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Document" r:id="rId5" imgW="5486400" imgH="3479800" progId="Word.Document.12">
                  <p:embed/>
                </p:oleObj>
              </mc:Choice>
              <mc:Fallback>
                <p:oleObj name="Document" r:id="rId5" imgW="5486400" imgH="34798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581400" y="0"/>
                        <a:ext cx="8366983" cy="53068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9131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802388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2554" y="1981200"/>
            <a:ext cx="8859046" cy="42672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5100" dirty="0" smtClean="0"/>
              <a:t>2 Sides–Rich, Nick</a:t>
            </a:r>
          </a:p>
          <a:p>
            <a:pPr marL="0" indent="0">
              <a:buNone/>
            </a:pPr>
            <a:r>
              <a:rPr lang="en-US" sz="5100" dirty="0" smtClean="0"/>
              <a:t>	</a:t>
            </a:r>
            <a:endParaRPr lang="en-US" sz="5100" dirty="0"/>
          </a:p>
          <a:p>
            <a:pPr marL="0" indent="0">
              <a:buNone/>
            </a:pPr>
            <a:r>
              <a:rPr lang="en-US" sz="5100" dirty="0" smtClean="0"/>
              <a:t>	</a:t>
            </a:r>
            <a:r>
              <a:rPr lang="en-US" sz="5100" b="1" dirty="0" smtClean="0"/>
              <a:t>Rich’s</a:t>
            </a:r>
            <a:r>
              <a:rPr lang="en-US" sz="5100" dirty="0" smtClean="0"/>
              <a:t> Corner – Fern Bacon, Einstein</a:t>
            </a:r>
            <a:r>
              <a:rPr lang="en-US" sz="5100" dirty="0"/>
              <a:t>, Cal, Rosa </a:t>
            </a:r>
            <a:r>
              <a:rPr lang="en-US" sz="5100" dirty="0" smtClean="0"/>
              <a:t>Parks, </a:t>
            </a:r>
            <a:r>
              <a:rPr lang="en-US" sz="5100" dirty="0"/>
              <a:t>A.M. </a:t>
            </a:r>
            <a:r>
              <a:rPr lang="en-US" sz="5100" dirty="0" smtClean="0"/>
              <a:t>Winn, </a:t>
            </a:r>
            <a:r>
              <a:rPr lang="en-US" sz="5100" dirty="0"/>
              <a:t>Fr. Keith B. </a:t>
            </a:r>
            <a:r>
              <a:rPr lang="en-US" sz="5100" dirty="0" smtClean="0"/>
              <a:t>Kenny, </a:t>
            </a:r>
            <a:r>
              <a:rPr lang="en-US" sz="5100" dirty="0"/>
              <a:t>John </a:t>
            </a:r>
            <a:r>
              <a:rPr lang="en-US" sz="5100" dirty="0" smtClean="0"/>
              <a:t>Still, </a:t>
            </a:r>
            <a:r>
              <a:rPr lang="en-US" sz="5100" dirty="0"/>
              <a:t>Leonardo da Vinci</a:t>
            </a:r>
            <a:endParaRPr lang="en-US" sz="5100" dirty="0" smtClean="0"/>
          </a:p>
          <a:p>
            <a:pPr marL="0" indent="0">
              <a:buNone/>
            </a:pPr>
            <a:endParaRPr lang="en-US" sz="5100" dirty="0"/>
          </a:p>
          <a:p>
            <a:pPr marL="0" indent="0">
              <a:buNone/>
            </a:pPr>
            <a:r>
              <a:rPr lang="en-US" sz="5100" dirty="0" smtClean="0"/>
              <a:t>	</a:t>
            </a:r>
            <a:r>
              <a:rPr lang="en-US" sz="5100" b="1" dirty="0" smtClean="0"/>
              <a:t>Nick’s</a:t>
            </a:r>
            <a:r>
              <a:rPr lang="en-US" sz="5100" dirty="0" smtClean="0"/>
              <a:t> Corner – SES</a:t>
            </a:r>
            <a:r>
              <a:rPr lang="en-US" sz="5100" dirty="0"/>
              <a:t>, John Morse </a:t>
            </a:r>
            <a:r>
              <a:rPr lang="en-US" sz="5100" dirty="0" smtClean="0"/>
              <a:t>,Wood</a:t>
            </a:r>
            <a:r>
              <a:rPr lang="en-US" sz="5100" dirty="0"/>
              <a:t>, Brannon</a:t>
            </a:r>
            <a:r>
              <a:rPr lang="en-US" sz="5100" dirty="0" smtClean="0"/>
              <a:t>, Sutter,  Kit Carson, </a:t>
            </a:r>
            <a:r>
              <a:rPr lang="en-US" sz="5100" dirty="0"/>
              <a:t>Alice </a:t>
            </a:r>
            <a:r>
              <a:rPr lang="en-US" sz="5100" dirty="0" smtClean="0"/>
              <a:t>Birney, </a:t>
            </a:r>
            <a:r>
              <a:rPr lang="en-US" sz="5100" dirty="0"/>
              <a:t>Genevieve </a:t>
            </a:r>
            <a:r>
              <a:rPr lang="en-US" sz="5100" dirty="0" err="1" smtClean="0"/>
              <a:t>Didion</a:t>
            </a:r>
            <a:r>
              <a:rPr lang="en-US" sz="5100" dirty="0" smtClean="0"/>
              <a:t>, </a:t>
            </a:r>
            <a:r>
              <a:rPr lang="en-US" sz="5100" dirty="0"/>
              <a:t>Martin L. King, </a:t>
            </a:r>
            <a:r>
              <a:rPr lang="en-US" sz="5100" dirty="0" smtClean="0"/>
              <a:t>Jr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2800" dirty="0" smtClean="0"/>
          </a:p>
          <a:p>
            <a:endParaRPr lang="en-US" sz="2800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457200" y="990600"/>
            <a:ext cx="76962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sz="1600" dirty="0" smtClean="0">
              <a:solidFill>
                <a:prstClr val="black"/>
              </a:solidFill>
              <a:latin typeface="Calibri" pitchFamily="34" charset="0"/>
            </a:endParaRPr>
          </a:p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066800"/>
            <a:ext cx="8610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Directions for After the Break 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882558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802388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981200"/>
            <a:ext cx="8325646" cy="4191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228600" y="1066800"/>
            <a:ext cx="76962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sz="1600" dirty="0" smtClean="0">
              <a:solidFill>
                <a:prstClr val="black"/>
              </a:solidFill>
              <a:latin typeface="Calibri" pitchFamily="34" charset="0"/>
            </a:endParaRPr>
          </a:p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1000" y="1066800"/>
            <a:ext cx="502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Break</a:t>
            </a:r>
            <a:endParaRPr lang="en-US" sz="4000" b="1" dirty="0"/>
          </a:p>
        </p:txBody>
      </p:sp>
      <p:pic>
        <p:nvPicPr>
          <p:cNvPr id="11" name="Picture 10" descr="coronado-beach_8884_600x450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562100"/>
            <a:ext cx="6858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48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802388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2554" y="2590800"/>
            <a:ext cx="8859046" cy="3962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Two objectives:</a:t>
            </a:r>
          </a:p>
          <a:p>
            <a:r>
              <a:rPr lang="en-US" sz="2800" dirty="0" smtClean="0"/>
              <a:t>Model the process of using the curriculum map to prepare for creating a learning unit and lesson planning.</a:t>
            </a:r>
          </a:p>
          <a:p>
            <a:r>
              <a:rPr lang="en-US" sz="2800" dirty="0" smtClean="0"/>
              <a:t>Provide feedback on the curriculum map – Use Plus/Delta Recording Sheet</a:t>
            </a:r>
          </a:p>
          <a:p>
            <a:pPr marL="0" indent="0" algn="r">
              <a:buNone/>
            </a:pPr>
            <a:r>
              <a:rPr lang="en-US" sz="2800" dirty="0" smtClean="0"/>
              <a:t> </a:t>
            </a:r>
          </a:p>
          <a:p>
            <a:pPr marL="0" indent="0">
              <a:buNone/>
            </a:pPr>
            <a:endParaRPr lang="en-US" sz="2800" dirty="0" smtClean="0"/>
          </a:p>
          <a:p>
            <a:endParaRPr lang="en-US" sz="2800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457200" y="990600"/>
            <a:ext cx="76962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sz="1600" dirty="0" smtClean="0">
              <a:solidFill>
                <a:prstClr val="black"/>
              </a:solidFill>
              <a:latin typeface="Calibri" pitchFamily="34" charset="0"/>
            </a:endParaRPr>
          </a:p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066800"/>
            <a:ext cx="8610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Curriculum Maps – How are They Used to Plan for Instruction? 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576379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802388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2647" y="2057400"/>
            <a:ext cx="8859046" cy="3962400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endParaRPr lang="en-US" sz="2800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457200" y="990600"/>
            <a:ext cx="76962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sz="1600" dirty="0" smtClean="0">
              <a:solidFill>
                <a:prstClr val="black"/>
              </a:solidFill>
              <a:latin typeface="Calibri" pitchFamily="34" charset="0"/>
            </a:endParaRPr>
          </a:p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1066800"/>
            <a:ext cx="8839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Why Plan Units of Study?</a:t>
            </a:r>
            <a:endParaRPr lang="en-US" sz="4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2133600"/>
            <a:ext cx="7848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/>
          </a:p>
          <a:p>
            <a:r>
              <a:rPr lang="en-US" sz="3200" dirty="0"/>
              <a:t>You can’t outsource your </a:t>
            </a:r>
            <a:r>
              <a:rPr lang="en-US" sz="3200" dirty="0" smtClean="0"/>
              <a:t>thinking to anyone or anything!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03468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802388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2554" y="2590800"/>
            <a:ext cx="8859046" cy="3962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dirty="0" smtClean="0"/>
              <a:t>Unit 1 </a:t>
            </a:r>
          </a:p>
          <a:p>
            <a:r>
              <a:rPr lang="en-US" dirty="0" smtClean="0"/>
              <a:t>Close Reading – Read with a pen</a:t>
            </a:r>
          </a:p>
          <a:p>
            <a:r>
              <a:rPr lang="en-US" dirty="0" smtClean="0"/>
              <a:t>Content Analysis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1.  Read the actual complete text of the 	standards to which this unit is aligned.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2.  Use Resource column – study standards 	support tools to deepen understanding of what 	the content standards mean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2800" dirty="0" smtClean="0"/>
          </a:p>
          <a:p>
            <a:endParaRPr lang="en-US" sz="2800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457200" y="990600"/>
            <a:ext cx="76962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sz="1600" dirty="0" smtClean="0">
              <a:solidFill>
                <a:prstClr val="black"/>
              </a:solidFill>
              <a:latin typeface="Calibri" pitchFamily="34" charset="0"/>
            </a:endParaRPr>
          </a:p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066800"/>
            <a:ext cx="8610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Curriculum Maps – How are They Used to Plan for Instruction? 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439012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802388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981200"/>
            <a:ext cx="8325646" cy="4191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228600" y="1066800"/>
            <a:ext cx="76962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sz="1600" dirty="0" smtClean="0">
              <a:solidFill>
                <a:prstClr val="black"/>
              </a:solidFill>
              <a:latin typeface="Calibri" pitchFamily="34" charset="0"/>
            </a:endParaRPr>
          </a:p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1000" y="1066800"/>
            <a:ext cx="502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Lunch</a:t>
            </a:r>
            <a:endParaRPr lang="en-US" sz="4000" b="1" dirty="0"/>
          </a:p>
        </p:txBody>
      </p:sp>
      <p:pic>
        <p:nvPicPr>
          <p:cNvPr id="4" name="Picture 3" descr="images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026" y="1828800"/>
            <a:ext cx="76962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06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802388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2554" y="2590800"/>
            <a:ext cx="8859046" cy="3962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Unit 1 </a:t>
            </a:r>
          </a:p>
          <a:p>
            <a:r>
              <a:rPr lang="en-US" dirty="0" smtClean="0"/>
              <a:t>Answer the essential questions</a:t>
            </a:r>
          </a:p>
          <a:p>
            <a:r>
              <a:rPr lang="en-US" dirty="0" smtClean="0"/>
              <a:t>Do the items/tasks in the assessment column</a:t>
            </a:r>
          </a:p>
          <a:p>
            <a:r>
              <a:rPr lang="en-US" dirty="0" smtClean="0"/>
              <a:t>Examine/Analyze the Sequence of Learning Experiences and the Instructional Strategies – use them to create a cohesive and connected sequence of lessons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457200" y="990600"/>
            <a:ext cx="76962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sz="1600" dirty="0" smtClean="0">
              <a:solidFill>
                <a:prstClr val="black"/>
              </a:solidFill>
              <a:latin typeface="Calibri" pitchFamily="34" charset="0"/>
            </a:endParaRPr>
          </a:p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066800"/>
            <a:ext cx="8610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Curriculum Maps – How are They Used to Plan for Instruction? 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50289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802388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2554" y="2590800"/>
            <a:ext cx="8859046" cy="3962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Unit 1 </a:t>
            </a:r>
          </a:p>
          <a:p>
            <a:r>
              <a:rPr lang="en-US" sz="2800" dirty="0" smtClean="0"/>
              <a:t>Fully develop one lesson of the sequence incorporating at least specific instructional or content pedagogy strategy learned this year. 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- Use SCUSD Lesson Plan Template as a guide.  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- Share with your training specialist for posting on the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</a:t>
            </a:r>
            <a:r>
              <a:rPr lang="en-US" sz="2800" dirty="0" err="1" smtClean="0"/>
              <a:t>wikispace</a:t>
            </a:r>
            <a:r>
              <a:rPr lang="en-US" sz="2800" dirty="0" smtClean="0"/>
              <a:t> </a:t>
            </a:r>
            <a:r>
              <a:rPr lang="en-US" sz="2800" dirty="0"/>
              <a:t>before </a:t>
            </a:r>
            <a:r>
              <a:rPr lang="en-US" sz="2800" dirty="0" smtClean="0"/>
              <a:t>leaving today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endParaRPr lang="en-US" sz="2800" dirty="0" smtClean="0"/>
          </a:p>
          <a:p>
            <a:endParaRPr lang="en-US" sz="2800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457200" y="990600"/>
            <a:ext cx="76962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sz="1600" dirty="0" smtClean="0">
              <a:solidFill>
                <a:prstClr val="black"/>
              </a:solidFill>
              <a:latin typeface="Calibri" pitchFamily="34" charset="0"/>
            </a:endParaRPr>
          </a:p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066800"/>
            <a:ext cx="8610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Curriculum Maps – How are They Used to Plan for Instruction? 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752456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802388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2554" y="2590800"/>
            <a:ext cx="8859046" cy="3962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March Content Analysis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1.  Find the unit aligned to the content cluster 	which you studied in March.  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2.  Use a second +/      to provide feedback.</a:t>
            </a:r>
          </a:p>
          <a:p>
            <a:pPr marL="0" indent="0">
              <a:buNone/>
            </a:pPr>
            <a:endParaRPr lang="en-US" sz="2800" dirty="0" smtClean="0"/>
          </a:p>
          <a:p>
            <a:endParaRPr lang="en-US" sz="2800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457200" y="990600"/>
            <a:ext cx="76962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sz="1600" dirty="0" smtClean="0">
              <a:solidFill>
                <a:prstClr val="black"/>
              </a:solidFill>
              <a:latin typeface="Calibri" pitchFamily="34" charset="0"/>
            </a:endParaRPr>
          </a:p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066800"/>
            <a:ext cx="8610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Curriculum Maps – How are They Used to Plan for Instruction? </a:t>
            </a:r>
            <a:endParaRPr lang="en-US" sz="4400" b="1" dirty="0"/>
          </a:p>
        </p:txBody>
      </p:sp>
      <p:sp>
        <p:nvSpPr>
          <p:cNvPr id="2" name="Isosceles Triangle 1"/>
          <p:cNvSpPr/>
          <p:nvPr/>
        </p:nvSpPr>
        <p:spPr>
          <a:xfrm>
            <a:off x="4267200" y="4953000"/>
            <a:ext cx="457200" cy="3048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176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802388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2554" y="2133600"/>
            <a:ext cx="8859046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Email your lesson to your training specialist for uploading on the </a:t>
            </a:r>
            <a:r>
              <a:rPr lang="en-US" dirty="0" err="1" smtClean="0"/>
              <a:t>WikiSpace</a:t>
            </a:r>
            <a:r>
              <a:rPr lang="en-US" dirty="0" smtClean="0"/>
              <a:t>.</a:t>
            </a:r>
          </a:p>
          <a:p>
            <a:endParaRPr lang="en-US" sz="2800" dirty="0" smtClean="0"/>
          </a:p>
          <a:p>
            <a:r>
              <a:rPr lang="en-US" sz="2800" dirty="0" smtClean="0"/>
              <a:t>Check out all lessons </a:t>
            </a:r>
            <a:r>
              <a:rPr lang="en-US" sz="2800" dirty="0"/>
              <a:t>created today. </a:t>
            </a:r>
            <a:r>
              <a:rPr lang="en-US" sz="2800" dirty="0">
                <a:hlinkClick r:id="rId4"/>
              </a:rPr>
              <a:t>http://</a:t>
            </a:r>
            <a:r>
              <a:rPr lang="en-US" sz="2800" dirty="0" smtClean="0">
                <a:hlinkClick r:id="rId4"/>
              </a:rPr>
              <a:t>scusd-math.wikispaces.com/Grade+8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Comment or respond to a comment  in the discussion area.</a:t>
            </a:r>
            <a:endParaRPr lang="en-US" sz="2800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457200" y="990600"/>
            <a:ext cx="76962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sz="1600" dirty="0" smtClean="0">
              <a:solidFill>
                <a:prstClr val="black"/>
              </a:solidFill>
              <a:latin typeface="Calibri" pitchFamily="34" charset="0"/>
            </a:endParaRPr>
          </a:p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066800"/>
            <a:ext cx="8610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Today’s Lessons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94541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20954" y="838200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2554" y="2057400"/>
            <a:ext cx="8706646" cy="4114800"/>
          </a:xfrm>
        </p:spPr>
        <p:txBody>
          <a:bodyPr>
            <a:normAutofit/>
          </a:bodyPr>
          <a:lstStyle/>
          <a:p>
            <a:r>
              <a:rPr lang="en-US" dirty="0" smtClean="0"/>
              <a:t>Understand congruence and similarity using physical models, transparencies, or geometry software.</a:t>
            </a:r>
          </a:p>
          <a:p>
            <a:endParaRPr lang="en-US" dirty="0"/>
          </a:p>
          <a:p>
            <a:r>
              <a:rPr lang="en-US" dirty="0" smtClean="0"/>
              <a:t>Physical Models</a:t>
            </a:r>
          </a:p>
          <a:p>
            <a:endParaRPr lang="en-US" dirty="0"/>
          </a:p>
          <a:p>
            <a:r>
              <a:rPr lang="en-US" dirty="0" smtClean="0"/>
              <a:t>Transparencies (Patty Paper)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04800" y="990601"/>
            <a:ext cx="7848600" cy="11429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600" b="1" dirty="0" smtClean="0">
                <a:solidFill>
                  <a:prstClr val="black"/>
                </a:solidFill>
                <a:latin typeface="Calibri" pitchFamily="34" charset="0"/>
              </a:rPr>
              <a:t>Physical Models and Transparencies – 8.G.1, 8.G.2, 8.G.3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600" dirty="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2209800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1143000"/>
            <a:ext cx="8763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endParaRPr lang="en-US" sz="2800" b="1" dirty="0" smtClean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/>
              <a:buChar char="•"/>
            </a:pPr>
            <a:endParaRPr lang="en-US" sz="2800" b="1" dirty="0" smtClean="0">
              <a:solidFill>
                <a:prstClr val="black"/>
              </a:solidFill>
              <a:latin typeface="Calibri"/>
            </a:endParaRPr>
          </a:p>
          <a:p>
            <a:endParaRPr lang="en-US" sz="2800" b="1" dirty="0">
              <a:solidFill>
                <a:prstClr val="black"/>
              </a:solidFill>
              <a:latin typeface="Calibri"/>
            </a:endParaRPr>
          </a:p>
          <a:p>
            <a:endParaRPr lang="en-US" sz="2800" b="1" dirty="0" smtClean="0">
              <a:solidFill>
                <a:prstClr val="black"/>
              </a:solidFill>
              <a:latin typeface="Calibri"/>
            </a:endParaRPr>
          </a:p>
          <a:p>
            <a:endParaRPr lang="en-US" sz="2800" b="1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2380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802388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" y="1066800"/>
            <a:ext cx="8229600" cy="869547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33400" y="2209800"/>
            <a:ext cx="8458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/>
              <a:buChar char="•"/>
            </a:pPr>
            <a:r>
              <a:rPr lang="en-US" sz="3600" dirty="0" smtClean="0"/>
              <a:t>What are the obstacles</a:t>
            </a:r>
            <a:r>
              <a:rPr lang="en-US" sz="3600" dirty="0"/>
              <a:t>/possible solutions to implementing curriculum maps? </a:t>
            </a:r>
            <a:endParaRPr lang="en-US" sz="3600" dirty="0" smtClean="0"/>
          </a:p>
          <a:p>
            <a:pPr lvl="1"/>
            <a:r>
              <a:rPr lang="en-US" sz="3600" dirty="0"/>
              <a:t> </a:t>
            </a:r>
            <a:r>
              <a:rPr lang="en-US" sz="3600" dirty="0" smtClean="0"/>
              <a:t>-  In your </a:t>
            </a:r>
            <a:r>
              <a:rPr lang="en-US" sz="3600" dirty="0"/>
              <a:t>classroom?  </a:t>
            </a:r>
            <a:endParaRPr lang="en-US" sz="3600" dirty="0" smtClean="0"/>
          </a:p>
          <a:p>
            <a:pPr lvl="1"/>
            <a:r>
              <a:rPr lang="en-US" sz="3600" dirty="0"/>
              <a:t> </a:t>
            </a:r>
            <a:r>
              <a:rPr lang="en-US" sz="3600" dirty="0" smtClean="0"/>
              <a:t>-  In your </a:t>
            </a:r>
            <a:r>
              <a:rPr lang="en-US" sz="3600" dirty="0"/>
              <a:t>grade? </a:t>
            </a:r>
            <a:endParaRPr lang="en-US" sz="3600" dirty="0" smtClean="0"/>
          </a:p>
          <a:p>
            <a:pPr lvl="1"/>
            <a:r>
              <a:rPr lang="en-US" sz="3600" dirty="0"/>
              <a:t> </a:t>
            </a:r>
            <a:r>
              <a:rPr lang="en-US" sz="3600" dirty="0" smtClean="0"/>
              <a:t>-  In your </a:t>
            </a:r>
            <a:r>
              <a:rPr lang="en-US" sz="3600" dirty="0"/>
              <a:t>school? </a:t>
            </a:r>
            <a:endParaRPr lang="en-US" sz="360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1143000"/>
            <a:ext cx="7010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Moving Forward - CCSSM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334041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802388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" y="1066800"/>
            <a:ext cx="8229600" cy="869547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33400" y="2209800"/>
            <a:ext cx="8458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“Teachers are the key to children’s math learning, the conduits between the child and the math curriculum.”</a:t>
            </a:r>
          </a:p>
          <a:p>
            <a:endParaRPr lang="en-US" sz="3600" dirty="0"/>
          </a:p>
          <a:p>
            <a:r>
              <a:rPr lang="en-US" sz="3600" dirty="0" smtClean="0"/>
              <a:t>                            	</a:t>
            </a:r>
            <a:r>
              <a:rPr lang="en-US" sz="2000" dirty="0" smtClean="0"/>
              <a:t>Marilyn Burns, </a:t>
            </a:r>
            <a:r>
              <a:rPr lang="en-US" sz="2000" i="1" dirty="0" smtClean="0"/>
              <a:t>Leading The Way</a:t>
            </a:r>
            <a:endParaRPr lang="en-US" sz="2000" dirty="0" smtClean="0"/>
          </a:p>
          <a:p>
            <a:endParaRPr lang="en-US" sz="3600" dirty="0"/>
          </a:p>
          <a:p>
            <a:endParaRPr lang="en-US" sz="36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381000" y="1143000"/>
            <a:ext cx="7010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Moving Forward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12201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20954" y="838200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2554" y="1905000"/>
            <a:ext cx="8706646" cy="42672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381000" y="990600"/>
            <a:ext cx="6705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prstClr val="black"/>
                </a:solidFill>
                <a:latin typeface="Calibri"/>
              </a:rPr>
              <a:t>Warm Up -</a:t>
            </a:r>
          </a:p>
          <a:p>
            <a:r>
              <a:rPr lang="en-US" sz="4400" b="1" dirty="0" smtClean="0">
                <a:solidFill>
                  <a:prstClr val="black"/>
                </a:solidFill>
                <a:latin typeface="Calibri"/>
              </a:rPr>
              <a:t>Physical </a:t>
            </a:r>
          </a:p>
          <a:p>
            <a:r>
              <a:rPr lang="en-US" sz="4400" b="1" dirty="0" smtClean="0">
                <a:solidFill>
                  <a:prstClr val="black"/>
                </a:solidFill>
                <a:latin typeface="Calibri"/>
              </a:rPr>
              <a:t>Model</a:t>
            </a:r>
            <a:endParaRPr lang="en-US" sz="44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5334000"/>
            <a:ext cx="8229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Calibri"/>
              </a:rPr>
              <a:t>What are the coordinates of Point A after a reflection over the </a:t>
            </a:r>
            <a:r>
              <a:rPr lang="en-US" sz="2800" i="1" dirty="0" smtClean="0">
                <a:solidFill>
                  <a:prstClr val="black"/>
                </a:solidFill>
                <a:latin typeface="Calibri"/>
              </a:rPr>
              <a:t>y-</a:t>
            </a:r>
            <a:r>
              <a:rPr lang="en-US" sz="2800" dirty="0" smtClean="0">
                <a:solidFill>
                  <a:prstClr val="black"/>
                </a:solidFill>
                <a:latin typeface="Calibri"/>
              </a:rPr>
              <a:t>axis and a translation of -5 down? </a:t>
            </a:r>
            <a:r>
              <a:rPr lang="en-US" sz="2800" dirty="0">
                <a:solidFill>
                  <a:prstClr val="black"/>
                </a:solidFill>
                <a:latin typeface="Calibri"/>
              </a:rPr>
              <a:t>Be prepared to convince me your answer is correct.</a:t>
            </a:r>
          </a:p>
          <a:p>
            <a:endParaRPr lang="en-US" sz="2800" dirty="0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-17023" y="3031173"/>
            <a:ext cx="897" cy="795655"/>
            <a:chOff x="6789" y="6471"/>
            <a:chExt cx="897" cy="1253"/>
          </a:xfrm>
        </p:grpSpPr>
        <p:cxnSp>
          <p:nvCxnSpPr>
            <p:cNvPr id="13" name="AutoShape 3"/>
            <p:cNvCxnSpPr>
              <a:cxnSpLocks noChangeShapeType="1"/>
            </p:cNvCxnSpPr>
            <p:nvPr/>
          </p:nvCxnSpPr>
          <p:spPr bwMode="auto">
            <a:xfrm flipV="1">
              <a:off x="6789" y="6863"/>
              <a:ext cx="0" cy="86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AutoShape 4"/>
            <p:cNvCxnSpPr>
              <a:cxnSpLocks noChangeShapeType="1"/>
            </p:cNvCxnSpPr>
            <p:nvPr/>
          </p:nvCxnSpPr>
          <p:spPr bwMode="auto">
            <a:xfrm flipV="1">
              <a:off x="6789" y="6471"/>
              <a:ext cx="430" cy="39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AutoShape 5"/>
            <p:cNvCxnSpPr>
              <a:cxnSpLocks noChangeShapeType="1"/>
            </p:cNvCxnSpPr>
            <p:nvPr/>
          </p:nvCxnSpPr>
          <p:spPr bwMode="auto">
            <a:xfrm>
              <a:off x="7219" y="6471"/>
              <a:ext cx="467" cy="39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AutoShape 7"/>
            <p:cNvCxnSpPr>
              <a:cxnSpLocks noChangeShapeType="1"/>
            </p:cNvCxnSpPr>
            <p:nvPr/>
          </p:nvCxnSpPr>
          <p:spPr bwMode="auto">
            <a:xfrm flipV="1">
              <a:off x="7686" y="6863"/>
              <a:ext cx="0" cy="86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3181600"/>
              </p:ext>
            </p:extLst>
          </p:nvPr>
        </p:nvGraphicFramePr>
        <p:xfrm>
          <a:off x="3581400" y="0"/>
          <a:ext cx="8366983" cy="53068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Document" r:id="rId5" imgW="5486400" imgH="3479800" progId="Word.Document.12">
                  <p:embed/>
                </p:oleObj>
              </mc:Choice>
              <mc:Fallback>
                <p:oleObj name="Document" r:id="rId5" imgW="5486400" imgH="34798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581400" y="0"/>
                        <a:ext cx="8366983" cy="53068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742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20954" y="838200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600200"/>
            <a:ext cx="8859046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8.G.1 </a:t>
            </a:r>
            <a:r>
              <a:rPr lang="en-US" dirty="0" smtClean="0"/>
              <a:t>– Verify experimentally the properties of rotations, reflections, and translations: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a. Lines are taken to lines and line segments to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</a:t>
            </a:r>
            <a:r>
              <a:rPr lang="en-US" dirty="0"/>
              <a:t>line segments of the same length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b. Angles are taken to angles of the same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measure.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c. Parallel lines are taken to parallel lines.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152400" y="838200"/>
            <a:ext cx="7848600" cy="990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600" b="1" dirty="0" smtClean="0">
                <a:solidFill>
                  <a:prstClr val="black"/>
                </a:solidFill>
                <a:latin typeface="Calibri" pitchFamily="34" charset="0"/>
              </a:rPr>
              <a:t>Physical Models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600" dirty="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2209800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13" y="990600"/>
            <a:ext cx="8763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endParaRPr lang="en-US" sz="2800" b="1" dirty="0" smtClean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/>
              <a:buChar char="•"/>
            </a:pPr>
            <a:endParaRPr lang="en-US" sz="2800" b="1" dirty="0" smtClean="0">
              <a:solidFill>
                <a:prstClr val="black"/>
              </a:solidFill>
              <a:latin typeface="Calibri"/>
            </a:endParaRPr>
          </a:p>
          <a:p>
            <a:endParaRPr lang="en-US" sz="2800" b="1" dirty="0">
              <a:solidFill>
                <a:prstClr val="black"/>
              </a:solidFill>
              <a:latin typeface="Calibri"/>
            </a:endParaRPr>
          </a:p>
          <a:p>
            <a:endParaRPr lang="en-US" sz="2800" b="1" dirty="0" smtClean="0">
              <a:solidFill>
                <a:prstClr val="black"/>
              </a:solidFill>
              <a:latin typeface="Calibri"/>
            </a:endParaRPr>
          </a:p>
          <a:p>
            <a:endParaRPr lang="en-US" sz="2800" b="1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8677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20954" y="838200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600200"/>
            <a:ext cx="8859046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8.G.2  – Understand that a two-dimensional figure is congruent to another if the second can be obtained from the first by a sequence of rotations, reflections, and translations; given two congruent figures, describe a sequence that exhibits the congruence between them.</a:t>
            </a:r>
            <a:endParaRPr lang="en-US" sz="3600" dirty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152400" y="914400"/>
            <a:ext cx="7848600" cy="990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600" b="1" dirty="0" smtClean="0">
                <a:solidFill>
                  <a:prstClr val="black"/>
                </a:solidFill>
                <a:latin typeface="Calibri" pitchFamily="34" charset="0"/>
              </a:rPr>
              <a:t>Physical Models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600" dirty="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2209800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13" y="990600"/>
            <a:ext cx="8763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endParaRPr lang="en-US" sz="2800" b="1" dirty="0" smtClean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/>
              <a:buChar char="•"/>
            </a:pPr>
            <a:endParaRPr lang="en-US" sz="2800" b="1" dirty="0" smtClean="0">
              <a:solidFill>
                <a:prstClr val="black"/>
              </a:solidFill>
              <a:latin typeface="Calibri"/>
            </a:endParaRPr>
          </a:p>
          <a:p>
            <a:endParaRPr lang="en-US" sz="2800" b="1" dirty="0">
              <a:solidFill>
                <a:prstClr val="black"/>
              </a:solidFill>
              <a:latin typeface="Calibri"/>
            </a:endParaRPr>
          </a:p>
          <a:p>
            <a:endParaRPr lang="en-US" sz="2800" b="1" dirty="0" smtClean="0">
              <a:solidFill>
                <a:prstClr val="black"/>
              </a:solidFill>
              <a:latin typeface="Calibri"/>
            </a:endParaRPr>
          </a:p>
          <a:p>
            <a:endParaRPr lang="en-US" sz="2800" b="1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9824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20954" y="838200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600200"/>
            <a:ext cx="8859046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/>
              <a:t>8.G.3 </a:t>
            </a:r>
            <a:r>
              <a:rPr lang="en-US" sz="3600" dirty="0" smtClean="0"/>
              <a:t>– Describe the effect of dilations, translations, rotations, and reflections on two-dimensional figures using coordinates.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152400" y="914400"/>
            <a:ext cx="7848600" cy="990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600" b="1" dirty="0" smtClean="0">
                <a:solidFill>
                  <a:prstClr val="black"/>
                </a:solidFill>
                <a:latin typeface="Calibri" pitchFamily="34" charset="0"/>
              </a:rPr>
              <a:t>Physical Models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600" dirty="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2209800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13" y="990600"/>
            <a:ext cx="8763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endParaRPr lang="en-US" sz="2800" b="1" dirty="0" smtClean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/>
              <a:buChar char="•"/>
            </a:pPr>
            <a:endParaRPr lang="en-US" sz="2800" b="1" dirty="0" smtClean="0">
              <a:solidFill>
                <a:prstClr val="black"/>
              </a:solidFill>
              <a:latin typeface="Calibri"/>
            </a:endParaRPr>
          </a:p>
          <a:p>
            <a:endParaRPr lang="en-US" sz="2800" b="1" dirty="0">
              <a:solidFill>
                <a:prstClr val="black"/>
              </a:solidFill>
              <a:latin typeface="Calibri"/>
            </a:endParaRPr>
          </a:p>
          <a:p>
            <a:endParaRPr lang="en-US" sz="2800" b="1" dirty="0" smtClean="0">
              <a:solidFill>
                <a:prstClr val="black"/>
              </a:solidFill>
              <a:latin typeface="Calibri"/>
            </a:endParaRPr>
          </a:p>
          <a:p>
            <a:endParaRPr lang="en-US" sz="2800" b="1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0190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20954" y="838200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2554" y="1905000"/>
            <a:ext cx="8706646" cy="42672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381000" y="990600"/>
            <a:ext cx="6705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prstClr val="black"/>
                </a:solidFill>
                <a:latin typeface="Calibri"/>
              </a:rPr>
              <a:t>Warm Up</a:t>
            </a:r>
          </a:p>
          <a:p>
            <a:r>
              <a:rPr lang="en-US" sz="4400" b="1" dirty="0" smtClean="0">
                <a:solidFill>
                  <a:prstClr val="black"/>
                </a:solidFill>
                <a:latin typeface="Calibri"/>
              </a:rPr>
              <a:t>Patty Paper</a:t>
            </a:r>
            <a:endParaRPr lang="en-US" sz="44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5334000"/>
            <a:ext cx="8229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Calibri"/>
              </a:rPr>
              <a:t>What are the coordinates of Point A after a reflection over the </a:t>
            </a:r>
            <a:r>
              <a:rPr lang="en-US" sz="2800" i="1" dirty="0" smtClean="0">
                <a:solidFill>
                  <a:prstClr val="black"/>
                </a:solidFill>
                <a:latin typeface="Calibri"/>
              </a:rPr>
              <a:t>y-</a:t>
            </a:r>
            <a:r>
              <a:rPr lang="en-US" sz="2800" dirty="0" smtClean="0">
                <a:solidFill>
                  <a:prstClr val="black"/>
                </a:solidFill>
                <a:latin typeface="Calibri"/>
              </a:rPr>
              <a:t>axis and a translation of -5 down? </a:t>
            </a:r>
            <a:r>
              <a:rPr lang="en-US" sz="2800" dirty="0">
                <a:solidFill>
                  <a:prstClr val="black"/>
                </a:solidFill>
                <a:latin typeface="Calibri"/>
              </a:rPr>
              <a:t>Be prepared to convince me your answer is correct.</a:t>
            </a:r>
          </a:p>
          <a:p>
            <a:endParaRPr lang="en-US" sz="2800" dirty="0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-17023" y="3031173"/>
            <a:ext cx="897" cy="795655"/>
            <a:chOff x="6789" y="6471"/>
            <a:chExt cx="897" cy="1253"/>
          </a:xfrm>
        </p:grpSpPr>
        <p:cxnSp>
          <p:nvCxnSpPr>
            <p:cNvPr id="13" name="AutoShape 3"/>
            <p:cNvCxnSpPr>
              <a:cxnSpLocks noChangeShapeType="1"/>
            </p:cNvCxnSpPr>
            <p:nvPr/>
          </p:nvCxnSpPr>
          <p:spPr bwMode="auto">
            <a:xfrm flipV="1">
              <a:off x="6789" y="6863"/>
              <a:ext cx="0" cy="86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AutoShape 4"/>
            <p:cNvCxnSpPr>
              <a:cxnSpLocks noChangeShapeType="1"/>
            </p:cNvCxnSpPr>
            <p:nvPr/>
          </p:nvCxnSpPr>
          <p:spPr bwMode="auto">
            <a:xfrm flipV="1">
              <a:off x="6789" y="6471"/>
              <a:ext cx="430" cy="39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AutoShape 5"/>
            <p:cNvCxnSpPr>
              <a:cxnSpLocks noChangeShapeType="1"/>
            </p:cNvCxnSpPr>
            <p:nvPr/>
          </p:nvCxnSpPr>
          <p:spPr bwMode="auto">
            <a:xfrm>
              <a:off x="7219" y="6471"/>
              <a:ext cx="467" cy="39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AutoShape 7"/>
            <p:cNvCxnSpPr>
              <a:cxnSpLocks noChangeShapeType="1"/>
            </p:cNvCxnSpPr>
            <p:nvPr/>
          </p:nvCxnSpPr>
          <p:spPr bwMode="auto">
            <a:xfrm flipV="1">
              <a:off x="7686" y="6863"/>
              <a:ext cx="0" cy="86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4766187"/>
              </p:ext>
            </p:extLst>
          </p:nvPr>
        </p:nvGraphicFramePr>
        <p:xfrm>
          <a:off x="3581400" y="0"/>
          <a:ext cx="8366983" cy="53068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Document" r:id="rId5" imgW="5486400" imgH="3479800" progId="Word.Document.12">
                  <p:embed/>
                </p:oleObj>
              </mc:Choice>
              <mc:Fallback>
                <p:oleObj name="Document" r:id="rId5" imgW="5486400" imgH="34798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581400" y="0"/>
                        <a:ext cx="8366983" cy="53068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293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20954" y="838200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2554" y="914400"/>
            <a:ext cx="8706646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457200" y="990601"/>
            <a:ext cx="7696200" cy="381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sz="1600" dirty="0" smtClean="0">
              <a:solidFill>
                <a:prstClr val="black"/>
              </a:solidFill>
              <a:latin typeface="Calibri" pitchFamily="34" charset="0"/>
            </a:endParaRPr>
          </a:p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1000" y="914400"/>
            <a:ext cx="830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prstClr val="black"/>
                </a:solidFill>
                <a:latin typeface="Calibri"/>
              </a:rPr>
              <a:t> Patty Paper Technique</a:t>
            </a:r>
            <a:endParaRPr lang="en-US" sz="44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676400"/>
            <a:ext cx="8763000" cy="5293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Tx/>
              <a:buAutoNum type="arabicPeriod"/>
            </a:pPr>
            <a:r>
              <a:rPr lang="en-US" sz="3200" dirty="0" smtClean="0">
                <a:solidFill>
                  <a:prstClr val="black"/>
                </a:solidFill>
                <a:latin typeface="Calibri"/>
              </a:rPr>
              <a:t>Trace the arrow on a piece of patty paper.</a:t>
            </a:r>
          </a:p>
          <a:p>
            <a:pPr marL="514350" indent="-514350">
              <a:buFontTx/>
              <a:buAutoNum type="arabicPeriod"/>
            </a:pPr>
            <a:r>
              <a:rPr lang="en-US" sz="3200" dirty="0" smtClean="0">
                <a:solidFill>
                  <a:prstClr val="black"/>
                </a:solidFill>
                <a:latin typeface="Calibri"/>
              </a:rPr>
              <a:t>Turn the patty paper over to the back.  Using a regular or colored pencil, draw over the arrow. </a:t>
            </a:r>
          </a:p>
          <a:p>
            <a:pPr marL="514350" indent="-514350">
              <a:buFontTx/>
              <a:buAutoNum type="arabicPeriod"/>
            </a:pPr>
            <a:r>
              <a:rPr lang="en-US" sz="3200" dirty="0" smtClean="0">
                <a:solidFill>
                  <a:prstClr val="black"/>
                </a:solidFill>
                <a:latin typeface="Calibri"/>
              </a:rPr>
              <a:t>Turn the patty paper back over and put it on the original arrow.  </a:t>
            </a:r>
          </a:p>
          <a:p>
            <a:pPr marL="514350" indent="-514350">
              <a:buFontTx/>
              <a:buAutoNum type="arabicPeriod"/>
            </a:pPr>
            <a:r>
              <a:rPr lang="en-US" sz="3200" dirty="0" smtClean="0">
                <a:solidFill>
                  <a:prstClr val="black"/>
                </a:solidFill>
                <a:latin typeface="Calibri"/>
              </a:rPr>
              <a:t>Translate the arrow -5 down.</a:t>
            </a:r>
          </a:p>
          <a:p>
            <a:pPr marL="514350" indent="-514350">
              <a:buFontTx/>
              <a:buAutoNum type="arabicPeriod"/>
            </a:pPr>
            <a:r>
              <a:rPr lang="en-US" sz="3200" dirty="0" smtClean="0">
                <a:solidFill>
                  <a:prstClr val="black"/>
                </a:solidFill>
                <a:latin typeface="Calibri"/>
              </a:rPr>
              <a:t>Trace over the patty paper.  Pencil markings from the back of the patty paper should transfer to the paper.  Use these marks to draw the resulting figure.</a:t>
            </a:r>
          </a:p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1981200"/>
            <a:ext cx="8763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/>
              <a:buChar char="•"/>
            </a:pP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endParaRPr lang="en-US" dirty="0">
              <a:solidFill>
                <a:prstClr val="black"/>
              </a:solidFill>
              <a:latin typeface="Calibri"/>
            </a:endParaRPr>
          </a:p>
          <a:p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9790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7435</TotalTime>
  <Words>1755</Words>
  <Application>Microsoft Office PowerPoint</Application>
  <PresentationFormat>On-screen Show (4:3)</PresentationFormat>
  <Paragraphs>311</Paragraphs>
  <Slides>31</Slides>
  <Notes>31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2_Office Theme</vt:lpstr>
      <vt:lpstr>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 </vt:lpstr>
    </vt:vector>
  </TitlesOfParts>
  <Company>SCUSD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Gary Bell</dc:creator>
  <cp:lastModifiedBy>Imaging</cp:lastModifiedBy>
  <cp:revision>462</cp:revision>
  <cp:lastPrinted>2013-07-12T17:37:49Z</cp:lastPrinted>
  <dcterms:created xsi:type="dcterms:W3CDTF">2012-01-25T19:43:10Z</dcterms:created>
  <dcterms:modified xsi:type="dcterms:W3CDTF">2014-05-13T18:30:24Z</dcterms:modified>
</cp:coreProperties>
</file>