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44"/>
  </p:notesMasterIdLst>
  <p:handoutMasterIdLst>
    <p:handoutMasterId r:id="rId45"/>
  </p:handoutMasterIdLst>
  <p:sldIdLst>
    <p:sldId id="340" r:id="rId3"/>
    <p:sldId id="338" r:id="rId4"/>
    <p:sldId id="339" r:id="rId5"/>
    <p:sldId id="342" r:id="rId6"/>
    <p:sldId id="328" r:id="rId7"/>
    <p:sldId id="329" r:id="rId8"/>
    <p:sldId id="330" r:id="rId9"/>
    <p:sldId id="331" r:id="rId10"/>
    <p:sldId id="332" r:id="rId11"/>
    <p:sldId id="333" r:id="rId12"/>
    <p:sldId id="341" r:id="rId13"/>
    <p:sldId id="334" r:id="rId14"/>
    <p:sldId id="335" r:id="rId15"/>
    <p:sldId id="298" r:id="rId16"/>
    <p:sldId id="307" r:id="rId17"/>
    <p:sldId id="308" r:id="rId18"/>
    <p:sldId id="347" r:id="rId19"/>
    <p:sldId id="309" r:id="rId20"/>
    <p:sldId id="310" r:id="rId21"/>
    <p:sldId id="311" r:id="rId22"/>
    <p:sldId id="312" r:id="rId23"/>
    <p:sldId id="313" r:id="rId24"/>
    <p:sldId id="314" r:id="rId25"/>
    <p:sldId id="315" r:id="rId26"/>
    <p:sldId id="345" r:id="rId27"/>
    <p:sldId id="316" r:id="rId28"/>
    <p:sldId id="317" r:id="rId29"/>
    <p:sldId id="318" r:id="rId30"/>
    <p:sldId id="320" r:id="rId31"/>
    <p:sldId id="321" r:id="rId32"/>
    <p:sldId id="344" r:id="rId33"/>
    <p:sldId id="322" r:id="rId34"/>
    <p:sldId id="346" r:id="rId35"/>
    <p:sldId id="324" r:id="rId36"/>
    <p:sldId id="336" r:id="rId37"/>
    <p:sldId id="326" r:id="rId38"/>
    <p:sldId id="299" r:id="rId39"/>
    <p:sldId id="300" r:id="rId40"/>
    <p:sldId id="343" r:id="rId41"/>
    <p:sldId id="337" r:id="rId42"/>
    <p:sldId id="304" r:id="rId4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100" d="100"/>
          <a:sy n="100" d="100"/>
        </p:scale>
        <p:origin x="-896" y="-96"/>
      </p:cViewPr>
      <p:guideLst>
        <p:guide orient="horz" pos="2160"/>
        <p:guide pos="2880"/>
      </p:guideLst>
    </p:cSldViewPr>
  </p:slideViewPr>
  <p:notesTextViewPr>
    <p:cViewPr>
      <p:scale>
        <a:sx n="1" d="1"/>
        <a:sy n="1" d="1"/>
      </p:scale>
      <p:origin x="0" y="0"/>
    </p:cViewPr>
  </p:notesTextViewPr>
  <p:sorterViewPr>
    <p:cViewPr>
      <p:scale>
        <a:sx n="100" d="100"/>
        <a:sy n="100" d="100"/>
      </p:scale>
      <p:origin x="0" y="3176"/>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3/11/14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3/11/14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about your number and why.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look</a:t>
            </a:r>
            <a:r>
              <a:rPr lang="en-US" baseline="0" dirty="0" smtClean="0"/>
              <a:t> at</a:t>
            </a:r>
            <a:r>
              <a:rPr lang="en-US" dirty="0" smtClean="0"/>
              <a:t> the other members of your grade level team as a whole.  Are</a:t>
            </a:r>
            <a:r>
              <a:rPr lang="en-US" baseline="0" dirty="0" smtClean="0"/>
              <a:t> they as convinced about the value of robust talk and its relationship to deep and lasting student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Think about talk and its value to the learning process for students.  Get</a:t>
            </a:r>
            <a:r>
              <a:rPr lang="en-US" b="1" baseline="0" dirty="0" smtClean="0"/>
              <a:t> out the Standards for Mathematical Practice and look closely w</a:t>
            </a:r>
            <a:r>
              <a:rPr lang="en-US" b="1" dirty="0" smtClean="0"/>
              <a:t>here is</a:t>
            </a:r>
            <a:r>
              <a:rPr lang="en-US" b="1" baseline="0" dirty="0" smtClean="0"/>
              <a:t> talk indicated in the Standards for Mathematical Practice and the Content Standards – focus on SMP 1, 3 and 6.</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p>
          <a:p>
            <a:r>
              <a:rPr lang="en-US" sz="1400" b="1" dirty="0" smtClean="0"/>
              <a:t>Reality is that talk is explicit in the standards.</a:t>
            </a:r>
            <a:endParaRPr lang="en-US" sz="1400"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5354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17</a:t>
            </a:fld>
            <a:endParaRPr lang="en-US" dirty="0"/>
          </a:p>
        </p:txBody>
      </p:sp>
    </p:spTree>
    <p:extLst>
      <p:ext uri="{BB962C8B-B14F-4D97-AF65-F5344CB8AC3E}">
        <p14:creationId xmlns:p14="http://schemas.microsoft.com/office/powerpoint/2010/main" val="4070282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1723316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 – teacher/class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756844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r>
              <a:rPr lang="en-US" baseline="0" dirty="0" smtClean="0"/>
              <a:t> – teacher-class or teacher-group</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2167291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48262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p>
          <a:p>
            <a:endParaRPr lang="en-US" dirty="0" smtClean="0"/>
          </a:p>
          <a:p>
            <a:r>
              <a:rPr lang="en-US" dirty="0" smtClean="0"/>
              <a:t>It isn’t until we get to discussion that there is a change to student</a:t>
            </a:r>
            <a:r>
              <a:rPr lang="en-US" baseline="0" dirty="0" smtClean="0"/>
              <a:t> to student interaction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119050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4104787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each question, give teachers</a:t>
            </a:r>
            <a:r>
              <a:rPr lang="en-US" baseline="0" dirty="0" smtClean="0"/>
              <a:t> opportunity to come to consensus at table – repeat the kinds of talk – stand as a table.</a:t>
            </a:r>
          </a:p>
          <a:p>
            <a:endParaRPr lang="en-US" baseline="0" dirty="0" smtClean="0"/>
          </a:p>
          <a:p>
            <a:r>
              <a:rPr lang="en-US" baseline="0" dirty="0" smtClean="0"/>
              <a:t>Rote, Recitation, Instruction, Exposition, Discussion, Dialogue</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26</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Compare to the Hess Cognitive Rigor Matrix – In which quadrant would it be placed?</a:t>
            </a:r>
            <a:endParaRPr lang="en-US" sz="1600"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a:t>
            </a:fld>
            <a:endParaRPr lang="en-US" dirty="0"/>
          </a:p>
        </p:txBody>
      </p:sp>
    </p:spTree>
    <p:extLst>
      <p:ext uri="{BB962C8B-B14F-4D97-AF65-F5344CB8AC3E}">
        <p14:creationId xmlns:p14="http://schemas.microsoft.com/office/powerpoint/2010/main" val="22757353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Math Talk Moves Document. </a:t>
            </a:r>
            <a:r>
              <a:rPr lang="en-US" dirty="0" smtClean="0"/>
              <a:t>Watch this video.  Listen and watch for the talk moves that are used to increase the quality of student talk in</a:t>
            </a:r>
            <a:r>
              <a:rPr lang="en-US" baseline="0" dirty="0" smtClean="0"/>
              <a:t> this classroom. Where do each of these Talk Moves fit into Robin </a:t>
            </a:r>
            <a:r>
              <a:rPr lang="en-US" baseline="0" dirty="0" err="1" smtClean="0"/>
              <a:t>Alexanders</a:t>
            </a:r>
            <a:r>
              <a:rPr lang="en-US" baseline="0" dirty="0" smtClean="0"/>
              <a:t> categories of talk? Ask for group stand – rote, recitation, instruction, exposition, Discussion/Dialogue</a:t>
            </a:r>
          </a:p>
          <a:p>
            <a:endParaRPr lang="en-US" dirty="0" smtClean="0"/>
          </a:p>
          <a:p>
            <a:r>
              <a:rPr lang="en-US" dirty="0" smtClean="0"/>
              <a:t>https://</a:t>
            </a:r>
            <a:r>
              <a:rPr lang="en-US" dirty="0" err="1" smtClean="0"/>
              <a:t>www.teachingchannel.org</a:t>
            </a:r>
            <a:r>
              <a:rPr lang="en-US" dirty="0" smtClean="0"/>
              <a:t>/videos/student-participation-strategy</a:t>
            </a:r>
          </a:p>
          <a:p>
            <a:endParaRPr lang="en-US" dirty="0" smtClean="0"/>
          </a:p>
          <a:p>
            <a:r>
              <a:rPr lang="en-US" dirty="0" smtClean="0"/>
              <a:t>Turn and talk about which talk moves you currently use and which might</a:t>
            </a:r>
            <a:r>
              <a:rPr lang="en-US" baseline="0" dirty="0" smtClean="0"/>
              <a:t> you begin trying immediately. Plan to build your repertoire of moves.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1012575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Planning</a:t>
            </a:r>
            <a:r>
              <a:rPr lang="en-US" b="1" baseline="0" dirty="0" smtClean="0"/>
              <a:t> for Discussion Based Lessons Document/Math Talk Moves.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Link these to the </a:t>
            </a:r>
            <a:r>
              <a:rPr lang="en-US" b="1" baseline="0" dirty="0" smtClean="0"/>
              <a:t>Success Criteria </a:t>
            </a:r>
            <a:r>
              <a:rPr lang="en-US" b="0" baseline="0" dirty="0" smtClean="0"/>
              <a:t>Joy referenced on slide 8. We need to carefully consider these during the planning process.  </a:t>
            </a:r>
            <a:endParaRPr lang="en-US" baseline="0" dirty="0" smtClean="0"/>
          </a:p>
          <a:p>
            <a:endParaRPr lang="en-US" b="1" baseline="0" dirty="0" smtClean="0"/>
          </a:p>
          <a:p>
            <a:r>
              <a:rPr lang="en-US" dirty="0" smtClean="0"/>
              <a:t>Each</a:t>
            </a:r>
            <a:r>
              <a:rPr lang="en-US" baseline="0" dirty="0" smtClean="0"/>
              <a:t> table is to establish a group of 4.  Each person will need to be an A, B, C and D.  A’s will be looking at the </a:t>
            </a:r>
            <a:r>
              <a:rPr lang="en-US" b="1" baseline="0" dirty="0" smtClean="0"/>
              <a:t>Content Purpose</a:t>
            </a:r>
            <a:r>
              <a:rPr lang="en-US" baseline="0" dirty="0" smtClean="0"/>
              <a:t>, B’s will be looking at the </a:t>
            </a:r>
            <a:r>
              <a:rPr lang="en-US" b="1" baseline="0" dirty="0" smtClean="0"/>
              <a:t>Language Purpose </a:t>
            </a:r>
            <a:r>
              <a:rPr lang="en-US" baseline="0" dirty="0" smtClean="0"/>
              <a:t>and C’s will be looking at the </a:t>
            </a:r>
            <a:r>
              <a:rPr lang="en-US" b="1" baseline="0" dirty="0" smtClean="0"/>
              <a:t>Social Purpose </a:t>
            </a:r>
            <a:r>
              <a:rPr lang="en-US" b="0" baseline="0" dirty="0" smtClean="0"/>
              <a:t>and D’s will be looking for </a:t>
            </a:r>
            <a:r>
              <a:rPr lang="en-US" b="1" baseline="0" dirty="0" smtClean="0"/>
              <a:t>Talk Moves</a:t>
            </a:r>
            <a:r>
              <a:rPr lang="en-US" baseline="0" dirty="0" smtClean="0"/>
              <a:t>. </a:t>
            </a:r>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2958341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Watch the clip</a:t>
            </a:r>
            <a:r>
              <a:rPr lang="en-US" baseline="0" dirty="0" smtClean="0"/>
              <a:t>.  Teachers are to look through the lens they have been assigned (A, B, C or D). </a:t>
            </a:r>
            <a:r>
              <a:rPr lang="en-US" b="0" baseline="0" dirty="0" smtClean="0"/>
              <a:t>Use the </a:t>
            </a:r>
            <a:r>
              <a:rPr lang="en-US" b="1" baseline="0" dirty="0" smtClean="0"/>
              <a:t>Discussion-Based Lesson/Math Talk Moves </a:t>
            </a:r>
            <a:r>
              <a:rPr lang="en-US" b="0" baseline="0" dirty="0" smtClean="0"/>
              <a:t>sheet for prompts and recording.</a:t>
            </a:r>
          </a:p>
          <a:p>
            <a:endParaRPr lang="en-US" b="0" baseline="0" dirty="0" smtClean="0"/>
          </a:p>
          <a:p>
            <a:r>
              <a:rPr lang="en-US" baseline="0" dirty="0" smtClean="0"/>
              <a:t>Is there evidence of this objective? Where was the evidence of this objective?  How did it support the main learning intention/focus of the lesson?</a:t>
            </a:r>
          </a:p>
          <a:p>
            <a:endParaRPr lang="en-US" baseline="0" dirty="0" smtClean="0"/>
          </a:p>
          <a:p>
            <a:r>
              <a:rPr lang="en-US" baseline="0" dirty="0" smtClean="0"/>
              <a:t>On tables use a 4 by 1 minute protocol. Each group member has 1 minute to share what they observed and how it was used to support student learning (4 minutes in total). Use a timer.</a:t>
            </a:r>
            <a:endParaRPr lang="en-US"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606262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Changing</a:t>
            </a:r>
            <a:r>
              <a:rPr lang="en-US" b="1" baseline="0" dirty="0" smtClean="0"/>
              <a:t> the Nature of Discussion Document.</a:t>
            </a:r>
          </a:p>
          <a:p>
            <a:endParaRPr lang="en-US" b="1" baseline="0" dirty="0" smtClean="0"/>
          </a:p>
          <a:p>
            <a:r>
              <a:rPr lang="en-US" b="0" baseline="0" dirty="0" smtClean="0"/>
              <a:t>Based on what we have explored with regards to talk.  Begin to develop an action plan for </a:t>
            </a:r>
            <a:r>
              <a:rPr lang="en-US" b="1" u="sng" baseline="0" dirty="0" smtClean="0"/>
              <a:t>your</a:t>
            </a:r>
            <a:r>
              <a:rPr lang="en-US" b="0" baseline="0" dirty="0" smtClean="0"/>
              <a:t> classroom.  That is, what is an appropriate next step for talk in your classroom? </a:t>
            </a:r>
          </a:p>
          <a:p>
            <a:pPr marL="228600" indent="-228600">
              <a:buAutoNum type="arabicPeriod"/>
            </a:pPr>
            <a:r>
              <a:rPr lang="en-US" b="0" baseline="0" dirty="0" smtClean="0"/>
              <a:t>Creating the expectations for talk   </a:t>
            </a:r>
          </a:p>
          <a:p>
            <a:pPr marL="228600" indent="-228600">
              <a:buAutoNum type="arabicPeriod"/>
            </a:pPr>
            <a:r>
              <a:rPr lang="en-US" b="0" baseline="0" dirty="0" smtClean="0"/>
              <a:t>Creating Routines for Talk</a:t>
            </a:r>
          </a:p>
          <a:p>
            <a:pPr marL="228600" indent="-228600">
              <a:buAutoNum type="arabicPeriod"/>
            </a:pPr>
            <a:r>
              <a:rPr lang="en-US" b="0" baseline="0" dirty="0" smtClean="0"/>
              <a:t>Creating the Social Environment</a:t>
            </a:r>
          </a:p>
          <a:p>
            <a:pPr marL="228600" indent="-228600">
              <a:buAutoNum type="arabicPeriod"/>
            </a:pPr>
            <a:endParaRPr lang="en-US" b="0" baseline="0" dirty="0" smtClean="0"/>
          </a:p>
          <a:p>
            <a:pPr marL="0" indent="0">
              <a:buNone/>
            </a:pPr>
            <a:r>
              <a:rPr lang="en-US" dirty="0" smtClean="0"/>
              <a:t>Have these ideas up when they are completing the changing the nature of discussion activity – Consider your classroom</a:t>
            </a:r>
            <a:r>
              <a:rPr lang="en-US" baseline="0" dirty="0" smtClean="0"/>
              <a:t> – or perhaps your department – setting some common expectations.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33</a:t>
            </a:fld>
            <a:endParaRPr lang="en-US" dirty="0"/>
          </a:p>
        </p:txBody>
      </p:sp>
    </p:spTree>
    <p:extLst>
      <p:ext uri="{BB962C8B-B14F-4D97-AF65-F5344CB8AC3E}">
        <p14:creationId xmlns:p14="http://schemas.microsoft.com/office/powerpoint/2010/main" val="1484469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could watch the </a:t>
            </a:r>
            <a:r>
              <a:rPr lang="en-US" sz="1200" b="1" kern="1200" dirty="0" smtClean="0">
                <a:solidFill>
                  <a:schemeClr val="tx1"/>
                </a:solidFill>
                <a:effectLst/>
                <a:latin typeface="+mn-lt"/>
                <a:ea typeface="+mn-ea"/>
                <a:cs typeface="+mn-cs"/>
              </a:rPr>
              <a:t>Kristi Clip </a:t>
            </a:r>
            <a:r>
              <a:rPr lang="en-US" sz="1200" kern="1200" dirty="0" smtClean="0">
                <a:solidFill>
                  <a:schemeClr val="tx1"/>
                </a:solidFill>
                <a:effectLst/>
                <a:latin typeface="+mn-lt"/>
                <a:ea typeface="+mn-ea"/>
                <a:cs typeface="+mn-cs"/>
              </a:rPr>
              <a:t>as an example – what</a:t>
            </a:r>
            <a:r>
              <a:rPr lang="en-US" sz="1200" kern="1200" baseline="0" dirty="0" smtClean="0">
                <a:solidFill>
                  <a:schemeClr val="tx1"/>
                </a:solidFill>
                <a:effectLst/>
                <a:latin typeface="+mn-lt"/>
                <a:ea typeface="+mn-ea"/>
                <a:cs typeface="+mn-cs"/>
              </a:rPr>
              <a:t> happens when you focus on language. Give brief summary and background to this activity and classroom.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34</a:t>
            </a:fld>
            <a:endParaRPr lang="en-US" dirty="0"/>
          </a:p>
        </p:txBody>
      </p:sp>
    </p:spTree>
    <p:extLst>
      <p:ext uri="{BB962C8B-B14F-4D97-AF65-F5344CB8AC3E}">
        <p14:creationId xmlns:p14="http://schemas.microsoft.com/office/powerpoint/2010/main" val="35125351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35</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return be prepared to relocate.</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37</a:t>
            </a:fld>
            <a:endParaRPr lang="en-US" dirty="0"/>
          </a:p>
        </p:txBody>
      </p:sp>
    </p:spTree>
    <p:extLst>
      <p:ext uri="{BB962C8B-B14F-4D97-AF65-F5344CB8AC3E}">
        <p14:creationId xmlns:p14="http://schemas.microsoft.com/office/powerpoint/2010/main" val="15414411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by referencing that much of our work has been associated with the Instructional Shifts regarding the balance of conceptual</a:t>
            </a:r>
            <a:r>
              <a:rPr lang="en-US" baseline="0" dirty="0" smtClean="0"/>
              <a:t> understanding and procedural fluency while embedded in real-world applications – AND the impact of the Standards for Mathematical Practice on lesson design and the learning experiences of students.  Increasing the quantity and quality of student talk, changing the kinds of problems that are used to learn mathematics and the kinds of opportunities that students have to reveal their thinking (use of formative assessment) so that we can respond in ways that send students back into the content.</a:t>
            </a:r>
          </a:p>
          <a:p>
            <a:endParaRPr lang="en-US" baseline="0" dirty="0" smtClean="0"/>
          </a:p>
          <a:p>
            <a:r>
              <a:rPr lang="en-US" baseline="0" dirty="0" smtClean="0"/>
              <a:t>For the remainder of today our focus will be on understanding the content focus of the CCSSM and the need for thoughtful attention to the instructional shift of coherence – the intentional and explicit connection between and among content domains and clusters.</a:t>
            </a:r>
          </a:p>
          <a:p>
            <a:endParaRPr lang="en-US" baseline="0" dirty="0" smtClean="0"/>
          </a:p>
          <a:p>
            <a:r>
              <a:rPr lang="en-US" baseline="0" dirty="0" smtClean="0"/>
              <a:t>Understanding the expectations of the content standards can be challenging – translating their meaning into a coherent framework/lesson sequence for teaching and learning even more so.</a:t>
            </a:r>
          </a:p>
          <a:p>
            <a:endParaRPr lang="en-US" baseline="0" dirty="0" smtClean="0"/>
          </a:p>
          <a:p>
            <a:r>
              <a:rPr lang="en-US" baseline="0" dirty="0" smtClean="0"/>
              <a:t>Clusters around the room – once you have identified your target cluster – move to that sign and create a smaller learning community.</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38</a:t>
            </a:fld>
            <a:endParaRPr lang="en-US" dirty="0"/>
          </a:p>
        </p:txBody>
      </p:sp>
    </p:spTree>
    <p:extLst>
      <p:ext uri="{BB962C8B-B14F-4D97-AF65-F5344CB8AC3E}">
        <p14:creationId xmlns:p14="http://schemas.microsoft.com/office/powerpoint/2010/main" val="17599641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DEFINITION: A </a:t>
            </a:r>
            <a:r>
              <a:rPr lang="en-US" sz="1200" b="1" i="1" kern="1200" dirty="0" smtClean="0">
                <a:solidFill>
                  <a:schemeClr val="tx1"/>
                </a:solidFill>
                <a:effectLst/>
                <a:latin typeface="+mn-lt"/>
                <a:ea typeface="+mn-ea"/>
                <a:cs typeface="+mn-cs"/>
              </a:rPr>
              <a:t>Big Idea </a:t>
            </a:r>
            <a:r>
              <a:rPr lang="en-US" sz="1200" b="1" kern="1200" dirty="0" smtClean="0">
                <a:solidFill>
                  <a:schemeClr val="tx1"/>
                </a:solidFill>
                <a:effectLst/>
                <a:latin typeface="+mn-lt"/>
                <a:ea typeface="+mn-ea"/>
                <a:cs typeface="+mn-cs"/>
              </a:rPr>
              <a:t>is a statement of an idea that is central to the learning of mathematics, one that links numerous mathematical understandings into a coherent whole.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Equivalence - Any number, measure, numerical expression, algebraic expression, or equation can be represented in an infinite number of ways that have the same value.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Return to school-based team for sharing of your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39</a:t>
            </a:fld>
            <a:endParaRPr lang="en-US" dirty="0"/>
          </a:p>
        </p:txBody>
      </p:sp>
    </p:spTree>
    <p:extLst>
      <p:ext uri="{BB962C8B-B14F-4D97-AF65-F5344CB8AC3E}">
        <p14:creationId xmlns:p14="http://schemas.microsoft.com/office/powerpoint/2010/main" val="1028416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40</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6</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know/remember about formative assessment?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397275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strategies</a:t>
            </a:r>
            <a:r>
              <a:rPr lang="en-US" baseline="0" dirty="0" smtClean="0"/>
              <a:t> are not distinct and separate – while students are participating in collaborative learning tasks they could also be acting as instructional resources for one another and getting feedback that moves their learning forward.</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10</a:t>
            </a:fld>
            <a:endParaRPr lang="en-US" dirty="0"/>
          </a:p>
        </p:txBody>
      </p:sp>
    </p:spTree>
    <p:extLst>
      <p:ext uri="{BB962C8B-B14F-4D97-AF65-F5344CB8AC3E}">
        <p14:creationId xmlns:p14="http://schemas.microsoft.com/office/powerpoint/2010/main" val="3905496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a:defRPr/>
            </a:pPr>
            <a:r>
              <a:rPr lang="en-US" dirty="0" smtClean="0"/>
              <a:t>Let’s take a moment</a:t>
            </a:r>
            <a:r>
              <a:rPr lang="en-US" baseline="0" dirty="0" smtClean="0"/>
              <a:t> to go over each of the four attributes:</a:t>
            </a:r>
          </a:p>
          <a:p>
            <a:pPr>
              <a:defRPr/>
            </a:pPr>
            <a:endParaRPr lang="en-US" baseline="0" dirty="0" smtClean="0"/>
          </a:p>
          <a:p>
            <a:pPr>
              <a:defRPr/>
            </a:pPr>
            <a:r>
              <a:rPr lang="en-US" baseline="0" dirty="0" smtClean="0"/>
              <a:t>FIRST CLICK</a:t>
            </a:r>
          </a:p>
          <a:p>
            <a:pPr>
              <a:defRPr/>
            </a:pPr>
            <a:endParaRPr lang="en-US" baseline="0" dirty="0" smtClean="0"/>
          </a:p>
          <a:p>
            <a:pPr>
              <a:defRPr/>
            </a:pPr>
            <a:r>
              <a:rPr lang="en-US" baseline="0" dirty="0" smtClean="0"/>
              <a:t>Clarify Intended Learning </a:t>
            </a:r>
          </a:p>
          <a:p>
            <a:pPr marL="277966" indent="-277966">
              <a:buFont typeface="Arial" pitchFamily="34" charset="0"/>
              <a:buChar char="•"/>
            </a:pPr>
            <a:r>
              <a:rPr lang="en-US" b="1" dirty="0" smtClean="0">
                <a:solidFill>
                  <a:srgbClr val="001644"/>
                </a:solidFill>
              </a:rPr>
              <a:t>Practice implemented by teachers in collaboration with students</a:t>
            </a:r>
          </a:p>
          <a:p>
            <a:pPr marL="277966" indent="-277966">
              <a:buFont typeface="Arial" pitchFamily="34" charset="0"/>
              <a:buChar char="•"/>
            </a:pPr>
            <a:r>
              <a:rPr lang="en-US" b="1" dirty="0" smtClean="0">
                <a:solidFill>
                  <a:srgbClr val="001644"/>
                </a:solidFill>
              </a:rPr>
              <a:t>Learning Targets:  Students understand expectations &amp; goals</a:t>
            </a:r>
          </a:p>
          <a:p>
            <a:pPr marL="277966" indent="-277966">
              <a:buFont typeface="Arial" pitchFamily="34" charset="0"/>
              <a:buChar char="•"/>
            </a:pPr>
            <a:r>
              <a:rPr lang="en-US" b="1" dirty="0" smtClean="0">
                <a:solidFill>
                  <a:srgbClr val="001644"/>
                </a:solidFill>
              </a:rPr>
              <a:t>Success Criteria:  Observable &amp; measurable evidence of learning   We will come back to this later in our morning work – to connect</a:t>
            </a:r>
            <a:r>
              <a:rPr lang="en-US" b="1" baseline="0" dirty="0" smtClean="0">
                <a:solidFill>
                  <a:srgbClr val="001644"/>
                </a:solidFill>
              </a:rPr>
              <a:t> it in the productive talk and classroom discourse section.</a:t>
            </a:r>
            <a:endParaRPr lang="en-US" b="1" dirty="0" smtClean="0">
              <a:solidFill>
                <a:srgbClr val="001644"/>
              </a:solidFill>
            </a:endParaRPr>
          </a:p>
          <a:p>
            <a:pPr>
              <a:defRPr/>
            </a:pPr>
            <a:endParaRPr lang="en-US" baseline="0" dirty="0" smtClean="0"/>
          </a:p>
          <a:p>
            <a:pPr>
              <a:defRPr/>
            </a:pPr>
            <a:r>
              <a:rPr lang="en-US" baseline="0" dirty="0" smtClean="0"/>
              <a:t>Elicit Evidence</a:t>
            </a:r>
          </a:p>
          <a:p>
            <a:pPr marL="277966" indent="-277966">
              <a:buFont typeface="Arial" pitchFamily="34" charset="0"/>
              <a:buChar char="•"/>
            </a:pPr>
            <a:r>
              <a:rPr lang="en-US" b="1" dirty="0" smtClean="0">
                <a:solidFill>
                  <a:srgbClr val="001644"/>
                </a:solidFill>
              </a:rPr>
              <a:t>Multiple ways to elicit evidence</a:t>
            </a:r>
          </a:p>
          <a:p>
            <a:pPr marL="277966" indent="-277966">
              <a:buFont typeface="Arial" pitchFamily="34" charset="0"/>
              <a:buChar char="•"/>
            </a:pPr>
            <a:r>
              <a:rPr lang="en-US" b="1" dirty="0" smtClean="0">
                <a:solidFill>
                  <a:srgbClr val="001644"/>
                </a:solidFill>
              </a:rPr>
              <a:t>Can be planned for or spontaneous</a:t>
            </a:r>
          </a:p>
          <a:p>
            <a:pPr marL="277966" indent="-277966">
              <a:buFont typeface="Arial" pitchFamily="34" charset="0"/>
              <a:buChar char="•"/>
            </a:pPr>
            <a:r>
              <a:rPr lang="en-US" b="1" dirty="0" smtClean="0">
                <a:solidFill>
                  <a:srgbClr val="001644"/>
                </a:solidFill>
              </a:rPr>
              <a:t>Inform:  Teacher, peers, or self</a:t>
            </a:r>
          </a:p>
          <a:p>
            <a:pPr>
              <a:defRPr/>
            </a:pPr>
            <a:endParaRPr lang="en-US" baseline="0" dirty="0" smtClean="0"/>
          </a:p>
          <a:p>
            <a:pPr>
              <a:defRPr/>
            </a:pPr>
            <a:r>
              <a:rPr lang="en-US" baseline="0" dirty="0" smtClean="0"/>
              <a:t>Interpret Evidence</a:t>
            </a:r>
          </a:p>
          <a:p>
            <a:pPr marL="277966" indent="-277966">
              <a:buFont typeface="Arial" pitchFamily="34" charset="0"/>
              <a:buChar char="•"/>
            </a:pPr>
            <a:r>
              <a:rPr lang="en-US" b="1" dirty="0" smtClean="0">
                <a:solidFill>
                  <a:srgbClr val="001644"/>
                </a:solidFill>
              </a:rPr>
              <a:t>To determine where students are in regards to the learning target and success criteria</a:t>
            </a:r>
          </a:p>
          <a:p>
            <a:pPr marL="277966" indent="-277966">
              <a:buFont typeface="Arial" pitchFamily="34" charset="0"/>
              <a:buChar char="•"/>
            </a:pPr>
            <a:r>
              <a:rPr lang="en-US" b="1" dirty="0" smtClean="0">
                <a:solidFill>
                  <a:srgbClr val="001644"/>
                </a:solidFill>
              </a:rPr>
              <a:t>Can be conducted by the teacher, student, or both</a:t>
            </a:r>
          </a:p>
          <a:p>
            <a:pPr>
              <a:defRPr/>
            </a:pPr>
            <a:endParaRPr lang="en-US" baseline="0" dirty="0" smtClean="0"/>
          </a:p>
          <a:p>
            <a:pPr>
              <a:defRPr/>
            </a:pPr>
            <a:r>
              <a:rPr lang="en-US" baseline="0" dirty="0" smtClean="0"/>
              <a:t>Act on Evidence</a:t>
            </a:r>
          </a:p>
          <a:p>
            <a:pPr marL="277966" indent="-277966">
              <a:buFont typeface="Arial" pitchFamily="34" charset="0"/>
              <a:buChar char="•"/>
            </a:pPr>
            <a:r>
              <a:rPr lang="en-US" b="1" dirty="0" smtClean="0">
                <a:solidFill>
                  <a:schemeClr val="tx2"/>
                </a:solidFill>
              </a:rPr>
              <a:t>Timely and Actionable</a:t>
            </a:r>
          </a:p>
          <a:p>
            <a:pPr marL="277966" indent="-277966">
              <a:buFont typeface="Arial" pitchFamily="34" charset="0"/>
              <a:buChar char="•"/>
            </a:pPr>
            <a:r>
              <a:rPr lang="en-US" b="1" dirty="0" smtClean="0">
                <a:solidFill>
                  <a:schemeClr val="tx2"/>
                </a:solidFill>
              </a:rPr>
              <a:t>Provide feedback :  Where are students at in regards to learning targets</a:t>
            </a:r>
          </a:p>
          <a:p>
            <a:pPr marL="277966" indent="-277966">
              <a:buFont typeface="Arial" pitchFamily="34" charset="0"/>
              <a:buChar char="•"/>
            </a:pPr>
            <a:r>
              <a:rPr lang="en-US" b="1" dirty="0" smtClean="0">
                <a:solidFill>
                  <a:schemeClr val="tx2"/>
                </a:solidFill>
              </a:rPr>
              <a:t>Make adjustments to instruction</a:t>
            </a:r>
          </a:p>
          <a:p>
            <a:pPr>
              <a:defRPr/>
            </a:pPr>
            <a:endParaRPr lang="en-US" baseline="0" dirty="0" smtClean="0"/>
          </a:p>
          <a:p>
            <a:pPr>
              <a:defRPr/>
            </a:pPr>
            <a:endParaRPr lang="en-US" baseline="0" dirty="0" smtClean="0"/>
          </a:p>
          <a:p>
            <a:pPr>
              <a:defRPr/>
            </a:pPr>
            <a:endParaRPr lang="en-US" baseline="0" dirty="0" smtClean="0"/>
          </a:p>
          <a:p>
            <a:pPr>
              <a:defRPr/>
            </a:pPr>
            <a:r>
              <a:rPr lang="en-US" dirty="0" smtClean="0"/>
              <a:t> </a:t>
            </a:r>
          </a:p>
          <a:p>
            <a:pP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feedback that students get has little or no effect on their learning,</a:t>
            </a:r>
            <a:r>
              <a:rPr lang="en-US" baseline="0" dirty="0" smtClean="0"/>
              <a:t> and some kinds of feedback are actually counterproductive. </a:t>
            </a:r>
          </a:p>
          <a:p>
            <a:endParaRPr lang="en-US" baseline="0" dirty="0" smtClean="0"/>
          </a:p>
          <a:p>
            <a:r>
              <a:rPr lang="en-US" baseline="0" dirty="0" smtClean="0"/>
              <a:t>Focus on how teachers can give their students feedback that move learning forward.</a:t>
            </a:r>
          </a:p>
          <a:p>
            <a:endParaRPr lang="en-US" baseline="0" dirty="0" smtClean="0"/>
          </a:p>
          <a:p>
            <a:r>
              <a:rPr lang="en-US" baseline="0" dirty="0" smtClean="0"/>
              <a:t>Typical types of feedback – Scores, Comments, or Scores and Comments</a:t>
            </a:r>
          </a:p>
          <a:p>
            <a:endParaRPr lang="en-US" baseline="0" dirty="0" smtClean="0"/>
          </a:p>
          <a:p>
            <a:r>
              <a:rPr lang="en-US" baseline="0" dirty="0" smtClean="0"/>
              <a:t>Study – Task; work collected – Given one type of feedback- Given new but related task and told they would receive similar type feedback.  Which group(s) made progress in the quality of their work from the first task to the second?</a:t>
            </a:r>
          </a:p>
          <a:p>
            <a:endParaRPr lang="en-US" baseline="0" dirty="0" smtClean="0"/>
          </a:p>
          <a:p>
            <a:r>
              <a:rPr lang="en-US" baseline="0" dirty="0" smtClean="0"/>
              <a:t>Think, Stand, Share the results of the study.</a:t>
            </a:r>
          </a:p>
          <a:p>
            <a:endParaRPr lang="en-US" baseline="0" dirty="0" smtClean="0"/>
          </a:p>
          <a:p>
            <a:r>
              <a:rPr lang="en-US" baseline="0" dirty="0" smtClean="0"/>
              <a:t>Further studies have identified the kinds of comments that were most effective – quality of praise – not quantity – feedback focused on the task itself. </a:t>
            </a:r>
          </a:p>
          <a:p>
            <a:endParaRPr lang="en-US" baseline="0" dirty="0" smtClean="0"/>
          </a:p>
          <a:p>
            <a:r>
              <a:rPr lang="en-US" baseline="0" dirty="0" smtClean="0"/>
              <a:t>Develop the feedback then sharing by folding the line. </a:t>
            </a:r>
          </a:p>
          <a:p>
            <a:endParaRPr lang="en-US" baseline="0" dirty="0" smtClean="0"/>
          </a:p>
          <a:p>
            <a:r>
              <a:rPr lang="en-US" baseline="0" dirty="0" smtClean="0"/>
              <a:t>Fold the line – two groups of grade 8.</a:t>
            </a:r>
          </a:p>
          <a:p>
            <a:endParaRPr lang="en-US" baseline="0" dirty="0" smtClean="0"/>
          </a:p>
          <a:p>
            <a:r>
              <a:rPr lang="en-US" baseline="0" dirty="0" smtClean="0"/>
              <a:t>grade 3 in front, Grade 4 on side, Grade 5 in back.  Fold the line – each person take 1 minute to share the feedback developed.</a:t>
            </a:r>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12</a:t>
            </a:fld>
            <a:endParaRPr lang="en-US" dirty="0"/>
          </a:p>
        </p:txBody>
      </p:sp>
    </p:spTree>
    <p:extLst>
      <p:ext uri="{BB962C8B-B14F-4D97-AF65-F5344CB8AC3E}">
        <p14:creationId xmlns:p14="http://schemas.microsoft.com/office/powerpoint/2010/main" val="28291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13</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15</a:t>
            </a:fld>
            <a:endParaRPr lang="en-US" dirty="0"/>
          </a:p>
        </p:txBody>
      </p:sp>
    </p:spTree>
    <p:extLst>
      <p:ext uri="{BB962C8B-B14F-4D97-AF65-F5344CB8AC3E}">
        <p14:creationId xmlns:p14="http://schemas.microsoft.com/office/powerpoint/2010/main" val="376391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3/11/14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package" Target="../embeddings/Microsoft_Word_Document1.docx"/><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teachingchannel.org/videos/student-participation-strateg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Word_Document2.docx"/><Relationship Id="rId5" Type="http://schemas.openxmlformats.org/officeDocument/2006/relationships/image" Target="../media/image3.emf"/><Relationship Id="rId6" Type="http://schemas.openxmlformats.org/officeDocument/2006/relationships/oleObject" Target="../embeddings/oleObject3.bin"/><Relationship Id="rId7" Type="http://schemas.openxmlformats.org/officeDocument/2006/relationships/package" Target="../embeddings/Microsoft_Word_Document3.docx"/><Relationship Id="rId8"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itunes.apple.com/us/podcast/collaborative-activity-houston/id641172823?i=153368242&amp;mt=2"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9.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itanpad.com/MCC8" TargetMode="External"/><Relationship Id="rId4" Type="http://schemas.openxmlformats.org/officeDocument/2006/relationships/oleObject" Target="../embeddings/oleObject4.bin"/><Relationship Id="rId5" Type="http://schemas.openxmlformats.org/officeDocument/2006/relationships/package" Target="../embeddings/Microsoft_Word_Document4.docx"/><Relationship Id="rId6"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371600" y="2133600"/>
            <a:ext cx="80010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a:t>
            </a:r>
          </a:p>
          <a:p>
            <a:endParaRPr lang="en-US" sz="1200" b="1" dirty="0" smtClean="0">
              <a:solidFill>
                <a:schemeClr val="tx1"/>
              </a:solidFill>
            </a:endParaRPr>
          </a:p>
          <a:p>
            <a:endParaRPr lang="en-US" sz="800" b="1" dirty="0" smtClean="0">
              <a:solidFill>
                <a:schemeClr val="tx1"/>
              </a:solidFill>
              <a:latin typeface="Calibri" pitchFamily="34" charset="0"/>
              <a:cs typeface="Calibri" pitchFamily="34" charset="0"/>
            </a:endParaRPr>
          </a:p>
          <a:p>
            <a:endParaRPr lang="en-US" sz="800" b="1" dirty="0" smtClean="0">
              <a:solidFill>
                <a:schemeClr val="tx1"/>
              </a:solidFill>
              <a:latin typeface="Calibri" pitchFamily="34" charset="0"/>
              <a:cs typeface="Calibri" pitchFamily="34" charset="0"/>
            </a:endParaRPr>
          </a:p>
          <a:p>
            <a:endParaRPr lang="en-US" sz="3600" b="1" dirty="0">
              <a:solidFill>
                <a:schemeClr val="tx1"/>
              </a:solidFill>
              <a:latin typeface="Calibri" pitchFamily="34" charset="0"/>
              <a:cs typeface="Calibri" pitchFamily="34" charset="0"/>
            </a:endParaRPr>
          </a:p>
          <a:p>
            <a:r>
              <a:rPr lang="en-US" sz="3600" b="1" dirty="0" smtClean="0">
                <a:solidFill>
                  <a:schemeClr val="tx1"/>
                </a:solidFill>
                <a:latin typeface="Calibri" pitchFamily="34" charset="0"/>
                <a:cs typeface="Calibri" pitchFamily="34" charset="0"/>
              </a:rPr>
              <a:t>Grade 8 Leadership Symposium</a:t>
            </a:r>
          </a:p>
          <a:p>
            <a:r>
              <a:rPr lang="en-US" sz="3600" b="1" smtClean="0">
                <a:solidFill>
                  <a:schemeClr val="tx1"/>
                </a:solidFill>
                <a:latin typeface="Calibri" pitchFamily="34" charset="0"/>
                <a:cs typeface="Calibri" pitchFamily="34" charset="0"/>
              </a:rPr>
              <a:t>March 10, </a:t>
            </a:r>
            <a:r>
              <a:rPr lang="en-US" sz="3600" b="1" dirty="0" smtClean="0">
                <a:solidFill>
                  <a:schemeClr val="tx1"/>
                </a:solidFill>
                <a:latin typeface="Calibri" pitchFamily="34" charset="0"/>
                <a:cs typeface="Calibri" pitchFamily="34" charset="0"/>
              </a:rPr>
              <a:t>2014</a:t>
            </a:r>
          </a:p>
          <a:p>
            <a:endParaRPr lang="en-US" b="1" dirty="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572000"/>
          </a:xfrm>
        </p:spPr>
        <p:txBody>
          <a:bodyPr>
            <a:normAutofit fontScale="92500"/>
          </a:bodyPr>
          <a:lstStyle/>
          <a:p>
            <a:pPr marL="514350" indent="-514350">
              <a:buAutoNum type="arabicPeriod"/>
            </a:pPr>
            <a:r>
              <a:rPr lang="en-US" dirty="0" smtClean="0"/>
              <a:t>Clarifying, sharing, and understanding learning intentions and criteria for success</a:t>
            </a:r>
          </a:p>
          <a:p>
            <a:pPr marL="514350" indent="-514350">
              <a:buAutoNum type="arabicPeriod"/>
            </a:pPr>
            <a:r>
              <a:rPr lang="en-US" dirty="0" smtClean="0"/>
              <a:t>Engineering effective classroom discussions, activities, and learning tasks that elicit evidence of learning</a:t>
            </a:r>
          </a:p>
          <a:p>
            <a:pPr marL="514350" indent="-514350">
              <a:buAutoNum type="arabicPeriod"/>
            </a:pPr>
            <a:r>
              <a:rPr lang="en-US" dirty="0" smtClean="0">
                <a:solidFill>
                  <a:srgbClr val="3366FF"/>
                </a:solidFill>
              </a:rPr>
              <a:t>Providing feedback that moves learning forward</a:t>
            </a:r>
          </a:p>
          <a:p>
            <a:pPr marL="514350" indent="-514350">
              <a:buAutoNum type="arabicPeriod"/>
            </a:pPr>
            <a:r>
              <a:rPr lang="en-US" dirty="0" smtClean="0"/>
              <a:t>Activating learners as instructional resources for one another</a:t>
            </a:r>
          </a:p>
          <a:p>
            <a:pPr marL="514350" indent="-514350">
              <a:buAutoNum type="arabicPeriod"/>
            </a:pPr>
            <a:r>
              <a:rPr lang="en-US" dirty="0" smtClean="0"/>
              <a:t>Activating learners as the owners of their own learning</a:t>
            </a:r>
            <a:endParaRPr lang="en-US" dirty="0"/>
          </a:p>
        </p:txBody>
      </p:sp>
      <p:sp>
        <p:nvSpPr>
          <p:cNvPr id="3" name="Title 2"/>
          <p:cNvSpPr>
            <a:spLocks noGrp="1"/>
          </p:cNvSpPr>
          <p:nvPr>
            <p:ph type="title"/>
          </p:nvPr>
        </p:nvSpPr>
        <p:spPr/>
        <p:txBody>
          <a:bodyPr/>
          <a:lstStyle/>
          <a:p>
            <a:r>
              <a:rPr lang="en-US" dirty="0" smtClean="0"/>
              <a:t>5 Strategies of Formative Assessment</a:t>
            </a:r>
            <a:endParaRPr lang="en-US" dirty="0"/>
          </a:p>
        </p:txBody>
      </p:sp>
    </p:spTree>
    <p:extLst>
      <p:ext uri="{BB962C8B-B14F-4D97-AF65-F5344CB8AC3E}">
        <p14:creationId xmlns:p14="http://schemas.microsoft.com/office/powerpoint/2010/main" val="3669000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438" y="811319"/>
            <a:ext cx="9142562" cy="4525963"/>
          </a:xfrm>
        </p:spPr>
        <p:txBody>
          <a:bodyPr>
            <a:normAutofit/>
          </a:bodyPr>
          <a:lstStyle/>
          <a:p>
            <a:pPr marL="0" indent="0">
              <a:buNone/>
            </a:pPr>
            <a:r>
              <a:rPr lang="en-US" sz="4000" dirty="0" smtClean="0"/>
              <a:t>Four Attributes of the Formative Assessment Process</a:t>
            </a:r>
            <a:endParaRPr lang="en-US" sz="4000" dirty="0"/>
          </a:p>
        </p:txBody>
      </p:sp>
      <p:sp>
        <p:nvSpPr>
          <p:cNvPr id="9" name="Content Placeholder 1"/>
          <p:cNvSpPr txBox="1">
            <a:spLocks/>
          </p:cNvSpPr>
          <p:nvPr/>
        </p:nvSpPr>
        <p:spPr>
          <a:xfrm>
            <a:off x="457200" y="12192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endParaRPr lang="en-US" dirty="0">
              <a:solidFill>
                <a:prstClr val="black"/>
              </a:solidFill>
              <a:latin typeface="Calibri"/>
            </a:endParaRPr>
          </a:p>
        </p:txBody>
      </p:sp>
      <p:grpSp>
        <p:nvGrpSpPr>
          <p:cNvPr id="10" name="Group 7"/>
          <p:cNvGrpSpPr/>
          <p:nvPr/>
        </p:nvGrpSpPr>
        <p:grpSpPr>
          <a:xfrm>
            <a:off x="1744837" y="2133600"/>
            <a:ext cx="5181600" cy="4497849"/>
            <a:chOff x="3822700" y="1841500"/>
            <a:chExt cx="4407408" cy="3860800"/>
          </a:xfrm>
        </p:grpSpPr>
        <p:sp>
          <p:nvSpPr>
            <p:cNvPr id="11" name="Teardrop 10"/>
            <p:cNvSpPr/>
            <p:nvPr/>
          </p:nvSpPr>
          <p:spPr>
            <a:xfrm>
              <a:off x="38227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2" name="Teardrop 11"/>
            <p:cNvSpPr/>
            <p:nvPr/>
          </p:nvSpPr>
          <p:spPr>
            <a:xfrm flipV="1">
              <a:off x="38227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3" name="Teardrop 12"/>
            <p:cNvSpPr/>
            <p:nvPr/>
          </p:nvSpPr>
          <p:spPr>
            <a:xfrm flipH="1">
              <a:off x="59182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4" name="Teardrop 13"/>
            <p:cNvSpPr/>
            <p:nvPr/>
          </p:nvSpPr>
          <p:spPr>
            <a:xfrm flipH="1" flipV="1">
              <a:off x="59182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p:nvSpPr>
          <p:spPr>
            <a:xfrm>
              <a:off x="4258207" y="2340990"/>
              <a:ext cx="1727200" cy="890032"/>
            </a:xfrm>
            <a:prstGeom prst="rect">
              <a:avLst/>
            </a:prstGeom>
          </p:spPr>
          <p:txBody>
            <a:bodyPr wrap="square">
              <a:spAutoFit/>
            </a:bodyPr>
            <a:lstStyle/>
            <a:p>
              <a:pPr>
                <a:lnSpc>
                  <a:spcPct val="50000"/>
                </a:lnSpc>
                <a:spcAft>
                  <a:spcPts val="1200"/>
                </a:spcAft>
                <a:buSzPct val="100000"/>
              </a:pPr>
              <a:r>
                <a:rPr lang="en-US" sz="2400" b="1" dirty="0">
                  <a:solidFill>
                    <a:srgbClr val="EEECE1">
                      <a:lumMod val="25000"/>
                    </a:srgbClr>
                  </a:solidFill>
                  <a:latin typeface="Calibri"/>
                  <a:cs typeface="Arial" pitchFamily="34" charset="0"/>
                </a:rPr>
                <a:t>Clarify </a:t>
              </a:r>
              <a:endParaRPr lang="en-US" sz="2400" b="1" dirty="0" smtClean="0">
                <a:solidFill>
                  <a:srgbClr val="EEECE1">
                    <a:lumMod val="25000"/>
                  </a:srgbClr>
                </a:solidFill>
                <a:latin typeface="Calibri"/>
                <a:cs typeface="Arial" pitchFamily="34" charset="0"/>
              </a:endParaRP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Intended</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Learning</a:t>
              </a:r>
              <a:endParaRPr lang="en-US" sz="2400" b="1" dirty="0">
                <a:solidFill>
                  <a:srgbClr val="EEECE1">
                    <a:lumMod val="25000"/>
                  </a:srgbClr>
                </a:solidFill>
                <a:latin typeface="Calibri"/>
                <a:cs typeface="Arial" pitchFamily="34" charset="0"/>
              </a:endParaRPr>
            </a:p>
          </p:txBody>
        </p:sp>
        <p:sp>
          <p:nvSpPr>
            <p:cNvPr id="16" name="Rectangle 15"/>
            <p:cNvSpPr/>
            <p:nvPr/>
          </p:nvSpPr>
          <p:spPr>
            <a:xfrm>
              <a:off x="6502908" y="2380478"/>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Elicit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7" name="Rectangle 16"/>
            <p:cNvSpPr/>
            <p:nvPr/>
          </p:nvSpPr>
          <p:spPr>
            <a:xfrm>
              <a:off x="4292600" y="4475659"/>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Act on</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8" name="Rectangle 17"/>
            <p:cNvSpPr/>
            <p:nvPr/>
          </p:nvSpPr>
          <p:spPr>
            <a:xfrm>
              <a:off x="6502908" y="4475659"/>
              <a:ext cx="1727200" cy="574214"/>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Interpret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grpSp>
      <p:grpSp>
        <p:nvGrpSpPr>
          <p:cNvPr id="19" name="Group 17"/>
          <p:cNvGrpSpPr/>
          <p:nvPr/>
        </p:nvGrpSpPr>
        <p:grpSpPr>
          <a:xfrm>
            <a:off x="3547597" y="3683425"/>
            <a:ext cx="1321658" cy="1303477"/>
            <a:chOff x="192961" y="1428647"/>
            <a:chExt cx="5216347" cy="5144591"/>
          </a:xfrm>
        </p:grpSpPr>
        <p:sp>
          <p:nvSpPr>
            <p:cNvPr id="20" name="Circular Arrow 19"/>
            <p:cNvSpPr/>
            <p:nvPr/>
          </p:nvSpPr>
          <p:spPr>
            <a:xfrm>
              <a:off x="192961" y="1428647"/>
              <a:ext cx="5199626" cy="5119317"/>
            </a:xfrm>
            <a:prstGeom prst="circularArrow">
              <a:avLst/>
            </a:prstGeom>
            <a:solidFill>
              <a:srgbClr val="299D3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sp>
          <p:nvSpPr>
            <p:cNvPr id="21" name="Circular Arrow 20"/>
            <p:cNvSpPr/>
            <p:nvPr/>
          </p:nvSpPr>
          <p:spPr>
            <a:xfrm rot="10800000">
              <a:off x="209682" y="1453921"/>
              <a:ext cx="5199626" cy="5119317"/>
            </a:xfrm>
            <a:prstGeom prst="circularArrow">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grpSp>
      <p:sp>
        <p:nvSpPr>
          <p:cNvPr id="22" name="Slide Number Placeholder 5"/>
          <p:cNvSpPr>
            <a:spLocks noGrp="1"/>
          </p:cNvSpPr>
          <p:nvPr>
            <p:ph type="sldNum" sz="quarter" idx="12"/>
          </p:nvPr>
        </p:nvSpPr>
        <p:spPr>
          <a:xfrm>
            <a:off x="6858000" y="6352847"/>
            <a:ext cx="2133600" cy="365125"/>
          </a:xfrm>
        </p:spPr>
        <p:txBody>
          <a:bodyPr/>
          <a:lstStyle/>
          <a:p>
            <a:pPr>
              <a:defRPr/>
            </a:pPr>
            <a:fld id="{AF2702EB-E295-4255-8345-F50580D014F9}" type="slidenum">
              <a:rPr lang="en-US" altLang="en-US" sz="1000" smtClean="0">
                <a:solidFill>
                  <a:prstClr val="black">
                    <a:tint val="75000"/>
                  </a:prstClr>
                </a:solidFill>
                <a:latin typeface="Calibri"/>
              </a:rPr>
              <a:pPr>
                <a:defRPr/>
              </a:pPr>
              <a:t>11</a:t>
            </a:fld>
            <a:endParaRPr lang="en-US" altLang="en-US" sz="1000" dirty="0">
              <a:solidFill>
                <a:prstClr val="black">
                  <a:tint val="75000"/>
                </a:prstClr>
              </a:solidFill>
              <a:latin typeface="Calibri"/>
            </a:endParaRPr>
          </a:p>
        </p:txBody>
      </p:sp>
    </p:spTree>
    <p:extLst>
      <p:ext uri="{BB962C8B-B14F-4D97-AF65-F5344CB8AC3E}">
        <p14:creationId xmlns:p14="http://schemas.microsoft.com/office/powerpoint/2010/main" val="697804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267200"/>
          </a:xfrm>
        </p:spPr>
        <p:txBody>
          <a:bodyPr/>
          <a:lstStyle/>
          <a:p>
            <a:pPr marL="0" indent="0">
              <a:buNone/>
            </a:pPr>
            <a:r>
              <a:rPr lang="en-US" dirty="0" smtClean="0"/>
              <a:t>Grades, Comments, Grades and Comments</a:t>
            </a:r>
          </a:p>
          <a:p>
            <a:endParaRPr lang="en-US" dirty="0" smtClean="0"/>
          </a:p>
          <a:p>
            <a:r>
              <a:rPr lang="en-US" dirty="0" smtClean="0"/>
              <a:t>More work for the recipient than the donor</a:t>
            </a:r>
          </a:p>
          <a:p>
            <a:r>
              <a:rPr lang="en-US" dirty="0" smtClean="0"/>
              <a:t>Focused – less is more</a:t>
            </a:r>
          </a:p>
          <a:p>
            <a:r>
              <a:rPr lang="en-US" dirty="0" smtClean="0"/>
              <a:t>Related to the learning goals</a:t>
            </a:r>
          </a:p>
          <a:p>
            <a:endParaRPr lang="en-US" dirty="0"/>
          </a:p>
          <a:p>
            <a:r>
              <a:rPr lang="en-US" dirty="0" smtClean="0"/>
              <a:t>Using your grade level question and student work, develop feedback that the learner can use to improve performance.</a:t>
            </a:r>
            <a:endParaRPr lang="en-US" dirty="0"/>
          </a:p>
        </p:txBody>
      </p:sp>
      <p:sp>
        <p:nvSpPr>
          <p:cNvPr id="3" name="Title 2"/>
          <p:cNvSpPr>
            <a:spLocks noGrp="1"/>
          </p:cNvSpPr>
          <p:nvPr>
            <p:ph type="title"/>
          </p:nvPr>
        </p:nvSpPr>
        <p:spPr/>
        <p:txBody>
          <a:bodyPr/>
          <a:lstStyle/>
          <a:p>
            <a:r>
              <a:rPr lang="en-US" dirty="0" smtClean="0"/>
              <a:t>Principles of Effective Feedback</a:t>
            </a:r>
            <a:endParaRPr lang="en-US" dirty="0"/>
          </a:p>
        </p:txBody>
      </p:sp>
    </p:spTree>
    <p:extLst>
      <p:ext uri="{BB962C8B-B14F-4D97-AF65-F5344CB8AC3E}">
        <p14:creationId xmlns:p14="http://schemas.microsoft.com/office/powerpoint/2010/main" val="2245663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Formative Assessment.</a:t>
            </a:r>
          </a:p>
          <a:p>
            <a:pPr marL="514350" indent="-514350">
              <a:buFont typeface="Arial" pitchFamily="34" charset="0"/>
              <a:buAutoNum type="arabicPeriod"/>
            </a:pPr>
            <a:r>
              <a:rPr lang="en-US" dirty="0"/>
              <a:t>What is the current emphasis on the use of formative assessment at your school?</a:t>
            </a:r>
          </a:p>
          <a:p>
            <a:pPr marL="514350" indent="-514350">
              <a:buAutoNum type="arabicPeriod"/>
            </a:pPr>
            <a:r>
              <a:rPr lang="en-US" dirty="0" smtClean="0"/>
              <a:t>How will the use of feedback that moves learning forward be used in your classroom?</a:t>
            </a:r>
          </a:p>
          <a:p>
            <a:pPr marL="514350" indent="-514350">
              <a:buAutoNum type="arabicPeriod"/>
            </a:pPr>
            <a:r>
              <a:rPr lang="en-US" dirty="0" smtClean="0"/>
              <a:t>How will your school team share the benefits, strategies and specifics about feedback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3167994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laxation-man-6636127.jpg"/>
          <p:cNvPicPr>
            <a:picLocks noGrp="1" noChangeAspect="1"/>
          </p:cNvPicPr>
          <p:nvPr>
            <p:ph idx="1"/>
          </p:nvPr>
        </p:nvPicPr>
        <p:blipFill>
          <a:blip r:embed="rId2">
            <a:extLst>
              <a:ext uri="{28A0092B-C50C-407E-A947-70E740481C1C}">
                <a14:useLocalDpi xmlns:a14="http://schemas.microsoft.com/office/drawing/2010/main" val="0"/>
              </a:ext>
            </a:extLst>
          </a:blip>
          <a:srcRect t="5927" b="5927"/>
          <a:stretch>
            <a:fillRect/>
          </a:stretch>
        </p:blipFill>
        <p:spPr/>
      </p:pic>
      <p:sp>
        <p:nvSpPr>
          <p:cNvPr id="3" name="Title 2"/>
          <p:cNvSpPr>
            <a:spLocks noGrp="1"/>
          </p:cNvSpPr>
          <p:nvPr>
            <p:ph type="title"/>
          </p:nvPr>
        </p:nvSpPr>
        <p:spPr/>
        <p:txBody>
          <a:bodyPr/>
          <a:lstStyle/>
          <a:p>
            <a:r>
              <a:rPr lang="en-US" dirty="0" smtClean="0"/>
              <a:t>Break</a:t>
            </a:r>
            <a:endParaRPr lang="en-US" dirty="0"/>
          </a:p>
        </p:txBody>
      </p:sp>
    </p:spTree>
    <p:extLst>
      <p:ext uri="{BB962C8B-B14F-4D97-AF65-F5344CB8AC3E}">
        <p14:creationId xmlns:p14="http://schemas.microsoft.com/office/powerpoint/2010/main" val="3017980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Productive Talk and Classroom Discourse</a:t>
            </a:r>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r>
              <a:rPr lang="en-US" sz="3400" dirty="0" smtClean="0"/>
              <a:t>Why focus on Talk?</a:t>
            </a:r>
            <a:endParaRPr lang="en-US" sz="3400" dirty="0"/>
          </a:p>
        </p:txBody>
      </p:sp>
    </p:spTree>
    <p:extLst>
      <p:ext uri="{BB962C8B-B14F-4D97-AF65-F5344CB8AC3E}">
        <p14:creationId xmlns:p14="http://schemas.microsoft.com/office/powerpoint/2010/main" val="40520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a:t>On a scale of 1-10 when one is "not at all" and ten is "very passionately" rate yourself in terms of how convinced you are that robust student talk is at the heart of deep and lasting student learning.</a:t>
            </a:r>
          </a:p>
          <a:p>
            <a:endParaRPr lang="en-US" dirty="0"/>
          </a:p>
          <a:p>
            <a:r>
              <a:rPr lang="en-US" dirty="0" smtClean="0"/>
              <a:t>Write </a:t>
            </a:r>
            <a:r>
              <a:rPr lang="en-US" dirty="0"/>
              <a:t>down your number (1-10) and your reason for picking that number.</a:t>
            </a:r>
          </a:p>
        </p:txBody>
      </p:sp>
    </p:spTree>
    <p:extLst>
      <p:ext uri="{BB962C8B-B14F-4D97-AF65-F5344CB8AC3E}">
        <p14:creationId xmlns:p14="http://schemas.microsoft.com/office/powerpoint/2010/main" val="13642436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Wordle</a:t>
            </a:r>
            <a:r>
              <a:rPr lang="en-US" dirty="0" smtClean="0"/>
              <a:t> of SMP 1, 3 and 6</a:t>
            </a:r>
            <a:endParaRPr lang="en-US" dirty="0"/>
          </a:p>
        </p:txBody>
      </p:sp>
      <p:pic>
        <p:nvPicPr>
          <p:cNvPr id="8" name="Content Placeholder 7" descr="Screen Shot 2014-03-09 at 4.20.10 PM.png"/>
          <p:cNvPicPr>
            <a:picLocks noGrp="1" noChangeAspect="1"/>
          </p:cNvPicPr>
          <p:nvPr>
            <p:ph idx="1"/>
          </p:nvPr>
        </p:nvPicPr>
        <p:blipFill>
          <a:blip r:embed="rId3">
            <a:extLst>
              <a:ext uri="{28A0092B-C50C-407E-A947-70E740481C1C}">
                <a14:useLocalDpi xmlns:a14="http://schemas.microsoft.com/office/drawing/2010/main" val="0"/>
              </a:ext>
            </a:extLst>
          </a:blip>
          <a:srcRect t="9133" b="9133"/>
          <a:stretch>
            <a:fillRect/>
          </a:stretch>
        </p:blipFill>
        <p:spPr>
          <a:xfrm>
            <a:off x="1504496" y="1981200"/>
            <a:ext cx="7626804" cy="4572000"/>
          </a:xfrm>
        </p:spPr>
      </p:pic>
    </p:spTree>
    <p:extLst>
      <p:ext uri="{BB962C8B-B14F-4D97-AF65-F5344CB8AC3E}">
        <p14:creationId xmlns:p14="http://schemas.microsoft.com/office/powerpoint/2010/main" val="18302425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smtClean="0"/>
              <a:t>There is no doubt teachers value talk: it’s one of our major tools of the trade!</a:t>
            </a:r>
          </a:p>
          <a:p>
            <a:endParaRPr lang="en-US" dirty="0"/>
          </a:p>
          <a:p>
            <a:r>
              <a:rPr lang="en-US" dirty="0"/>
              <a:t>But is all talk equal?</a:t>
            </a:r>
          </a:p>
          <a:p>
            <a:endParaRPr lang="en-US" dirty="0"/>
          </a:p>
        </p:txBody>
      </p:sp>
    </p:spTree>
    <p:extLst>
      <p:ext uri="{BB962C8B-B14F-4D97-AF65-F5344CB8AC3E}">
        <p14:creationId xmlns:p14="http://schemas.microsoft.com/office/powerpoint/2010/main" val="421244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Research </a:t>
            </a:r>
            <a:r>
              <a:rPr lang="en-US" dirty="0"/>
              <a:t>by Robin Alexander in 2008 </a:t>
            </a:r>
            <a:r>
              <a:rPr lang="en-US" dirty="0" smtClean="0"/>
              <a:t>examined classroom talk </a:t>
            </a:r>
            <a:r>
              <a:rPr lang="en-US" dirty="0"/>
              <a:t>in five countries: UK, USA, Russia, France and India</a:t>
            </a:r>
            <a:r>
              <a:rPr lang="en-US" dirty="0" smtClean="0"/>
              <a:t>.</a:t>
            </a:r>
          </a:p>
          <a:p>
            <a:pPr>
              <a:lnSpc>
                <a:spcPct val="110000"/>
              </a:lnSpc>
            </a:pPr>
            <a:r>
              <a:rPr lang="en-US" dirty="0"/>
              <a:t>In his research, Alexander identifies five kinds of classroom talk:</a:t>
            </a:r>
          </a:p>
          <a:p>
            <a:pPr marL="0" indent="0">
              <a:lnSpc>
                <a:spcPct val="150000"/>
              </a:lnSpc>
              <a:buNone/>
            </a:pPr>
            <a:r>
              <a:rPr lang="en-US" dirty="0" smtClean="0"/>
              <a:t>	1</a:t>
            </a:r>
            <a:r>
              <a:rPr lang="en-US" dirty="0"/>
              <a:t>. Rote</a:t>
            </a:r>
          </a:p>
          <a:p>
            <a:pPr marL="0" indent="0">
              <a:lnSpc>
                <a:spcPct val="150000"/>
              </a:lnSpc>
              <a:buNone/>
            </a:pPr>
            <a:r>
              <a:rPr lang="en-US" dirty="0" smtClean="0"/>
              <a:t>	2</a:t>
            </a:r>
            <a:r>
              <a:rPr lang="en-US" dirty="0"/>
              <a:t>. Recitation</a:t>
            </a:r>
          </a:p>
          <a:p>
            <a:pPr marL="0" indent="0">
              <a:lnSpc>
                <a:spcPct val="150000"/>
              </a:lnSpc>
              <a:buNone/>
            </a:pPr>
            <a:r>
              <a:rPr lang="en-US" dirty="0" smtClean="0"/>
              <a:t>	3</a:t>
            </a:r>
            <a:r>
              <a:rPr lang="en-US" dirty="0"/>
              <a:t>. Instruction/Exposition</a:t>
            </a:r>
          </a:p>
          <a:p>
            <a:pPr marL="0" indent="0">
              <a:lnSpc>
                <a:spcPct val="150000"/>
              </a:lnSpc>
              <a:buNone/>
            </a:pPr>
            <a:r>
              <a:rPr lang="en-US" dirty="0" smtClean="0"/>
              <a:t>	4</a:t>
            </a:r>
            <a:r>
              <a:rPr lang="en-US" dirty="0"/>
              <a:t>. Discussion</a:t>
            </a:r>
          </a:p>
          <a:p>
            <a:pPr marL="0" indent="0">
              <a:lnSpc>
                <a:spcPct val="150000"/>
              </a:lnSpc>
              <a:buNone/>
            </a:pPr>
            <a:r>
              <a:rPr lang="en-US" dirty="0" smtClean="0"/>
              <a:t>	5</a:t>
            </a:r>
            <a:r>
              <a:rPr lang="en-US" dirty="0"/>
              <a:t>. Dialogue</a:t>
            </a:r>
          </a:p>
        </p:txBody>
      </p:sp>
    </p:spTree>
    <p:extLst>
      <p:ext uri="{BB962C8B-B14F-4D97-AF65-F5344CB8AC3E}">
        <p14:creationId xmlns:p14="http://schemas.microsoft.com/office/powerpoint/2010/main" val="2427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Determine the number indicated by the arrow on the number line below.  Support your placement with a mathematically convincing argument.</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8 NS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88460063"/>
              </p:ext>
            </p:extLst>
          </p:nvPr>
        </p:nvGraphicFramePr>
        <p:xfrm>
          <a:off x="2286000" y="3505200"/>
          <a:ext cx="5689600" cy="2349500"/>
        </p:xfrm>
        <a:graphic>
          <a:graphicData uri="http://schemas.openxmlformats.org/presentationml/2006/ole">
            <mc:AlternateContent xmlns:mc="http://schemas.openxmlformats.org/markup-compatibility/2006">
              <mc:Choice xmlns:v="urn:schemas-microsoft-com:vml" Requires="v">
                <p:oleObj spid="_x0000_s10284" name="Document" r:id="rId5" imgW="5689600" imgH="2349500" progId="Word.Document.12">
                  <p:embed/>
                </p:oleObj>
              </mc:Choice>
              <mc:Fallback>
                <p:oleObj name="Document" r:id="rId5" imgW="5689600" imgH="2349500" progId="Word.Document.12">
                  <p:embed/>
                  <p:pic>
                    <p:nvPicPr>
                      <p:cNvPr id="0" name=""/>
                      <p:cNvPicPr/>
                      <p:nvPr/>
                    </p:nvPicPr>
                    <p:blipFill>
                      <a:blip r:embed="rId6"/>
                      <a:stretch>
                        <a:fillRect/>
                      </a:stretch>
                    </p:blipFill>
                    <p:spPr>
                      <a:xfrm>
                        <a:off x="2286000" y="3505200"/>
                        <a:ext cx="5689600" cy="2349500"/>
                      </a:xfrm>
                      <a:prstGeom prst="rect">
                        <a:avLst/>
                      </a:prstGeom>
                    </p:spPr>
                  </p:pic>
                </p:oleObj>
              </mc:Fallback>
            </mc:AlternateContent>
          </a:graphicData>
        </a:graphic>
      </p:graphicFrame>
    </p:spTree>
    <p:extLst>
      <p:ext uri="{BB962C8B-B14F-4D97-AF65-F5344CB8AC3E}">
        <p14:creationId xmlns:p14="http://schemas.microsoft.com/office/powerpoint/2010/main" val="2567820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Rote (teacher-class): </a:t>
            </a:r>
            <a:endParaRPr lang="en-US" dirty="0" smtClean="0"/>
          </a:p>
          <a:p>
            <a:pPr marL="0" indent="0">
              <a:buNone/>
            </a:pPr>
            <a:endParaRPr lang="en-US" dirty="0"/>
          </a:p>
          <a:p>
            <a:r>
              <a:rPr lang="en-US" dirty="0" smtClean="0"/>
              <a:t>the </a:t>
            </a:r>
            <a:r>
              <a:rPr lang="en-US" dirty="0"/>
              <a:t>drilling of facts, ideas and routines through constant repetition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053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Recitation (teacher-class or teacher-group): </a:t>
            </a:r>
            <a:endParaRPr lang="en-US" dirty="0" smtClean="0"/>
          </a:p>
          <a:p>
            <a:pPr marL="0" indent="0">
              <a:buNone/>
            </a:pPr>
            <a:endParaRPr lang="en-US" dirty="0"/>
          </a:p>
          <a:p>
            <a:r>
              <a:rPr lang="en-US" dirty="0" smtClean="0"/>
              <a:t>the </a:t>
            </a:r>
            <a:r>
              <a:rPr lang="en-US" dirty="0"/>
              <a:t>accumulation of knowledge and understanding through questions designed to test or stimulate recall of what has previously been encountered, or to cue pupils to work out the answer from clues provided in the question.</a:t>
            </a:r>
          </a:p>
        </p:txBody>
      </p:sp>
    </p:spTree>
    <p:extLst>
      <p:ext uri="{BB962C8B-B14F-4D97-AF65-F5344CB8AC3E}">
        <p14:creationId xmlns:p14="http://schemas.microsoft.com/office/powerpoint/2010/main" val="434754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Instruction/Exposition (teacher-class, teacher-group or teacher-individual): </a:t>
            </a:r>
            <a:endParaRPr lang="en-US" dirty="0" smtClean="0"/>
          </a:p>
          <a:p>
            <a:pPr marL="0" indent="0">
              <a:buNone/>
            </a:pPr>
            <a:endParaRPr lang="en-US" dirty="0"/>
          </a:p>
          <a:p>
            <a:r>
              <a:rPr lang="en-US" dirty="0" smtClean="0"/>
              <a:t>telling </a:t>
            </a:r>
            <a:r>
              <a:rPr lang="en-US" dirty="0"/>
              <a:t>the pupil what to do, and/or imparting information, and/or explaining facts, principles or procedures.</a:t>
            </a:r>
          </a:p>
        </p:txBody>
      </p:sp>
    </p:spTree>
    <p:extLst>
      <p:ext uri="{BB962C8B-B14F-4D97-AF65-F5344CB8AC3E}">
        <p14:creationId xmlns:p14="http://schemas.microsoft.com/office/powerpoint/2010/main" val="15874614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Discussion (teacher-class, teacher-group or pupil-pupil): </a:t>
            </a:r>
            <a:endParaRPr lang="en-US" dirty="0" smtClean="0"/>
          </a:p>
          <a:p>
            <a:pPr marL="0" indent="0">
              <a:buNone/>
            </a:pPr>
            <a:endParaRPr lang="en-US" dirty="0"/>
          </a:p>
          <a:p>
            <a:r>
              <a:rPr lang="en-US" dirty="0" smtClean="0"/>
              <a:t>the </a:t>
            </a:r>
            <a:r>
              <a:rPr lang="en-US" dirty="0"/>
              <a:t>exchange of ideas with a view to sharing information or solving problems.</a:t>
            </a:r>
          </a:p>
        </p:txBody>
      </p:sp>
    </p:spTree>
    <p:extLst>
      <p:ext uri="{BB962C8B-B14F-4D97-AF65-F5344CB8AC3E}">
        <p14:creationId xmlns:p14="http://schemas.microsoft.com/office/powerpoint/2010/main" val="36496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Dialogue (teacher-class, teacher-group, teacher-individual, or pupil-pupil): </a:t>
            </a:r>
            <a:endParaRPr lang="en-US" dirty="0" smtClean="0"/>
          </a:p>
          <a:p>
            <a:pPr marL="0" indent="0">
              <a:buNone/>
            </a:pPr>
            <a:endParaRPr lang="en-US" dirty="0"/>
          </a:p>
          <a:p>
            <a:r>
              <a:rPr lang="en-US" dirty="0" smtClean="0"/>
              <a:t>achieving </a:t>
            </a:r>
            <a:r>
              <a:rPr lang="en-US" dirty="0"/>
              <a:t>common understanding through structured, cumulative questioning and discussion which guide and prompt, reduce choices, minimize risk and error, and expedite "handover' of concepts and principles.</a:t>
            </a:r>
          </a:p>
        </p:txBody>
      </p:sp>
    </p:spTree>
    <p:extLst>
      <p:ext uri="{BB962C8B-B14F-4D97-AF65-F5344CB8AC3E}">
        <p14:creationId xmlns:p14="http://schemas.microsoft.com/office/powerpoint/2010/main" val="2638611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Which kind of talk was found to be most dominant?</a:t>
            </a:r>
          </a:p>
          <a:p>
            <a:pPr marL="0" indent="0">
              <a:buNone/>
            </a:pPr>
            <a:endParaRPr lang="en-US" dirty="0" smtClean="0"/>
          </a:p>
          <a:p>
            <a:pPr marL="0" indent="0">
              <a:buNone/>
            </a:pPr>
            <a:endParaRPr lang="en-US" dirty="0"/>
          </a:p>
          <a:p>
            <a:pPr marL="0" indent="0">
              <a:buNone/>
            </a:pPr>
            <a:r>
              <a:rPr lang="en-US" dirty="0" smtClean="0"/>
              <a:t>Which kind of talk is highly correlated to student learning? Why?</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26611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smtClean="0"/>
              <a:t>Which kind of talk was found to be most dominant?</a:t>
            </a:r>
          </a:p>
          <a:p>
            <a:pPr marL="0" indent="0">
              <a:buNone/>
            </a:pPr>
            <a:endParaRPr lang="en-US" dirty="0" smtClean="0"/>
          </a:p>
          <a:p>
            <a:pPr marL="0" indent="0">
              <a:buNone/>
            </a:pPr>
            <a:r>
              <a:rPr lang="en-US" dirty="0" smtClean="0"/>
              <a:t>Alexander's </a:t>
            </a:r>
            <a:r>
              <a:rPr lang="en-US" dirty="0"/>
              <a:t>research </a:t>
            </a:r>
            <a:r>
              <a:rPr lang="en-US" dirty="0" smtClean="0"/>
              <a:t>found </a:t>
            </a:r>
            <a:r>
              <a:rPr lang="en-US" dirty="0"/>
              <a:t>that recitation </a:t>
            </a:r>
            <a:r>
              <a:rPr lang="en-US" dirty="0" smtClean="0"/>
              <a:t>is </a:t>
            </a:r>
            <a:r>
              <a:rPr lang="en-US" dirty="0"/>
              <a:t>the default mode of classroom interaction. </a:t>
            </a:r>
            <a:endParaRPr lang="en-US" dirty="0" smtClean="0"/>
          </a:p>
          <a:p>
            <a:pPr marL="0" indent="0">
              <a:buNone/>
            </a:pPr>
            <a:endParaRPr lang="en-US" dirty="0"/>
          </a:p>
          <a:p>
            <a:pPr marL="0" indent="0">
              <a:buNone/>
            </a:pPr>
            <a:r>
              <a:rPr lang="en-US" dirty="0" smtClean="0"/>
              <a:t>Which kind of talk is highly correlated to student learning?</a:t>
            </a:r>
          </a:p>
          <a:p>
            <a:pPr marL="0" indent="0">
              <a:buNone/>
            </a:pPr>
            <a:endParaRPr lang="en-US" dirty="0"/>
          </a:p>
          <a:p>
            <a:pPr marL="0" indent="0">
              <a:buNone/>
            </a:pPr>
            <a:r>
              <a:rPr lang="en-US" dirty="0" smtClean="0"/>
              <a:t>In </a:t>
            </a:r>
            <a:r>
              <a:rPr lang="en-US" dirty="0"/>
              <a:t>contrast, discussion and dialogue are the rarest yet also the most cognitively potent elements in the basic repertoire of classroom talk.</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13464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lstStyle/>
          <a:p>
            <a:pPr marL="0" indent="0">
              <a:buNone/>
            </a:pPr>
            <a:endParaRPr lang="en-US" dirty="0"/>
          </a:p>
          <a:p>
            <a:pPr marL="0" indent="0">
              <a:buNone/>
            </a:pPr>
            <a:r>
              <a:rPr lang="en-US" dirty="0" smtClean="0"/>
              <a:t>What </a:t>
            </a:r>
            <a:r>
              <a:rPr lang="en-US" dirty="0"/>
              <a:t>tools help teachers create classrooms centered on student discourse?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158507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Talk Moves</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One Example - Talk Moves</a:t>
            </a:r>
            <a:endParaRPr lang="en-US" dirty="0"/>
          </a:p>
        </p:txBody>
      </p:sp>
    </p:spTree>
    <p:extLst>
      <p:ext uri="{BB962C8B-B14F-4D97-AF65-F5344CB8AC3E}">
        <p14:creationId xmlns:p14="http://schemas.microsoft.com/office/powerpoint/2010/main" val="170693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In classrooms, how children speak, the frequency of their responses, the kinds of responses they make are reflections of:</a:t>
            </a:r>
          </a:p>
          <a:p>
            <a:endParaRPr lang="en-US" dirty="0"/>
          </a:p>
          <a:p>
            <a:r>
              <a:rPr lang="en-US" dirty="0" smtClean="0"/>
              <a:t>what </a:t>
            </a:r>
            <a:r>
              <a:rPr lang="en-US" dirty="0"/>
              <a:t>the classroom teacher values; and</a:t>
            </a:r>
          </a:p>
          <a:p>
            <a:endParaRPr lang="en-US" dirty="0"/>
          </a:p>
          <a:p>
            <a:r>
              <a:rPr lang="en-US" dirty="0" smtClean="0"/>
              <a:t>what </a:t>
            </a:r>
            <a:r>
              <a:rPr lang="en-US" dirty="0"/>
              <a:t>the classroom teacher believes about how students learn.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8326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Locate the value of       on the number line below. </a:t>
            </a:r>
          </a:p>
          <a:p>
            <a:pPr marL="0" indent="0">
              <a:buNone/>
            </a:pPr>
            <a:r>
              <a:rPr lang="en-US" dirty="0" smtClean="0"/>
              <a:t>    </a:t>
            </a:r>
          </a:p>
          <a:p>
            <a:pPr marL="0" indent="0">
              <a:buNone/>
            </a:pPr>
            <a:r>
              <a:rPr lang="en-US" dirty="0" smtClean="0"/>
              <a:t>Support your placement with a mathematically convincing argument.</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8.NS.2</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36395754"/>
              </p:ext>
            </p:extLst>
          </p:nvPr>
        </p:nvGraphicFramePr>
        <p:xfrm>
          <a:off x="2209800" y="4267200"/>
          <a:ext cx="5689600" cy="2349500"/>
        </p:xfrm>
        <a:graphic>
          <a:graphicData uri="http://schemas.openxmlformats.org/presentationml/2006/ole">
            <mc:AlternateContent xmlns:mc="http://schemas.openxmlformats.org/markup-compatibility/2006">
              <mc:Choice xmlns:v="urn:schemas-microsoft-com:vml" Requires="v">
                <p:oleObj spid="_x0000_s11337" name="Document" r:id="rId4" imgW="5689600" imgH="2349500" progId="Word.Document.12">
                  <p:embed/>
                </p:oleObj>
              </mc:Choice>
              <mc:Fallback>
                <p:oleObj name="Document" r:id="rId4" imgW="5689600" imgH="2349500" progId="Word.Document.12">
                  <p:embed/>
                  <p:pic>
                    <p:nvPicPr>
                      <p:cNvPr id="0" name=""/>
                      <p:cNvPicPr/>
                      <p:nvPr/>
                    </p:nvPicPr>
                    <p:blipFill>
                      <a:blip r:embed="rId5"/>
                      <a:stretch>
                        <a:fillRect/>
                      </a:stretch>
                    </p:blipFill>
                    <p:spPr>
                      <a:xfrm>
                        <a:off x="2209800" y="4267200"/>
                        <a:ext cx="5689600" cy="23495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77985645"/>
              </p:ext>
            </p:extLst>
          </p:nvPr>
        </p:nvGraphicFramePr>
        <p:xfrm>
          <a:off x="2514600" y="1905000"/>
          <a:ext cx="5486400" cy="558800"/>
        </p:xfrm>
        <a:graphic>
          <a:graphicData uri="http://schemas.openxmlformats.org/presentationml/2006/ole">
            <mc:AlternateContent xmlns:mc="http://schemas.openxmlformats.org/markup-compatibility/2006">
              <mc:Choice xmlns:v="urn:schemas-microsoft-com:vml" Requires="v">
                <p:oleObj spid="_x0000_s11338" name="Document" r:id="rId7" imgW="5486400" imgH="558800" progId="Word.Document.12">
                  <p:embed/>
                </p:oleObj>
              </mc:Choice>
              <mc:Fallback>
                <p:oleObj name="Document" r:id="rId7" imgW="5486400" imgH="558800" progId="Word.Document.12">
                  <p:embed/>
                  <p:pic>
                    <p:nvPicPr>
                      <p:cNvPr id="0" name=""/>
                      <p:cNvPicPr/>
                      <p:nvPr/>
                    </p:nvPicPr>
                    <p:blipFill>
                      <a:blip r:embed="rId8"/>
                      <a:stretch>
                        <a:fillRect/>
                      </a:stretch>
                    </p:blipFill>
                    <p:spPr>
                      <a:xfrm>
                        <a:off x="2514600" y="1905000"/>
                        <a:ext cx="5486400" cy="558800"/>
                      </a:xfrm>
                      <a:prstGeom prst="rect">
                        <a:avLst/>
                      </a:prstGeom>
                    </p:spPr>
                  </p:pic>
                </p:oleObj>
              </mc:Fallback>
            </mc:AlternateContent>
          </a:graphicData>
        </a:graphic>
      </p:graphicFrame>
    </p:spTree>
    <p:extLst>
      <p:ext uri="{BB962C8B-B14F-4D97-AF65-F5344CB8AC3E}">
        <p14:creationId xmlns:p14="http://schemas.microsoft.com/office/powerpoint/2010/main" val="412856120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What are the talk norms in your classroom?</a:t>
            </a:r>
          </a:p>
          <a:p>
            <a:endParaRPr lang="en-US" dirty="0"/>
          </a:p>
          <a:p>
            <a:pPr marL="0" indent="0">
              <a:buNone/>
            </a:pPr>
            <a:r>
              <a:rPr lang="en-US" dirty="0" smtClean="0"/>
              <a:t>If </a:t>
            </a:r>
            <a:r>
              <a:rPr lang="en-US" dirty="0"/>
              <a:t>someone came into your classroom, what would they hear?</a:t>
            </a:r>
          </a:p>
          <a:p>
            <a:endParaRPr lang="en-US" dirty="0"/>
          </a:p>
          <a:p>
            <a:pPr marL="0" indent="0">
              <a:buNone/>
            </a:pPr>
            <a:r>
              <a:rPr lang="en-US" dirty="0" smtClean="0"/>
              <a:t>Whose </a:t>
            </a:r>
            <a:r>
              <a:rPr lang="en-US" dirty="0"/>
              <a:t>voices would dominate?</a:t>
            </a:r>
          </a:p>
          <a:p>
            <a:pPr marL="0" indent="0">
              <a:buNone/>
            </a:pPr>
            <a:endParaRPr lang="en-US" dirty="0" smtClean="0"/>
          </a:p>
          <a:p>
            <a:pPr marL="0" indent="0">
              <a:buNone/>
            </a:pPr>
            <a:r>
              <a:rPr lang="en-US" dirty="0" smtClean="0"/>
              <a:t>If </a:t>
            </a:r>
            <a:r>
              <a:rPr lang="en-US" dirty="0"/>
              <a:t>we think of dialogue as a ball being passed back and forth, who would hold the ball most of the time?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06759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In Content Area Conversations, Fisher, Frey and Rothenberg (2008) believe that a lesson with a clear purpose has 3 conditions</a:t>
            </a:r>
            <a:r>
              <a:rPr lang="en-US" sz="2000" dirty="0" smtClean="0"/>
              <a:t>:</a:t>
            </a:r>
          </a:p>
          <a:p>
            <a:pPr marL="0" indent="0">
              <a:buNone/>
            </a:pPr>
            <a:endParaRPr lang="en-US" sz="2000" dirty="0"/>
          </a:p>
          <a:p>
            <a:pPr marL="285750" indent="-285750">
              <a:buFont typeface="Arial"/>
              <a:buChar char="•"/>
            </a:pPr>
            <a:r>
              <a:rPr lang="en-US" sz="2000" dirty="0"/>
              <a:t>A </a:t>
            </a:r>
            <a:r>
              <a:rPr lang="en-US" sz="2000" b="1" i="1" u="sng" dirty="0"/>
              <a:t>content objective </a:t>
            </a:r>
            <a:r>
              <a:rPr lang="en-US" sz="2000" dirty="0"/>
              <a:t>that includes criteria for successful task completion.</a:t>
            </a:r>
          </a:p>
          <a:p>
            <a:pPr marL="285750" indent="-285750">
              <a:buFont typeface="Arial"/>
              <a:buChar char="•"/>
            </a:pPr>
            <a:r>
              <a:rPr lang="en-US" sz="2000" dirty="0"/>
              <a:t>A </a:t>
            </a:r>
            <a:r>
              <a:rPr lang="en-US" sz="2000" b="1" i="1" u="sng" dirty="0"/>
              <a:t>language objective</a:t>
            </a:r>
            <a:r>
              <a:rPr lang="en-US" sz="2000" b="1" dirty="0"/>
              <a:t> </a:t>
            </a:r>
            <a:r>
              <a:rPr lang="en-US" sz="2000" dirty="0"/>
              <a:t>that teaches and provides practice in the academic language needed for the task.</a:t>
            </a:r>
          </a:p>
          <a:p>
            <a:pPr marL="285750" indent="-285750">
              <a:buFont typeface="Arial"/>
              <a:buChar char="•"/>
            </a:pPr>
            <a:r>
              <a:rPr lang="en-US" sz="2000" dirty="0"/>
              <a:t>A </a:t>
            </a:r>
            <a:r>
              <a:rPr lang="en-US" sz="2000" b="1" i="1" u="sng" dirty="0"/>
              <a:t>social objective </a:t>
            </a:r>
            <a:r>
              <a:rPr lang="en-US" sz="2000" dirty="0"/>
              <a:t>that defines the nature of the interaction.</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2953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Pythagorean  Theorem</a:t>
            </a:r>
            <a:endParaRPr lang="en-US" dirty="0"/>
          </a:p>
        </p:txBody>
      </p:sp>
      <p:sp>
        <p:nvSpPr>
          <p:cNvPr id="3" name="Title 2"/>
          <p:cNvSpPr>
            <a:spLocks noGrp="1"/>
          </p:cNvSpPr>
          <p:nvPr>
            <p:ph type="title"/>
          </p:nvPr>
        </p:nvSpPr>
        <p:spPr/>
        <p:txBody>
          <a:bodyPr/>
          <a:lstStyle/>
          <a:p>
            <a:r>
              <a:rPr lang="en-US" dirty="0" smtClean="0"/>
              <a:t>Identify Talk Moves</a:t>
            </a:r>
            <a:endParaRPr lang="en-US" dirty="0"/>
          </a:p>
        </p:txBody>
      </p:sp>
    </p:spTree>
    <p:extLst>
      <p:ext uri="{BB962C8B-B14F-4D97-AF65-F5344CB8AC3E}">
        <p14:creationId xmlns:p14="http://schemas.microsoft.com/office/powerpoint/2010/main" val="354990622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724400"/>
          </a:xfrm>
        </p:spPr>
        <p:txBody>
          <a:bodyPr>
            <a:noAutofit/>
          </a:bodyPr>
          <a:lstStyle/>
          <a:p>
            <a:pPr marL="0" indent="0">
              <a:buNone/>
            </a:pPr>
            <a:r>
              <a:rPr lang="en-US" sz="1800" u="sng" dirty="0" smtClean="0"/>
              <a:t>Creating the Expectations for Talk</a:t>
            </a:r>
          </a:p>
          <a:p>
            <a:pPr lvl="0"/>
            <a:r>
              <a:rPr lang="en-US" sz="1800" dirty="0" smtClean="0"/>
              <a:t>Model Academic Language.</a:t>
            </a:r>
          </a:p>
          <a:p>
            <a:pPr lvl="0"/>
            <a:r>
              <a:rPr lang="en-US" sz="1800" dirty="0" smtClean="0"/>
              <a:t>Teach vocabulary and language structures.</a:t>
            </a:r>
          </a:p>
          <a:p>
            <a:pPr marL="0" indent="0">
              <a:buNone/>
            </a:pPr>
            <a:endParaRPr lang="en-US" sz="1000" dirty="0" smtClean="0"/>
          </a:p>
          <a:p>
            <a:pPr marL="0" indent="0">
              <a:buNone/>
            </a:pPr>
            <a:r>
              <a:rPr lang="en-US" sz="1800" u="sng" dirty="0" smtClean="0"/>
              <a:t>Creating the Routines for Talk</a:t>
            </a:r>
          </a:p>
          <a:p>
            <a:pPr lvl="0"/>
            <a:r>
              <a:rPr lang="en-US" sz="1800" dirty="0" smtClean="0"/>
              <a:t>Teach collaborative Routines</a:t>
            </a:r>
          </a:p>
          <a:p>
            <a:pPr lvl="0"/>
            <a:r>
              <a:rPr lang="en-US" sz="1800" dirty="0" smtClean="0"/>
              <a:t>Identify steps in collaborative routines used in the classroom.</a:t>
            </a:r>
          </a:p>
          <a:p>
            <a:pPr lvl="0"/>
            <a:r>
              <a:rPr lang="en-US" sz="1800" dirty="0" smtClean="0"/>
              <a:t>Post charts of previously learned collaborative routines.</a:t>
            </a:r>
          </a:p>
          <a:p>
            <a:pPr marL="0" indent="0">
              <a:buNone/>
            </a:pPr>
            <a:endParaRPr lang="en-US" sz="1000" dirty="0" smtClean="0"/>
          </a:p>
          <a:p>
            <a:pPr marL="0" indent="0">
              <a:buNone/>
            </a:pPr>
            <a:r>
              <a:rPr lang="en-US" sz="1800" u="sng" dirty="0" smtClean="0"/>
              <a:t>Creating the Social Environment for Talk</a:t>
            </a:r>
          </a:p>
          <a:p>
            <a:pPr lvl="0"/>
            <a:r>
              <a:rPr lang="en-US" sz="1800" dirty="0" smtClean="0"/>
              <a:t>Model and expect respect for self and others.</a:t>
            </a:r>
          </a:p>
          <a:p>
            <a:r>
              <a:rPr lang="en-US" sz="1800" dirty="0" smtClean="0"/>
              <a:t>Teach and model respect for diversity of language, culture and individuals. </a:t>
            </a:r>
          </a:p>
          <a:p>
            <a:r>
              <a:rPr lang="en-US" sz="1800" dirty="0" smtClean="0"/>
              <a:t>Dedicate time to building a climate of respect and collaboration.</a:t>
            </a:r>
          </a:p>
          <a:p>
            <a:pPr lvl="0"/>
            <a:endParaRPr lang="en-US" dirty="0" smtClean="0"/>
          </a:p>
          <a:p>
            <a:pPr lvl="0"/>
            <a:endParaRPr lang="en-US" dirty="0" smtClean="0"/>
          </a:p>
          <a:p>
            <a:pPr lvl="0"/>
            <a:endParaRPr lang="en-US" dirty="0"/>
          </a:p>
          <a:p>
            <a:pPr marL="0" lvl="0" indent="0">
              <a:buNone/>
            </a:pP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Changing the Nature of Discussion - Some ideas…</a:t>
            </a:r>
            <a:endParaRPr lang="en-US" dirty="0"/>
          </a:p>
        </p:txBody>
      </p:sp>
    </p:spTree>
    <p:extLst>
      <p:ext uri="{BB962C8B-B14F-4D97-AF65-F5344CB8AC3E}">
        <p14:creationId xmlns:p14="http://schemas.microsoft.com/office/powerpoint/2010/main" val="1959374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buNone/>
            </a:pPr>
            <a:r>
              <a:rPr lang="en-US" dirty="0" smtClean="0"/>
              <a:t>If </a:t>
            </a:r>
            <a:r>
              <a:rPr lang="en-US" dirty="0"/>
              <a:t>teachers only focus on content, language learning will only occur incidentally; if teachers focus only on language learning, content understanding may not </a:t>
            </a:r>
            <a:r>
              <a:rPr lang="en-US" dirty="0" smtClean="0"/>
              <a:t>develop.</a:t>
            </a:r>
          </a:p>
          <a:p>
            <a:pPr marL="0" indent="0" algn="r">
              <a:buNone/>
            </a:pPr>
            <a:r>
              <a:rPr lang="en-US" sz="2200" dirty="0" smtClean="0"/>
              <a:t> </a:t>
            </a:r>
            <a:r>
              <a:rPr lang="en-US" sz="2200" dirty="0"/>
              <a:t>(Hill &amp; Flynn, 2006)</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691141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572000"/>
          </a:xfrm>
        </p:spPr>
        <p:txBody>
          <a:bodyPr>
            <a:normAutofit fontScale="92500" lnSpcReduction="10000"/>
          </a:bodyPr>
          <a:lstStyle/>
          <a:p>
            <a:pPr marL="514350" indent="-514350">
              <a:buAutoNum type="arabicPeriod"/>
            </a:pPr>
            <a:r>
              <a:rPr lang="en-US" dirty="0" smtClean="0"/>
              <a:t>In school teams, identify a spokesperson</a:t>
            </a:r>
            <a:r>
              <a:rPr lang="en-US" dirty="0"/>
              <a:t> </a:t>
            </a:r>
            <a:r>
              <a:rPr lang="en-US" dirty="0" smtClean="0"/>
              <a:t>and recorder for Talk and Classroom Discourse.</a:t>
            </a:r>
          </a:p>
          <a:p>
            <a:pPr marL="514350" indent="-514350">
              <a:buAutoNum type="arabicPeriod"/>
            </a:pPr>
            <a:r>
              <a:rPr lang="en-US" dirty="0" smtClean="0"/>
              <a:t>What is the value of talk and classroom discourse in the classroom?</a:t>
            </a:r>
          </a:p>
          <a:p>
            <a:pPr marL="514350" indent="-514350">
              <a:buAutoNum type="arabicPeriod"/>
            </a:pPr>
            <a:r>
              <a:rPr lang="en-US" dirty="0" smtClean="0"/>
              <a:t>What talk moves are used in your classroom now? What talk moves can you try tomorrow</a:t>
            </a:r>
            <a:r>
              <a:rPr lang="en-US" dirty="0"/>
              <a:t>?</a:t>
            </a:r>
            <a:endParaRPr lang="en-US" dirty="0" smtClean="0"/>
          </a:p>
          <a:p>
            <a:pPr marL="514350" indent="-514350">
              <a:buFont typeface="Arial" pitchFamily="34" charset="0"/>
              <a:buAutoNum type="arabicPeriod"/>
            </a:pPr>
            <a:r>
              <a:rPr lang="en-US" dirty="0"/>
              <a:t>How will your school team share the benefits, strategies and specifics about </a:t>
            </a:r>
            <a:r>
              <a:rPr lang="en-US" dirty="0" smtClean="0"/>
              <a:t>talk and classroom discourse </a:t>
            </a:r>
            <a:r>
              <a:rPr lang="en-US" dirty="0"/>
              <a:t>at your school? Complete the recording sheet.</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smtClean="0"/>
              <a:t>Talk and Classroom Discourse  </a:t>
            </a:r>
            <a:endParaRPr lang="en-US" dirty="0"/>
          </a:p>
        </p:txBody>
      </p:sp>
    </p:spTree>
    <p:extLst>
      <p:ext uri="{BB962C8B-B14F-4D97-AF65-F5344CB8AC3E}">
        <p14:creationId xmlns:p14="http://schemas.microsoft.com/office/powerpoint/2010/main" val="2699627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Complete this short survey:</a:t>
            </a:r>
          </a:p>
          <a:p>
            <a:pPr marL="0" indent="0">
              <a:buNone/>
            </a:pPr>
            <a:endParaRPr lang="en-US" dirty="0"/>
          </a:p>
          <a:p>
            <a:pPr marL="0" indent="0">
              <a:buNone/>
            </a:pPr>
            <a:r>
              <a:rPr lang="en-US" dirty="0"/>
              <a:t>https://www.surveymonkey.com/s/</a:t>
            </a:r>
            <a:r>
              <a:rPr lang="en-US" dirty="0" smtClean="0"/>
              <a:t>RHQDV5C</a:t>
            </a:r>
          </a:p>
          <a:p>
            <a:pPr marL="0" indent="0">
              <a:buNone/>
            </a:pPr>
            <a:endParaRPr lang="en-US" dirty="0" smtClean="0"/>
          </a:p>
          <a:p>
            <a:pPr marL="0" indent="0">
              <a:buNone/>
            </a:pPr>
            <a:r>
              <a:rPr lang="en-US" dirty="0" smtClean="0"/>
              <a:t>The survey link is on the homepage of the SCUSD Math Wiki.</a:t>
            </a:r>
          </a:p>
          <a:p>
            <a:pPr marL="0" indent="0">
              <a:buNone/>
            </a:pPr>
            <a:endParaRPr lang="en-US" dirty="0"/>
          </a:p>
          <a:p>
            <a:pPr marL="0" indent="0">
              <a:buNone/>
            </a:pPr>
            <a:r>
              <a:rPr lang="en-US" dirty="0" smtClean="0"/>
              <a:t>You can access it from your computer, tablet </a:t>
            </a:r>
            <a:r>
              <a:rPr lang="en-US" smtClean="0"/>
              <a:t>or smartphone.</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Survey – your input and views are important!!</a:t>
            </a:r>
            <a:endParaRPr lang="en-US" dirty="0"/>
          </a:p>
        </p:txBody>
      </p:sp>
    </p:spTree>
    <p:extLst>
      <p:ext uri="{BB962C8B-B14F-4D97-AF65-F5344CB8AC3E}">
        <p14:creationId xmlns:p14="http://schemas.microsoft.com/office/powerpoint/2010/main" val="35255799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3">
            <a:extLst>
              <a:ext uri="{28A0092B-C50C-407E-A947-70E740481C1C}">
                <a14:useLocalDpi xmlns:a14="http://schemas.microsoft.com/office/drawing/2010/main" val="0"/>
              </a:ext>
            </a:extLst>
          </a:blip>
          <a:srcRect t="10651" b="10651"/>
          <a:stretch>
            <a:fillRect/>
          </a:stretch>
        </p:blipFill>
        <p:spPr/>
      </p:pic>
      <p:sp>
        <p:nvSpPr>
          <p:cNvPr id="3" name="Title 2"/>
          <p:cNvSpPr>
            <a:spLocks noGrp="1"/>
          </p:cNvSpPr>
          <p:nvPr>
            <p:ph type="title"/>
          </p:nvPr>
        </p:nvSpPr>
        <p:spPr/>
        <p:txBody>
          <a:bodyPr/>
          <a:lstStyle/>
          <a:p>
            <a:r>
              <a:rPr lang="en-US" dirty="0" smtClean="0"/>
              <a:t>Lunch</a:t>
            </a:r>
            <a:endParaRPr lang="en-US" dirty="0"/>
          </a:p>
        </p:txBody>
      </p:sp>
    </p:spTree>
    <p:extLst>
      <p:ext uri="{BB962C8B-B14F-4D97-AF65-F5344CB8AC3E}">
        <p14:creationId xmlns:p14="http://schemas.microsoft.com/office/powerpoint/2010/main" val="399206804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fontScale="85000" lnSpcReduction="20000"/>
          </a:bodyPr>
          <a:lstStyle/>
          <a:p>
            <a:pPr marL="514350" indent="-514350">
              <a:buAutoNum type="arabicPeriod"/>
            </a:pPr>
            <a:r>
              <a:rPr lang="en-US" dirty="0" smtClean="0"/>
              <a:t>Identify a domain content cluster or two that you would like to study in depth.</a:t>
            </a:r>
          </a:p>
          <a:p>
            <a:pPr marL="0" indent="0">
              <a:buNone/>
            </a:pPr>
            <a:r>
              <a:rPr lang="en-US" dirty="0"/>
              <a:t> </a:t>
            </a:r>
            <a:r>
              <a:rPr lang="en-US" dirty="0" smtClean="0"/>
              <a:t>    - build your own content knowledge</a:t>
            </a:r>
          </a:p>
          <a:p>
            <a:pPr marL="0" indent="0">
              <a:buNone/>
            </a:pPr>
            <a:r>
              <a:rPr lang="en-US" dirty="0"/>
              <a:t> </a:t>
            </a:r>
            <a:r>
              <a:rPr lang="en-US" dirty="0" smtClean="0"/>
              <a:t>    - challenging for your students</a:t>
            </a:r>
          </a:p>
          <a:p>
            <a:pPr marL="0" indent="0">
              <a:buNone/>
            </a:pPr>
            <a:r>
              <a:rPr lang="en-US" dirty="0"/>
              <a:t> </a:t>
            </a:r>
            <a:r>
              <a:rPr lang="en-US" dirty="0" smtClean="0"/>
              <a:t>    - never taught before</a:t>
            </a:r>
            <a:endParaRPr lang="en-US" dirty="0"/>
          </a:p>
          <a:p>
            <a:pPr marL="0" indent="0">
              <a:buNone/>
            </a:pPr>
            <a:r>
              <a:rPr lang="en-US" dirty="0" smtClean="0"/>
              <a:t>K-2     (CC, NBT, OA)</a:t>
            </a:r>
          </a:p>
          <a:p>
            <a:pPr marL="0" indent="0">
              <a:buNone/>
            </a:pPr>
            <a:r>
              <a:rPr lang="en-US" dirty="0" smtClean="0"/>
              <a:t>3-5     (OA, NBT)</a:t>
            </a:r>
          </a:p>
          <a:p>
            <a:pPr marL="0" indent="0">
              <a:buNone/>
            </a:pPr>
            <a:r>
              <a:rPr lang="en-US" dirty="0" smtClean="0"/>
              <a:t>6-7     (EE, NS)</a:t>
            </a:r>
          </a:p>
          <a:p>
            <a:pPr marL="0" indent="0">
              <a:buNone/>
            </a:pPr>
            <a:r>
              <a:rPr lang="en-US" dirty="0" smtClean="0"/>
              <a:t>   8     (EE, F)</a:t>
            </a:r>
          </a:p>
          <a:p>
            <a:pPr marL="0" indent="0">
              <a:buNone/>
            </a:pPr>
            <a:r>
              <a:rPr lang="en-US" dirty="0" smtClean="0"/>
              <a:t>HS      (Math 1) </a:t>
            </a:r>
          </a:p>
          <a:p>
            <a:pPr marL="0" indent="0">
              <a:buNone/>
            </a:pPr>
            <a:r>
              <a:rPr lang="en-US" dirty="0" smtClean="0"/>
              <a:t>       </a:t>
            </a:r>
          </a:p>
          <a:p>
            <a:pPr marL="0" indent="0">
              <a:buNone/>
            </a:pPr>
            <a:r>
              <a:rPr lang="en-US" dirty="0" smtClean="0"/>
              <a:t>2.  Create your professional learning community by identifying a partner(s) with whom to work collaboratively.</a:t>
            </a:r>
            <a:endParaRPr lang="en-US" dirty="0"/>
          </a:p>
        </p:txBody>
      </p:sp>
      <p:sp>
        <p:nvSpPr>
          <p:cNvPr id="3" name="Title 2"/>
          <p:cNvSpPr>
            <a:spLocks noGrp="1"/>
          </p:cNvSpPr>
          <p:nvPr>
            <p:ph type="title"/>
          </p:nvPr>
        </p:nvSpPr>
        <p:spPr/>
        <p:txBody>
          <a:bodyPr>
            <a:normAutofit fontScale="90000"/>
          </a:bodyPr>
          <a:lstStyle/>
          <a:p>
            <a:r>
              <a:rPr lang="en-US" dirty="0" smtClean="0"/>
              <a:t>Focusing on </a:t>
            </a:r>
            <a:r>
              <a:rPr lang="en-US" smtClean="0"/>
              <a:t>Content Analysis/</a:t>
            </a:r>
            <a:r>
              <a:rPr lang="en-US" dirty="0" smtClean="0"/>
              <a:t>Coherence</a:t>
            </a:r>
            <a:endParaRPr lang="en-US" dirty="0"/>
          </a:p>
        </p:txBody>
      </p:sp>
    </p:spTree>
    <p:extLst>
      <p:ext uri="{BB962C8B-B14F-4D97-AF65-F5344CB8AC3E}">
        <p14:creationId xmlns:p14="http://schemas.microsoft.com/office/powerpoint/2010/main" val="395114177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14350" indent="-514350">
              <a:buAutoNum type="arabicPeriod"/>
            </a:pPr>
            <a:r>
              <a:rPr lang="en-US" dirty="0" smtClean="0"/>
              <a:t>Analysis </a:t>
            </a:r>
            <a:r>
              <a:rPr lang="en-US" dirty="0"/>
              <a:t>T</a:t>
            </a:r>
            <a:r>
              <a:rPr lang="en-US" dirty="0" smtClean="0"/>
              <a:t>ool</a:t>
            </a:r>
          </a:p>
          <a:p>
            <a:pPr marL="0" indent="0">
              <a:buNone/>
            </a:pPr>
            <a:r>
              <a:rPr lang="en-US" dirty="0"/>
              <a:t> </a:t>
            </a:r>
            <a:r>
              <a:rPr lang="en-US" dirty="0" smtClean="0"/>
              <a:t>    - Major, Supporting, Additional</a:t>
            </a:r>
          </a:p>
          <a:p>
            <a:pPr marL="0" indent="0">
              <a:buNone/>
            </a:pPr>
            <a:r>
              <a:rPr lang="en-US" dirty="0"/>
              <a:t> </a:t>
            </a:r>
            <a:r>
              <a:rPr lang="en-US" dirty="0" smtClean="0"/>
              <a:t>    - Fluency</a:t>
            </a:r>
          </a:p>
          <a:p>
            <a:pPr marL="0" indent="0">
              <a:buNone/>
            </a:pPr>
            <a:r>
              <a:rPr lang="en-US" dirty="0"/>
              <a:t> </a:t>
            </a:r>
            <a:r>
              <a:rPr lang="en-US" dirty="0" smtClean="0"/>
              <a:t>    - Identify selected cluster(s)</a:t>
            </a:r>
          </a:p>
          <a:p>
            <a:pPr marL="0" indent="0">
              <a:buNone/>
            </a:pPr>
            <a:r>
              <a:rPr lang="en-US" dirty="0"/>
              <a:t> </a:t>
            </a:r>
            <a:r>
              <a:rPr lang="en-US" dirty="0" smtClean="0"/>
              <a:t>    - Complete the analysis of the cluster</a:t>
            </a:r>
          </a:p>
          <a:p>
            <a:pPr marL="0" indent="0">
              <a:buNone/>
            </a:pPr>
            <a:endParaRPr lang="en-US" dirty="0" smtClean="0"/>
          </a:p>
          <a:p>
            <a:pPr marL="0" indent="0">
              <a:buNone/>
            </a:pPr>
            <a:r>
              <a:rPr lang="en-US" dirty="0" smtClean="0"/>
              <a:t>2.    </a:t>
            </a:r>
            <a:r>
              <a:rPr lang="en-US" dirty="0"/>
              <a:t>P</a:t>
            </a:r>
            <a:r>
              <a:rPr lang="en-US" dirty="0" smtClean="0"/>
              <a:t>lanning </a:t>
            </a:r>
            <a:r>
              <a:rPr lang="en-US" dirty="0"/>
              <a:t>T</a:t>
            </a:r>
            <a:r>
              <a:rPr lang="en-US" dirty="0" smtClean="0"/>
              <a:t>ool</a:t>
            </a:r>
          </a:p>
          <a:p>
            <a:pPr marL="0" indent="0">
              <a:buNone/>
            </a:pPr>
            <a:r>
              <a:rPr lang="en-US" dirty="0"/>
              <a:t>     - Provide big ideas/essential questions</a:t>
            </a:r>
          </a:p>
          <a:p>
            <a:pPr marL="0" indent="0">
              <a:buNone/>
            </a:pPr>
            <a:r>
              <a:rPr lang="en-US" dirty="0"/>
              <a:t> </a:t>
            </a:r>
            <a:r>
              <a:rPr lang="en-US" dirty="0" smtClean="0"/>
              <a:t>    - Identify prerequisite knowledge</a:t>
            </a:r>
          </a:p>
          <a:p>
            <a:pPr marL="0" indent="0">
              <a:buNone/>
            </a:pPr>
            <a:r>
              <a:rPr lang="en-US" dirty="0" smtClean="0"/>
              <a:t>     - Identify representations, models, tools, structures and </a:t>
            </a:r>
            <a:r>
              <a:rPr lang="en-US" dirty="0"/>
              <a:t> </a:t>
            </a:r>
            <a:r>
              <a:rPr lang="en-US" dirty="0" smtClean="0"/>
              <a:t>   	patterns that may be used to promote learning.</a:t>
            </a:r>
          </a:p>
          <a:p>
            <a:pPr marL="0" indent="0">
              <a:buNone/>
            </a:pPr>
            <a:r>
              <a:rPr lang="en-US" dirty="0" smtClean="0"/>
              <a:t>     - Identify possible ways to assess student understanding</a:t>
            </a:r>
          </a:p>
          <a:p>
            <a:pPr marL="0" indent="0">
              <a:buNone/>
            </a:pPr>
            <a:endParaRPr lang="en-US" dirty="0" smtClean="0"/>
          </a:p>
          <a:p>
            <a:pPr marL="0" indent="0">
              <a:buNone/>
            </a:pPr>
            <a:r>
              <a:rPr lang="en-US" dirty="0" smtClean="0"/>
              <a:t>3.    Potential </a:t>
            </a:r>
            <a:r>
              <a:rPr lang="en-US" dirty="0"/>
              <a:t>L</a:t>
            </a:r>
            <a:r>
              <a:rPr lang="en-US" dirty="0" smtClean="0"/>
              <a:t>esson </a:t>
            </a:r>
            <a:r>
              <a:rPr lang="en-US" dirty="0"/>
              <a:t>S</a:t>
            </a:r>
            <a:r>
              <a:rPr lang="en-US" dirty="0" smtClean="0"/>
              <a:t>equence</a:t>
            </a:r>
          </a:p>
          <a:p>
            <a:pPr marL="514350" indent="-514350">
              <a:buAutoNum type="arabicPeriod"/>
            </a:pPr>
            <a:endParaRPr lang="en-US" dirty="0"/>
          </a:p>
        </p:txBody>
      </p:sp>
      <p:sp>
        <p:nvSpPr>
          <p:cNvPr id="3" name="Title 2"/>
          <p:cNvSpPr>
            <a:spLocks noGrp="1"/>
          </p:cNvSpPr>
          <p:nvPr>
            <p:ph type="title"/>
          </p:nvPr>
        </p:nvSpPr>
        <p:spPr/>
        <p:txBody>
          <a:bodyPr/>
          <a:lstStyle/>
          <a:p>
            <a:r>
              <a:rPr lang="en-US" dirty="0" smtClean="0"/>
              <a:t>Content Analysis and Planning</a:t>
            </a:r>
            <a:endParaRPr lang="en-US" dirty="0"/>
          </a:p>
        </p:txBody>
      </p:sp>
    </p:spTree>
    <p:extLst>
      <p:ext uri="{BB962C8B-B14F-4D97-AF65-F5344CB8AC3E}">
        <p14:creationId xmlns:p14="http://schemas.microsoft.com/office/powerpoint/2010/main" val="25475508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or two values marked on it.</a:t>
            </a:r>
          </a:p>
          <a:p>
            <a:pPr marL="0" indent="0">
              <a:buNone/>
            </a:pPr>
            <a:r>
              <a:rPr lang="en-US" dirty="0"/>
              <a:t> </a:t>
            </a:r>
            <a:r>
              <a:rPr lang="en-US" dirty="0" smtClean="0"/>
              <a:t>    - Locate the value of a particular place </a:t>
            </a:r>
            <a:r>
              <a:rPr lang="en-US" dirty="0"/>
              <a:t> </a:t>
            </a:r>
            <a:r>
              <a:rPr lang="en-US" dirty="0" smtClean="0"/>
              <a:t> 	marked on it.</a:t>
            </a:r>
          </a:p>
          <a:p>
            <a:pPr marL="0" indent="0">
              <a:buNone/>
            </a:pPr>
            <a:r>
              <a:rPr lang="en-US" dirty="0"/>
              <a:t> </a:t>
            </a:r>
            <a:r>
              <a:rPr lang="en-US" dirty="0" smtClean="0"/>
              <a:t>    - Locate a particular value on it.</a:t>
            </a:r>
          </a:p>
          <a:p>
            <a:endParaRPr lang="en-US" dirty="0" smtClean="0"/>
          </a:p>
          <a:p>
            <a:r>
              <a:rPr lang="en-US" dirty="0" smtClean="0"/>
              <a:t>Empty number line –enhances mental math and computational fluency</a:t>
            </a:r>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400581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4196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Content Analysis and Long-Range Planning.</a:t>
            </a:r>
          </a:p>
          <a:p>
            <a:pPr marL="514350" indent="-514350">
              <a:buAutoNum type="arabicPeriod"/>
            </a:pPr>
            <a:r>
              <a:rPr lang="en-US" dirty="0" smtClean="0"/>
              <a:t>What are the benefits of in-depth, content analysis and long-range planning?</a:t>
            </a:r>
            <a:r>
              <a:rPr lang="en-US" dirty="0"/>
              <a:t> </a:t>
            </a:r>
            <a:r>
              <a:rPr lang="en-US" dirty="0" smtClean="0"/>
              <a:t>Record specifics.</a:t>
            </a:r>
          </a:p>
          <a:p>
            <a:pPr marL="514350" indent="-514350">
              <a:buAutoNum type="arabicPeriod" startAt="3"/>
            </a:pPr>
            <a:r>
              <a:rPr lang="en-US" dirty="0" smtClean="0"/>
              <a:t>How </a:t>
            </a:r>
            <a:r>
              <a:rPr lang="en-US" dirty="0"/>
              <a:t>will your school team share </a:t>
            </a:r>
            <a:r>
              <a:rPr lang="en-US" dirty="0" smtClean="0"/>
              <a:t>the     benefits</a:t>
            </a:r>
            <a:r>
              <a:rPr lang="en-US" dirty="0"/>
              <a:t>, strategies and specifics about </a:t>
            </a:r>
            <a:r>
              <a:rPr lang="en-US" dirty="0" smtClean="0"/>
              <a:t>content analysis and long-range planning </a:t>
            </a:r>
            <a:r>
              <a:rPr lang="en-US" dirty="0"/>
              <a:t>at your school? Complete the recording sheet.</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Content Analysis and Long Range Planning</a:t>
            </a:r>
            <a:endParaRPr lang="en-US" dirty="0"/>
          </a:p>
        </p:txBody>
      </p:sp>
    </p:spTree>
    <p:extLst>
      <p:ext uri="{BB962C8B-B14F-4D97-AF65-F5344CB8AC3E}">
        <p14:creationId xmlns:p14="http://schemas.microsoft.com/office/powerpoint/2010/main" val="35652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467600" cy="4495800"/>
          </a:xfrm>
        </p:spPr>
        <p:txBody>
          <a:bodyPr/>
          <a:lstStyle/>
          <a:p>
            <a:pPr marL="0" indent="0">
              <a:buNone/>
            </a:pPr>
            <a:r>
              <a:rPr lang="en-US" dirty="0" smtClean="0"/>
              <a:t>“Exploring ideas and improving our practice involves risk.  Just like we can build a supportive environment for our students to take risks to challenge their current thinking about math, we know that teachers need supportive colleagues to help them take risks as they try new things and work to improve their own practice.”</a:t>
            </a:r>
          </a:p>
          <a:p>
            <a:pPr marL="0" indent="0">
              <a:buNone/>
            </a:pPr>
            <a:endParaRPr lang="en-US" sz="1400" dirty="0"/>
          </a:p>
          <a:p>
            <a:pPr marL="0" indent="0">
              <a:buNone/>
            </a:pPr>
            <a:r>
              <a:rPr lang="en-US" sz="1400" i="1" smtClean="0"/>
              <a:t>                                      Powerful </a:t>
            </a:r>
            <a:r>
              <a:rPr lang="en-US" sz="1400" i="1" dirty="0" smtClean="0"/>
              <a:t>Problem Solving, </a:t>
            </a:r>
            <a:r>
              <a:rPr lang="en-US" sz="1400" dirty="0" smtClean="0"/>
              <a:t>Max</a:t>
            </a:r>
            <a:r>
              <a:rPr lang="en-US" sz="1400" i="1" dirty="0" smtClean="0"/>
              <a:t> </a:t>
            </a:r>
            <a:r>
              <a:rPr lang="en-US" sz="1400" dirty="0" smtClean="0"/>
              <a:t>Ray. Heinemann, 192.</a:t>
            </a:r>
            <a:endParaRPr lang="en-US" sz="1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6639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your grade level content.  Design a task, using the number line model, related to a content standard.</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a:t>
            </a:r>
            <a:r>
              <a:rPr lang="en-US" u="sng" dirty="0">
                <a:hlinkClick r:id="rId3"/>
              </a:rPr>
              <a:t>http://titanpad.com/MCC8</a:t>
            </a: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Number Line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25202543"/>
              </p:ext>
            </p:extLst>
          </p:nvPr>
        </p:nvGraphicFramePr>
        <p:xfrm>
          <a:off x="2133600" y="2895600"/>
          <a:ext cx="5829300" cy="2679700"/>
        </p:xfrm>
        <a:graphic>
          <a:graphicData uri="http://schemas.openxmlformats.org/presentationml/2006/ole">
            <mc:AlternateContent xmlns:mc="http://schemas.openxmlformats.org/markup-compatibility/2006">
              <mc:Choice xmlns:v="urn:schemas-microsoft-com:vml" Requires="v">
                <p:oleObj spid="_x0000_s1075" name="Document" r:id="rId5" imgW="5829300" imgH="2679700" progId="Word.Document.12">
                  <p:embed/>
                </p:oleObj>
              </mc:Choice>
              <mc:Fallback>
                <p:oleObj name="Document" r:id="rId5" imgW="5829300" imgH="2679700" progId="Word.Document.12">
                  <p:embed/>
                  <p:pic>
                    <p:nvPicPr>
                      <p:cNvPr id="0" name=""/>
                      <p:cNvPicPr/>
                      <p:nvPr/>
                    </p:nvPicPr>
                    <p:blipFill>
                      <a:blip r:embed="rId6"/>
                      <a:stretch>
                        <a:fillRect/>
                      </a:stretch>
                    </p:blipFill>
                    <p:spPr>
                      <a:xfrm>
                        <a:off x="2133600" y="28956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365700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a:bodyPr>
          <a:lstStyle/>
          <a:p>
            <a:pPr marL="514350" indent="-514350">
              <a:buAutoNum type="arabicPeriod"/>
            </a:pPr>
            <a:r>
              <a:rPr lang="en-US" dirty="0" smtClean="0"/>
              <a:t>In school teams, identify a spokesperson</a:t>
            </a:r>
            <a:r>
              <a:rPr lang="en-US" dirty="0"/>
              <a:t> </a:t>
            </a:r>
            <a:r>
              <a:rPr lang="en-US" dirty="0" smtClean="0"/>
              <a:t>and recorder for Number Lines.</a:t>
            </a:r>
          </a:p>
          <a:p>
            <a:pPr marL="514350" indent="-514350">
              <a:buAutoNum type="arabicPeriod"/>
            </a:pPr>
            <a:r>
              <a:rPr lang="en-US" dirty="0" smtClean="0"/>
              <a:t>What are the benefits of using a number line model?</a:t>
            </a:r>
          </a:p>
          <a:p>
            <a:pPr marL="514350" indent="-514350">
              <a:buAutoNum type="arabicPeriod"/>
            </a:pPr>
            <a:r>
              <a:rPr lang="en-US" dirty="0" smtClean="0"/>
              <a:t>How could a number line be used at your grade level? Record specifics.</a:t>
            </a:r>
          </a:p>
          <a:p>
            <a:pPr marL="514350" indent="-514350">
              <a:buAutoNum type="arabicPeriod"/>
            </a:pPr>
            <a:r>
              <a:rPr lang="en-US" dirty="0" smtClean="0"/>
              <a:t>How will your school team share the number line examples and benefits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1480972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normAutofit fontScale="92500" lnSpcReduction="20000"/>
          </a:bodyPr>
          <a:lstStyle/>
          <a:p>
            <a:pPr marL="0" indent="0">
              <a:buNone/>
            </a:pPr>
            <a:r>
              <a:rPr lang="en-US" dirty="0" smtClean="0"/>
              <a:t>Participants will:</a:t>
            </a:r>
          </a:p>
          <a:p>
            <a:r>
              <a:rPr lang="en-US" dirty="0" smtClean="0"/>
              <a:t>Use number lines as a mathematical model to develop number sense and computational proficiency</a:t>
            </a:r>
          </a:p>
          <a:p>
            <a:r>
              <a:rPr lang="en-US" dirty="0" smtClean="0"/>
              <a:t>Increase capacity</a:t>
            </a:r>
            <a:r>
              <a:rPr lang="en-US" dirty="0"/>
              <a:t> </a:t>
            </a:r>
            <a:r>
              <a:rPr lang="en-US" dirty="0" smtClean="0"/>
              <a:t>to provide feedback to students that moves learning forward</a:t>
            </a:r>
          </a:p>
          <a:p>
            <a:r>
              <a:rPr lang="en-US" dirty="0" smtClean="0"/>
              <a:t>Increase capacity for productive classroom talk</a:t>
            </a:r>
          </a:p>
          <a:p>
            <a:r>
              <a:rPr lang="en-US" dirty="0"/>
              <a:t>Reframe a CCSSM content cluster(s) in preparation for </a:t>
            </a:r>
            <a:r>
              <a:rPr lang="en-US" dirty="0" smtClean="0"/>
              <a:t>teaching</a:t>
            </a:r>
          </a:p>
          <a:p>
            <a:r>
              <a:rPr lang="en-US" dirty="0" smtClean="0"/>
              <a:t>Plan for integrating today’s work into the learning of teachers not in attendance</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509026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2133600"/>
            <a:ext cx="7467600" cy="4419600"/>
          </a:xfrm>
        </p:spPr>
        <p:txBody>
          <a:bodyPr>
            <a:normAutofit/>
          </a:bodyPr>
          <a:lstStyle/>
          <a:p>
            <a:r>
              <a:rPr lang="en-US" dirty="0" smtClean="0"/>
              <a:t>Warm-Up</a:t>
            </a:r>
          </a:p>
          <a:p>
            <a:r>
              <a:rPr lang="en-US" dirty="0" smtClean="0"/>
              <a:t>Number Lines</a:t>
            </a:r>
          </a:p>
          <a:p>
            <a:r>
              <a:rPr lang="en-US" dirty="0" smtClean="0"/>
              <a:t>Formative Assessment – Providing Feedback that Moves Learning Forward</a:t>
            </a:r>
          </a:p>
          <a:p>
            <a:r>
              <a:rPr lang="en-US" dirty="0" smtClean="0"/>
              <a:t>Productive Talk and Classroom Discussion</a:t>
            </a:r>
          </a:p>
          <a:p>
            <a:r>
              <a:rPr lang="en-US" dirty="0" smtClean="0"/>
              <a:t>Reframing Content Standard(s) in Preparation for Teaching</a:t>
            </a:r>
          </a:p>
          <a:p>
            <a:r>
              <a:rPr lang="en-US" dirty="0" smtClean="0"/>
              <a:t>Throughout the day – Preparation for professional learning at your school</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4914751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543800" cy="4267200"/>
          </a:xfrm>
        </p:spPr>
        <p:txBody>
          <a:bodyPr/>
          <a:lstStyle/>
          <a:p>
            <a:pPr marL="0" indent="0">
              <a:buNone/>
            </a:pPr>
            <a:r>
              <a:rPr lang="en-US" dirty="0" smtClean="0"/>
              <a:t>What is it and why is it important?</a:t>
            </a:r>
          </a:p>
          <a:p>
            <a:r>
              <a:rPr lang="en-US" dirty="0"/>
              <a:t>I</a:t>
            </a:r>
            <a:r>
              <a:rPr lang="en-US" dirty="0" smtClean="0"/>
              <a:t>dentifies where students are in their learning</a:t>
            </a:r>
          </a:p>
          <a:p>
            <a:r>
              <a:rPr lang="en-US" dirty="0" smtClean="0"/>
              <a:t>Occurs while the learning is still going on</a:t>
            </a:r>
          </a:p>
          <a:p>
            <a:r>
              <a:rPr lang="en-US" dirty="0"/>
              <a:t>U</a:t>
            </a:r>
            <a:r>
              <a:rPr lang="en-US" dirty="0" smtClean="0"/>
              <a:t>sed to adjust instruction to meet identified student needs</a:t>
            </a:r>
          </a:p>
          <a:p>
            <a:r>
              <a:rPr lang="en-US" dirty="0" smtClean="0"/>
              <a:t>Shows a significant impact on student achievement</a:t>
            </a:r>
          </a:p>
          <a:p>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171254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4701</TotalTime>
  <Words>3024</Words>
  <Application>Microsoft Macintosh PowerPoint</Application>
  <PresentationFormat>On-screen Show (4:3)</PresentationFormat>
  <Paragraphs>371</Paragraphs>
  <Slides>41</Slides>
  <Notes>29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41</vt:i4>
      </vt:variant>
    </vt:vector>
  </HeadingPairs>
  <TitlesOfParts>
    <vt:vector size="44" baseType="lpstr">
      <vt:lpstr>Office Theme</vt:lpstr>
      <vt:lpstr>1_Office Theme</vt:lpstr>
      <vt:lpstr>Document</vt:lpstr>
      <vt:lpstr>Transition To The Common Core  </vt:lpstr>
      <vt:lpstr>8 NS</vt:lpstr>
      <vt:lpstr>8.NS.2</vt:lpstr>
      <vt:lpstr>Number Line Model</vt:lpstr>
      <vt:lpstr>Number Line</vt:lpstr>
      <vt:lpstr>Number Line  Model</vt:lpstr>
      <vt:lpstr>Outcomes</vt:lpstr>
      <vt:lpstr>Agenda</vt:lpstr>
      <vt:lpstr>Formative Assessment</vt:lpstr>
      <vt:lpstr>5 Strategies of Formative Assessment</vt:lpstr>
      <vt:lpstr>PowerPoint Presentation</vt:lpstr>
      <vt:lpstr>Principles of Effective Feedback</vt:lpstr>
      <vt:lpstr>Formative Assessment</vt:lpstr>
      <vt:lpstr>Break</vt:lpstr>
      <vt:lpstr>Productive Talk and Classroom Discourse</vt:lpstr>
      <vt:lpstr>PowerPoint Presentation</vt:lpstr>
      <vt:lpstr>Wordle of SMP 1, 3 and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Example - Talk Moves</vt:lpstr>
      <vt:lpstr>PowerPoint Presentation</vt:lpstr>
      <vt:lpstr>PowerPoint Presentation</vt:lpstr>
      <vt:lpstr>PowerPoint Presentation</vt:lpstr>
      <vt:lpstr>Identify Talk Moves</vt:lpstr>
      <vt:lpstr>Changing the Nature of Discussion - Some ideas…</vt:lpstr>
      <vt:lpstr>PowerPoint Presentation</vt:lpstr>
      <vt:lpstr>Talk and Classroom Discourse  </vt:lpstr>
      <vt:lpstr>Survey – your input and views are important!!</vt:lpstr>
      <vt:lpstr>Lunch</vt:lpstr>
      <vt:lpstr>Focusing on Content Analysis/Coherence</vt:lpstr>
      <vt:lpstr>Content Analysis and Planning</vt:lpstr>
      <vt:lpstr>Content Analysis and Long Range Planning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365</cp:revision>
  <cp:lastPrinted>2013-07-12T17:37:49Z</cp:lastPrinted>
  <dcterms:created xsi:type="dcterms:W3CDTF">2012-01-25T19:43:10Z</dcterms:created>
  <dcterms:modified xsi:type="dcterms:W3CDTF">2014-03-12T02:45:19Z</dcterms:modified>
</cp:coreProperties>
</file>