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3"/>
  </p:notesMasterIdLst>
  <p:handoutMasterIdLst>
    <p:handoutMasterId r:id="rId24"/>
  </p:handoutMasterIdLst>
  <p:sldIdLst>
    <p:sldId id="287" r:id="rId2"/>
    <p:sldId id="296" r:id="rId3"/>
    <p:sldId id="361" r:id="rId4"/>
    <p:sldId id="339" r:id="rId5"/>
    <p:sldId id="297" r:id="rId6"/>
    <p:sldId id="341" r:id="rId7"/>
    <p:sldId id="319" r:id="rId8"/>
    <p:sldId id="291" r:id="rId9"/>
    <p:sldId id="340" r:id="rId10"/>
    <p:sldId id="362" r:id="rId11"/>
    <p:sldId id="360" r:id="rId12"/>
    <p:sldId id="338" r:id="rId13"/>
    <p:sldId id="343" r:id="rId14"/>
    <p:sldId id="358" r:id="rId15"/>
    <p:sldId id="342" r:id="rId16"/>
    <p:sldId id="346" r:id="rId17"/>
    <p:sldId id="345" r:id="rId18"/>
    <p:sldId id="348" r:id="rId19"/>
    <p:sldId id="352" r:id="rId20"/>
    <p:sldId id="350" r:id="rId21"/>
    <p:sldId id="359"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50" d="100"/>
          <a:sy n="50" d="100"/>
        </p:scale>
        <p:origin x="-1944" y="-288"/>
      </p:cViewPr>
      <p:guideLst>
        <p:guide orient="horz" pos="2160"/>
        <p:guide pos="2880"/>
      </p:guideLst>
    </p:cSldViewPr>
  </p:slideViewPr>
  <p:notesTextViewPr>
    <p:cViewPr>
      <p:scale>
        <a:sx n="1" d="1"/>
        <a:sy n="1" d="1"/>
      </p:scale>
      <p:origin x="0" y="0"/>
    </p:cViewPr>
  </p:notesTextViewPr>
  <p:sorterViewPr>
    <p:cViewPr>
      <p:scale>
        <a:sx n="100" d="100"/>
        <a:sy n="100" d="100"/>
      </p:scale>
      <p:origin x="0" y="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5/13/2014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5/13/2014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10</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Joy</a:t>
            </a:r>
          </a:p>
          <a:p>
            <a:endParaRPr lang="en-US" dirty="0" smtClean="0"/>
          </a:p>
          <a:p>
            <a:endParaRPr lang="en-US" baseline="0" dirty="0" smtClean="0"/>
          </a:p>
          <a:p>
            <a:r>
              <a:rPr lang="en-US" baseline="0" dirty="0" smtClean="0"/>
              <a:t>Physically move yourself and all of your materials to grade specific groups – where you will spend the majority of the rest of the day – where you will be immersed in using the curriculum map for the purpose of preparing for instructional planning.  </a:t>
            </a:r>
          </a:p>
          <a:p>
            <a:endParaRPr lang="en-US"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r>
              <a:rPr lang="en-US" baseline="0" dirty="0" smtClean="0"/>
              <a:t>Physically move yourself and all of your materials to grade specific groups – where you will spend the majority of the rest of the day – where you will be immersed in using the curriculum map for the purpose of preparing for instructional planning.  </a:t>
            </a:r>
          </a:p>
          <a:p>
            <a:endParaRPr lang="en-US" baseline="0" dirty="0" smtClean="0"/>
          </a:p>
          <a:p>
            <a:r>
              <a:rPr lang="en-US" baseline="0" dirty="0" smtClean="0"/>
              <a:t>Shut the doors most of the way.</a:t>
            </a:r>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r>
              <a:rPr lang="en-US" sz="1200" kern="1200" dirty="0" smtClean="0">
                <a:solidFill>
                  <a:schemeClr val="tx1"/>
                </a:solidFill>
                <a:effectLst/>
                <a:latin typeface="+mn-lt"/>
                <a:ea typeface="+mn-ea"/>
                <a:cs typeface="+mn-cs"/>
              </a:rPr>
              <a:t>Cannot outsource the thinking required to build a coherent, cohesive, connected instructional unit – As a teacher you must replicate the thinking used to create the curriculum map so that you are well-grounded in both the content and the pedagogy for teaching that content </a:t>
            </a:r>
          </a:p>
          <a:p>
            <a:pPr marL="171450" indent="-171450">
              <a:buFont typeface="Arial"/>
              <a:buChar char="•"/>
            </a:pPr>
            <a:endParaRPr lang="en-US" sz="1200" kern="1200" dirty="0" smtClean="0">
              <a:solidFill>
                <a:schemeClr val="tx1"/>
              </a:solidFill>
              <a:effectLst/>
              <a:latin typeface="+mn-lt"/>
              <a:ea typeface="+mn-ea"/>
              <a:cs typeface="+mn-cs"/>
            </a:endParaRPr>
          </a:p>
          <a:p>
            <a:pPr marL="171450" indent="-171450">
              <a:buFont typeface="Arial"/>
              <a:buChar char="•"/>
            </a:pPr>
            <a:r>
              <a:rPr lang="en-US" dirty="0" smtClean="0"/>
              <a:t>Be specific and intentional</a:t>
            </a:r>
            <a:r>
              <a:rPr lang="en-US" baseline="0" dirty="0" smtClean="0"/>
              <a:t> about the time it takes to do this – our process today will be lengthy – as we are explicit about each part of the process.  In practice, it will be smooth and one step will flow into another – collaboration will make the process more efficient.</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sz="1200" kern="1200" dirty="0" smtClean="0">
                <a:solidFill>
                  <a:schemeClr val="tx1"/>
                </a:solidFill>
                <a:effectLst/>
                <a:latin typeface="+mn-lt"/>
                <a:ea typeface="+mn-ea"/>
                <a:cs typeface="+mn-cs"/>
              </a:rPr>
              <a:t>Click on one bullet</a:t>
            </a:r>
            <a:r>
              <a:rPr lang="en-US" sz="1200" kern="1200" baseline="0" dirty="0" smtClean="0">
                <a:solidFill>
                  <a:schemeClr val="tx1"/>
                </a:solidFill>
                <a:effectLst/>
                <a:latin typeface="+mn-lt"/>
                <a:ea typeface="+mn-ea"/>
                <a:cs typeface="+mn-cs"/>
              </a:rPr>
              <a:t> at a time – giving participants ample time to collaborate and complete the bulleted task.</a:t>
            </a:r>
          </a:p>
          <a:p>
            <a:pPr marL="0" indent="0">
              <a:buFont typeface="Arial"/>
              <a:buNone/>
            </a:pPr>
            <a:endParaRPr lang="en-US" sz="1200" kern="1200" baseline="0" dirty="0" smtClean="0">
              <a:solidFill>
                <a:schemeClr val="tx1"/>
              </a:solidFill>
              <a:effectLst/>
              <a:latin typeface="+mn-lt"/>
              <a:ea typeface="+mn-ea"/>
              <a:cs typeface="+mn-cs"/>
            </a:endParaRPr>
          </a:p>
          <a:p>
            <a:pPr marL="0" indent="0">
              <a:buFont typeface="Arial"/>
              <a:buNone/>
            </a:pPr>
            <a:r>
              <a:rPr lang="en-US" sz="1200" kern="1200" baseline="0" dirty="0" smtClean="0">
                <a:solidFill>
                  <a:schemeClr val="tx1"/>
                </a:solidFill>
                <a:effectLst/>
                <a:latin typeface="+mn-lt"/>
                <a:ea typeface="+mn-ea"/>
                <a:cs typeface="+mn-cs"/>
              </a:rPr>
              <a:t>Bullet 3 – Use Lesson Sequence handout</a:t>
            </a:r>
            <a:endParaRPr lang="en-US" sz="1200" kern="120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sz="1200" kern="1200" baseline="0" dirty="0" smtClean="0">
                <a:solidFill>
                  <a:schemeClr val="tx1"/>
                </a:solidFill>
                <a:effectLst/>
                <a:latin typeface="+mn-lt"/>
                <a:ea typeface="+mn-ea"/>
                <a:cs typeface="+mn-cs"/>
              </a:rPr>
              <a:t>In small group – divide up the lessons – work together – on one today – collaborate on the development of others – using technology and your training specialist.</a:t>
            </a:r>
          </a:p>
          <a:p>
            <a:pPr marL="0" indent="0">
              <a:buFont typeface="Arial"/>
              <a:buNone/>
            </a:pPr>
            <a:endParaRPr lang="en-US" sz="1200" kern="1200" baseline="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18</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sz="1200" kern="120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19</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Gillian</a:t>
            </a:r>
          </a:p>
          <a:p>
            <a:r>
              <a:rPr lang="en-US" sz="1200" kern="1200" dirty="0" smtClean="0">
                <a:solidFill>
                  <a:schemeClr val="tx1"/>
                </a:solidFill>
                <a:effectLst/>
                <a:latin typeface="+mn-lt"/>
                <a:ea typeface="+mn-ea"/>
                <a:cs typeface="+mn-cs"/>
              </a:rPr>
              <a:t>After teachers have time to do this individually, have a prompt for table/partner discussion and asking something about the similarities/differences between the equations they chose and the equations their partner chose. We will find that some teachers wrote single equations, other teachers might write systems.  Some teachers might gravitate toward linear, while others might get into quadratic or exponential.  Might be interesting.  Really open-ended.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20</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Gillian</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Joy</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Joy</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dirty="0" smtClean="0"/>
              <a:t>Joy</a:t>
            </a:r>
          </a:p>
          <a:p>
            <a:pPr marL="0" indent="0">
              <a:buFont typeface="Arial"/>
              <a:buNone/>
            </a:pPr>
            <a:endParaRPr lang="en-US" dirty="0" smtClean="0"/>
          </a:p>
          <a:p>
            <a:pPr marL="171450" indent="-171450">
              <a:buFont typeface="Arial"/>
              <a:buChar char="•"/>
            </a:pPr>
            <a:r>
              <a:rPr lang="en-US" dirty="0" smtClean="0"/>
              <a:t>Think</a:t>
            </a:r>
          </a:p>
          <a:p>
            <a:pPr marL="171450" indent="-171450">
              <a:buFont typeface="Arial"/>
              <a:buChar char="•"/>
            </a:pPr>
            <a:r>
              <a:rPr lang="en-US" dirty="0" smtClean="0"/>
              <a:t>Musical</a:t>
            </a:r>
            <a:r>
              <a:rPr lang="en-US" baseline="0" dirty="0" smtClean="0"/>
              <a:t> Shares</a:t>
            </a:r>
          </a:p>
          <a:p>
            <a:pPr marL="171450" indent="-171450">
              <a:buFont typeface="Arial"/>
              <a:buChar char="•"/>
            </a:pPr>
            <a:r>
              <a:rPr lang="en-US" baseline="0" dirty="0" smtClean="0"/>
              <a:t>Return to table – share something that you heard that you are excited to incorporate instructionally either as a school or individually</a:t>
            </a:r>
          </a:p>
          <a:p>
            <a:pPr marL="171450" indent="-171450">
              <a:buFont typeface="Arial"/>
              <a:buChar char="•"/>
            </a:pPr>
            <a:r>
              <a:rPr lang="en-US" baseline="0" dirty="0" smtClean="0"/>
              <a:t>Share out intention as a whole group.</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Joy – will discuss with </a:t>
            </a:r>
            <a:r>
              <a:rPr lang="en-US" baseline="0" dirty="0" err="1" smtClean="0"/>
              <a:t>Mikila</a:t>
            </a:r>
            <a:endParaRPr lang="en-US" baseline="0" dirty="0" smtClean="0"/>
          </a:p>
          <a:p>
            <a:endParaRPr lang="en-US" baseline="0" dirty="0" smtClean="0"/>
          </a:p>
          <a:p>
            <a:r>
              <a:rPr lang="en-US" baseline="0" dirty="0" smtClean="0"/>
              <a:t>Consider these as you continue to work </a:t>
            </a:r>
            <a:r>
              <a:rPr lang="en-US" baseline="0" smtClean="0"/>
              <a:t>throughout the day.</a:t>
            </a:r>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Joy</a:t>
            </a:r>
          </a:p>
          <a:p>
            <a:endParaRPr lang="en-US" dirty="0" smtClean="0"/>
          </a:p>
          <a:p>
            <a:r>
              <a:rPr lang="en-US" dirty="0" smtClean="0"/>
              <a:t>First</a:t>
            </a:r>
            <a:r>
              <a:rPr lang="en-US" baseline="0" dirty="0" smtClean="0"/>
              <a:t> Bullet – About 7 minutes.  Then share with table.  Then share out each question separately.  Use Add on and agree or disagree.</a:t>
            </a:r>
          </a:p>
          <a:p>
            <a:endParaRPr lang="en-US" baseline="0" dirty="0" smtClean="0"/>
          </a:p>
          <a:p>
            <a:r>
              <a:rPr lang="en-US" baseline="0" dirty="0" smtClean="0"/>
              <a:t>Second Bullet – Benefits – About 7 minutes. At table, each person complete one section. Then share ideas around the table. .  One person share Teacher Benefits – others to add on.  One person share Student Benefits – others to add on.  And so on.</a:t>
            </a:r>
          </a:p>
          <a:p>
            <a:endParaRPr lang="en-US" baseline="0" dirty="0" smtClean="0"/>
          </a:p>
          <a:p>
            <a:r>
              <a:rPr lang="en-US" baseline="0" dirty="0" smtClean="0"/>
              <a:t>Third Bullet – Work with a partner – each writing your observations on your own paper.  Share your observations with another partner pair.</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8</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Joy</a:t>
            </a:r>
          </a:p>
          <a:p>
            <a:endParaRPr lang="en-US" dirty="0" smtClean="0"/>
          </a:p>
          <a:p>
            <a:r>
              <a:rPr lang="en-US" dirty="0" smtClean="0"/>
              <a:t>Curriculum</a:t>
            </a:r>
            <a:r>
              <a:rPr lang="en-US" baseline="0" dirty="0" smtClean="0"/>
              <a:t> Maps are like a road map – set a course – don’t define every stop and every turn.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9</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5/13/2014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map.mathshell.org/materials/stds.php?id=1220" TargetMode="External"/><Relationship Id="rId3" Type="http://schemas.openxmlformats.org/officeDocument/2006/relationships/image" Target="../media/image1.jpeg"/><Relationship Id="rId7" Type="http://schemas.openxmlformats.org/officeDocument/2006/relationships/hyperlink" Target="http://map.mathshell.org/materials/stds.php?id=121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map.mathshell.org/materials/stds.php?id=1202" TargetMode="External"/><Relationship Id="rId5" Type="http://schemas.openxmlformats.org/officeDocument/2006/relationships/hyperlink" Target="http://map.mathshell.org/materials/stds.php?id=1205" TargetMode="External"/><Relationship Id="rId4" Type="http://schemas.openxmlformats.org/officeDocument/2006/relationships/hyperlink" Target="http://map.mathshell.org/materials/stds.php?id=120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35208" y="1863298"/>
            <a:ext cx="8305800" cy="3970318"/>
          </a:xfrm>
          <a:prstGeom prst="rect">
            <a:avLst/>
          </a:prstGeom>
        </p:spPr>
        <p:txBody>
          <a:bodyPr wrap="square">
            <a:spAutoFit/>
          </a:bodyPr>
          <a:lstStyle/>
          <a:p>
            <a:pPr algn="ctr"/>
            <a:endParaRPr lang="en-US" sz="800" b="1" dirty="0">
              <a:solidFill>
                <a:prstClr val="black"/>
              </a:solidFill>
              <a:latin typeface="Calibri"/>
              <a:cs typeface="Calibri" pitchFamily="34" charset="0"/>
            </a:endParaRPr>
          </a:p>
          <a:p>
            <a:pPr algn="ctr"/>
            <a:r>
              <a:rPr lang="en-US" sz="4400" b="1" dirty="0" smtClean="0">
                <a:solidFill>
                  <a:prstClr val="black"/>
                </a:solidFill>
                <a:latin typeface="Calibri"/>
                <a:cs typeface="Calibri" pitchFamily="34" charset="0"/>
              </a:rPr>
              <a:t>Transforming                                      Teaching &amp; Learning</a:t>
            </a:r>
          </a:p>
          <a:p>
            <a:pPr algn="ctr"/>
            <a:endParaRPr lang="en-US" sz="2400" b="1" dirty="0" smtClean="0">
              <a:solidFill>
                <a:prstClr val="black"/>
              </a:solidFill>
              <a:latin typeface="Calibri"/>
              <a:cs typeface="Calibri" pitchFamily="34" charset="0"/>
            </a:endParaRPr>
          </a:p>
          <a:p>
            <a:pPr algn="ctr"/>
            <a:r>
              <a:rPr lang="en-US" sz="3600" b="1" dirty="0" smtClean="0">
                <a:solidFill>
                  <a:prstClr val="black"/>
                </a:solidFill>
                <a:latin typeface="Calibri" pitchFamily="34" charset="0"/>
                <a:cs typeface="Calibri" pitchFamily="34" charset="0"/>
              </a:rPr>
              <a:t>High School – Math I</a:t>
            </a:r>
            <a:endParaRPr lang="en-US" sz="3600" b="1" dirty="0">
              <a:solidFill>
                <a:prstClr val="black"/>
              </a:solidFill>
              <a:latin typeface="Calibri" pitchFamily="34" charset="0"/>
              <a:cs typeface="Calibri" pitchFamily="34" charset="0"/>
            </a:endParaRPr>
          </a:p>
          <a:p>
            <a:pPr algn="ctr"/>
            <a:endParaRPr lang="en-US" sz="2400" b="1" dirty="0">
              <a:solidFill>
                <a:prstClr val="black"/>
              </a:solidFill>
              <a:latin typeface="Calibri"/>
              <a:cs typeface="Calibri" pitchFamily="34" charset="0"/>
            </a:endParaRPr>
          </a:p>
          <a:p>
            <a:pPr algn="ctr"/>
            <a:r>
              <a:rPr lang="en-US" sz="3600" b="1" dirty="0" smtClean="0">
                <a:solidFill>
                  <a:prstClr val="black"/>
                </a:solidFill>
                <a:latin typeface="Calibri"/>
                <a:cs typeface="Calibri" pitchFamily="34" charset="0"/>
              </a:rPr>
              <a:t>May 19, 2014</a:t>
            </a:r>
          </a:p>
          <a:p>
            <a:pPr algn="ctr"/>
            <a:endParaRPr lang="en-US" sz="3600" b="1" dirty="0">
              <a:solidFill>
                <a:prstClr val="black"/>
              </a:solidFill>
              <a:latin typeface="Calibri"/>
              <a:cs typeface="Calibri" pitchFamily="34" charset="0"/>
            </a:endParaRPr>
          </a:p>
        </p:txBody>
      </p:sp>
      <p:sp>
        <p:nvSpPr>
          <p:cNvPr id="3" name="TextBox 2"/>
          <p:cNvSpPr txBox="1"/>
          <p:nvPr/>
        </p:nvSpPr>
        <p:spPr>
          <a:xfrm>
            <a:off x="554966" y="1032301"/>
            <a:ext cx="8305800" cy="830997"/>
          </a:xfrm>
          <a:prstGeom prst="rect">
            <a:avLst/>
          </a:prstGeom>
          <a:noFill/>
        </p:spPr>
        <p:txBody>
          <a:bodyPr wrap="square" rtlCol="0">
            <a:spAutoFit/>
          </a:bodyPr>
          <a:lstStyle/>
          <a:p>
            <a:r>
              <a:rPr lang="en-US" sz="4800" dirty="0">
                <a:solidFill>
                  <a:prstClr val="black"/>
                </a:solidFill>
                <a:latin typeface="Impact" pitchFamily="34" charset="0"/>
              </a:rPr>
              <a:t>Transition To The Common Core</a:t>
            </a:r>
            <a:endParaRPr lang="en-US" sz="4800" dirty="0">
              <a:solidFill>
                <a:prstClr val="black"/>
              </a:solidFill>
              <a:latin typeface="Calibri"/>
            </a:endParaRPr>
          </a:p>
        </p:txBody>
      </p:sp>
    </p:spTree>
    <p:extLst>
      <p:ext uri="{BB962C8B-B14F-4D97-AF65-F5344CB8AC3E}">
        <p14:creationId xmlns:p14="http://schemas.microsoft.com/office/powerpoint/2010/main" val="1560276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28393" y="1836241"/>
            <a:ext cx="8859046" cy="4648200"/>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769441"/>
          </a:xfrm>
          <a:prstGeom prst="rect">
            <a:avLst/>
          </a:prstGeom>
          <a:noFill/>
        </p:spPr>
        <p:txBody>
          <a:bodyPr wrap="square" rtlCol="0">
            <a:spAutoFit/>
          </a:bodyPr>
          <a:lstStyle/>
          <a:p>
            <a:r>
              <a:rPr lang="en-US" sz="4400" b="1" dirty="0" smtClean="0"/>
              <a:t>Post-Assessment</a:t>
            </a:r>
            <a:endParaRPr lang="en-US" sz="4400" b="1" dirty="0"/>
          </a:p>
        </p:txBody>
      </p:sp>
    </p:spTree>
    <p:extLst>
      <p:ext uri="{BB962C8B-B14F-4D97-AF65-F5344CB8AC3E}">
        <p14:creationId xmlns:p14="http://schemas.microsoft.com/office/powerpoint/2010/main" val="2313801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28393" y="1836241"/>
            <a:ext cx="8859046" cy="4648200"/>
          </a:xfrm>
        </p:spPr>
        <p:txBody>
          <a:bodyPr>
            <a:normAutofit fontScale="92500" lnSpcReduction="10000"/>
          </a:bodyPr>
          <a:lstStyle/>
          <a:p>
            <a:pPr marL="0" indent="0">
              <a:buNone/>
            </a:pPr>
            <a:r>
              <a:rPr lang="en-US" dirty="0" smtClean="0"/>
              <a:t>4 Corners – Gillian, Rich, Nick, Devin</a:t>
            </a:r>
          </a:p>
          <a:p>
            <a:pPr marL="0" indent="0">
              <a:buNone/>
            </a:pPr>
            <a:r>
              <a:rPr lang="en-US" dirty="0" smtClean="0"/>
              <a:t>	Gillian’s Corner – Kennedy, Johnson, Carver</a:t>
            </a:r>
          </a:p>
          <a:p>
            <a:pPr marL="0" indent="0">
              <a:buNone/>
            </a:pPr>
            <a:endParaRPr lang="en-US" dirty="0"/>
          </a:p>
          <a:p>
            <a:pPr marL="0" indent="0">
              <a:buNone/>
            </a:pPr>
            <a:r>
              <a:rPr lang="en-US" dirty="0" smtClean="0"/>
              <a:t>	Rich’s Corner – CKM, Rosemont, Legion</a:t>
            </a:r>
          </a:p>
          <a:p>
            <a:pPr marL="0" indent="0">
              <a:buNone/>
            </a:pPr>
            <a:endParaRPr lang="en-US" dirty="0"/>
          </a:p>
          <a:p>
            <a:pPr marL="0" indent="0">
              <a:buNone/>
            </a:pPr>
            <a:r>
              <a:rPr lang="en-US" dirty="0" smtClean="0"/>
              <a:t>	Nick’s Corner – Burbank, New Tech, SES, Cap City, Health Professions, West Campus</a:t>
            </a:r>
          </a:p>
          <a:p>
            <a:pPr marL="0" indent="0">
              <a:buNone/>
            </a:pPr>
            <a:endParaRPr lang="en-US" dirty="0" smtClean="0"/>
          </a:p>
          <a:p>
            <a:pPr marL="0" indent="0">
              <a:buNone/>
            </a:pPr>
            <a:r>
              <a:rPr lang="en-US" dirty="0" smtClean="0"/>
              <a:t>	Devin’s Corner – All Non-Math I folks</a:t>
            </a:r>
          </a:p>
          <a:p>
            <a:pPr marL="0" indent="0">
              <a:buNone/>
            </a:pPr>
            <a:endParaRPr lang="en-US" dirty="0"/>
          </a:p>
          <a:p>
            <a:pPr marL="0" indent="0">
              <a:buNone/>
            </a:pPr>
            <a:endParaRPr lang="en-US"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769441"/>
          </a:xfrm>
          <a:prstGeom prst="rect">
            <a:avLst/>
          </a:prstGeom>
          <a:noFill/>
        </p:spPr>
        <p:txBody>
          <a:bodyPr wrap="square" rtlCol="0">
            <a:spAutoFit/>
          </a:bodyPr>
          <a:lstStyle/>
          <a:p>
            <a:r>
              <a:rPr lang="en-US" sz="4400" b="1" dirty="0" smtClean="0"/>
              <a:t>Directions for After the Break </a:t>
            </a:r>
            <a:endParaRPr lang="en-US" sz="4400" b="1" dirty="0"/>
          </a:p>
        </p:txBody>
      </p:sp>
    </p:spTree>
    <p:extLst>
      <p:ext uri="{BB962C8B-B14F-4D97-AF65-F5344CB8AC3E}">
        <p14:creationId xmlns:p14="http://schemas.microsoft.com/office/powerpoint/2010/main" val="2882558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81000" y="1981200"/>
            <a:ext cx="8325646" cy="4191000"/>
          </a:xfrm>
        </p:spPr>
        <p:txBody>
          <a:bodyPr>
            <a:normAutofit/>
          </a:bodyPr>
          <a:lstStyle/>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228600" y="10668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066800"/>
            <a:ext cx="5029200" cy="707886"/>
          </a:xfrm>
          <a:prstGeom prst="rect">
            <a:avLst/>
          </a:prstGeom>
          <a:noFill/>
        </p:spPr>
        <p:txBody>
          <a:bodyPr wrap="square" rtlCol="0">
            <a:spAutoFit/>
          </a:bodyPr>
          <a:lstStyle/>
          <a:p>
            <a:r>
              <a:rPr lang="en-US" sz="4000" b="1" dirty="0" smtClean="0"/>
              <a:t>Break</a:t>
            </a:r>
            <a:endParaRPr lang="en-US" sz="4000" b="1" dirty="0"/>
          </a:p>
        </p:txBody>
      </p:sp>
      <p:pic>
        <p:nvPicPr>
          <p:cNvPr id="11" name="Picture 10" descr="coronado-beach_8884_600x450.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0" y="1562100"/>
            <a:ext cx="6858000" cy="5143500"/>
          </a:xfrm>
          <a:prstGeom prst="rect">
            <a:avLst/>
          </a:prstGeom>
        </p:spPr>
      </p:pic>
    </p:spTree>
    <p:extLst>
      <p:ext uri="{BB962C8B-B14F-4D97-AF65-F5344CB8AC3E}">
        <p14:creationId xmlns:p14="http://schemas.microsoft.com/office/powerpoint/2010/main" val="2687485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a:bodyPr>
          <a:lstStyle/>
          <a:p>
            <a:pPr marL="0" indent="0">
              <a:buNone/>
            </a:pPr>
            <a:r>
              <a:rPr lang="en-US" sz="2800" dirty="0" smtClean="0"/>
              <a:t>Two objectives:</a:t>
            </a:r>
          </a:p>
          <a:p>
            <a:r>
              <a:rPr lang="en-US" sz="2800" dirty="0" smtClean="0"/>
              <a:t>Model the process of using the curriculum map to prepare for creating a learning unit and lesson planning.</a:t>
            </a:r>
          </a:p>
          <a:p>
            <a:r>
              <a:rPr lang="en-US" sz="2800" dirty="0" smtClean="0"/>
              <a:t>Provide feedback on the curriculum map – Use Plus/Delta Recording Sheet</a:t>
            </a:r>
          </a:p>
          <a:p>
            <a:pPr marL="0" indent="0" algn="r">
              <a:buNone/>
            </a:pPr>
            <a:r>
              <a:rPr lang="en-US" sz="2800" dirty="0" smtClean="0"/>
              <a:t> </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257637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2647" y="2057400"/>
            <a:ext cx="8859046" cy="3962400"/>
          </a:xfrm>
        </p:spPr>
        <p:txBody>
          <a:bodyPr>
            <a:normAutofit/>
          </a:bodyPr>
          <a:lstStyle/>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152400" y="1066800"/>
            <a:ext cx="8839200" cy="769441"/>
          </a:xfrm>
          <a:prstGeom prst="rect">
            <a:avLst/>
          </a:prstGeom>
          <a:noFill/>
        </p:spPr>
        <p:txBody>
          <a:bodyPr wrap="square" rtlCol="0">
            <a:spAutoFit/>
          </a:bodyPr>
          <a:lstStyle/>
          <a:p>
            <a:r>
              <a:rPr lang="en-US" sz="4400" b="1" dirty="0" smtClean="0"/>
              <a:t>Why Plan Units of Study?</a:t>
            </a:r>
            <a:endParaRPr lang="en-US" sz="4400" b="1" dirty="0"/>
          </a:p>
        </p:txBody>
      </p:sp>
      <p:sp>
        <p:nvSpPr>
          <p:cNvPr id="4" name="TextBox 3"/>
          <p:cNvSpPr txBox="1"/>
          <p:nvPr/>
        </p:nvSpPr>
        <p:spPr>
          <a:xfrm>
            <a:off x="381000" y="2133600"/>
            <a:ext cx="7848600" cy="1569660"/>
          </a:xfrm>
          <a:prstGeom prst="rect">
            <a:avLst/>
          </a:prstGeom>
          <a:noFill/>
        </p:spPr>
        <p:txBody>
          <a:bodyPr wrap="square" rtlCol="0">
            <a:spAutoFit/>
          </a:bodyPr>
          <a:lstStyle/>
          <a:p>
            <a:endParaRPr lang="en-US" sz="3200" dirty="0"/>
          </a:p>
          <a:p>
            <a:r>
              <a:rPr lang="en-US" sz="3200" dirty="0"/>
              <a:t>You can’t outsource your </a:t>
            </a:r>
            <a:r>
              <a:rPr lang="en-US" sz="3200" dirty="0" smtClean="0"/>
              <a:t>thinking to anyone or anything!</a:t>
            </a:r>
            <a:endParaRPr lang="en-US" sz="3200" dirty="0"/>
          </a:p>
        </p:txBody>
      </p:sp>
    </p:spTree>
    <p:extLst>
      <p:ext uri="{BB962C8B-B14F-4D97-AF65-F5344CB8AC3E}">
        <p14:creationId xmlns:p14="http://schemas.microsoft.com/office/powerpoint/2010/main" val="320346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fontScale="92500" lnSpcReduction="10000"/>
          </a:bodyPr>
          <a:lstStyle/>
          <a:p>
            <a:pPr marL="0" indent="0">
              <a:buNone/>
            </a:pPr>
            <a:r>
              <a:rPr lang="en-US" sz="3600" dirty="0" smtClean="0"/>
              <a:t>Unit 1 </a:t>
            </a:r>
          </a:p>
          <a:p>
            <a:r>
              <a:rPr lang="en-US" dirty="0" smtClean="0"/>
              <a:t>Close Reading – Read with a pen</a:t>
            </a:r>
          </a:p>
          <a:p>
            <a:r>
              <a:rPr lang="en-US" dirty="0" smtClean="0"/>
              <a:t>Content Analysis </a:t>
            </a:r>
          </a:p>
          <a:p>
            <a:pPr marL="0" indent="0">
              <a:buNone/>
            </a:pPr>
            <a:r>
              <a:rPr lang="en-US" dirty="0"/>
              <a:t>	</a:t>
            </a:r>
            <a:r>
              <a:rPr lang="en-US" dirty="0" smtClean="0"/>
              <a:t>1.  Read the actual complete text of the 	standards to which this unit is aligned.</a:t>
            </a:r>
          </a:p>
          <a:p>
            <a:pPr marL="0" indent="0">
              <a:buNone/>
            </a:pPr>
            <a:r>
              <a:rPr lang="en-US" dirty="0"/>
              <a:t>	</a:t>
            </a:r>
            <a:r>
              <a:rPr lang="en-US" dirty="0" smtClean="0"/>
              <a:t>2.  Use Resource column – study standards 	support tools to deepen understanding of what 	the content standards mean </a:t>
            </a:r>
          </a:p>
          <a:p>
            <a:pPr marL="0" indent="0">
              <a:buNone/>
            </a:pPr>
            <a:endParaRPr lang="en-US"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343901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81000" y="1981200"/>
            <a:ext cx="8325646" cy="4191000"/>
          </a:xfrm>
        </p:spPr>
        <p:txBody>
          <a:bodyPr>
            <a:normAutofit/>
          </a:bodyPr>
          <a:lstStyle/>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228600" y="10668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066800"/>
            <a:ext cx="5029200" cy="707886"/>
          </a:xfrm>
          <a:prstGeom prst="rect">
            <a:avLst/>
          </a:prstGeom>
          <a:noFill/>
        </p:spPr>
        <p:txBody>
          <a:bodyPr wrap="square" rtlCol="0">
            <a:spAutoFit/>
          </a:bodyPr>
          <a:lstStyle/>
          <a:p>
            <a:r>
              <a:rPr lang="en-US" sz="4000" b="1" dirty="0" smtClean="0"/>
              <a:t>Lunch</a:t>
            </a:r>
            <a:endParaRPr lang="en-US" sz="4000" b="1" dirty="0"/>
          </a:p>
        </p:txBody>
      </p:sp>
      <p:pic>
        <p:nvPicPr>
          <p:cNvPr id="4" name="Picture 3" descr="images.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8026" y="1828800"/>
            <a:ext cx="7696200" cy="4419600"/>
          </a:xfrm>
          <a:prstGeom prst="rect">
            <a:avLst/>
          </a:prstGeom>
        </p:spPr>
      </p:pic>
    </p:spTree>
    <p:extLst>
      <p:ext uri="{BB962C8B-B14F-4D97-AF65-F5344CB8AC3E}">
        <p14:creationId xmlns:p14="http://schemas.microsoft.com/office/powerpoint/2010/main" val="3882062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a:bodyPr>
          <a:lstStyle/>
          <a:p>
            <a:pPr marL="0" indent="0">
              <a:buNone/>
            </a:pPr>
            <a:r>
              <a:rPr lang="en-US" sz="3600" dirty="0" smtClean="0"/>
              <a:t>Unit 1 </a:t>
            </a:r>
          </a:p>
          <a:p>
            <a:r>
              <a:rPr lang="en-US" dirty="0" smtClean="0"/>
              <a:t>Answer the essential questions</a:t>
            </a:r>
          </a:p>
          <a:p>
            <a:r>
              <a:rPr lang="en-US" dirty="0" smtClean="0"/>
              <a:t>Do the items/tasks in the assessment column</a:t>
            </a:r>
          </a:p>
          <a:p>
            <a:r>
              <a:rPr lang="en-US" dirty="0" smtClean="0"/>
              <a:t>Examine/Analyze the Sequence of Learning Experiences and the Instructional Strategies – use them to create a cohesive and connected sequence of lessons</a:t>
            </a:r>
          </a:p>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250289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a:bodyPr>
          <a:lstStyle/>
          <a:p>
            <a:pPr marL="0" indent="0">
              <a:buNone/>
            </a:pPr>
            <a:r>
              <a:rPr lang="en-US" sz="3600" dirty="0" smtClean="0"/>
              <a:t>Unit 1 </a:t>
            </a:r>
          </a:p>
          <a:p>
            <a:r>
              <a:rPr lang="en-US" sz="2800" dirty="0" smtClean="0"/>
              <a:t>Fully develop one lesson of the sequence incorporating at least specific instructional or content pedagogy strategy learned this year. </a:t>
            </a:r>
          </a:p>
          <a:p>
            <a:pPr marL="0" indent="0">
              <a:buNone/>
            </a:pPr>
            <a:r>
              <a:rPr lang="en-US" sz="2800" dirty="0"/>
              <a:t>	</a:t>
            </a:r>
            <a:r>
              <a:rPr lang="en-US" sz="2800" dirty="0" smtClean="0"/>
              <a:t>- Use SCUSD Lesson Plan Template as a guide.  </a:t>
            </a:r>
          </a:p>
          <a:p>
            <a:pPr marL="0" indent="0">
              <a:buNone/>
            </a:pPr>
            <a:r>
              <a:rPr lang="en-US" sz="2800" dirty="0"/>
              <a:t>	</a:t>
            </a:r>
            <a:r>
              <a:rPr lang="en-US" sz="2800" dirty="0" smtClean="0"/>
              <a:t>- Share with your training specialist for posting on the</a:t>
            </a:r>
          </a:p>
          <a:p>
            <a:pPr marL="0" indent="0">
              <a:buNone/>
            </a:pPr>
            <a:r>
              <a:rPr lang="en-US" sz="2800" dirty="0"/>
              <a:t> </a:t>
            </a:r>
            <a:r>
              <a:rPr lang="en-US" sz="2800" dirty="0" smtClean="0"/>
              <a:t>             </a:t>
            </a:r>
            <a:r>
              <a:rPr lang="en-US" sz="2800" dirty="0" err="1" smtClean="0"/>
              <a:t>wikispace</a:t>
            </a:r>
            <a:r>
              <a:rPr lang="en-US" sz="2800" dirty="0" smtClean="0"/>
              <a:t> </a:t>
            </a:r>
            <a:r>
              <a:rPr lang="en-US" sz="2800" dirty="0"/>
              <a:t>before </a:t>
            </a:r>
            <a:r>
              <a:rPr lang="en-US" sz="2800" dirty="0" smtClean="0"/>
              <a:t>leaving today</a:t>
            </a:r>
            <a:r>
              <a:rPr lang="en-US" sz="2800" dirty="0"/>
              <a:t>.</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375245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a:bodyPr>
          <a:lstStyle/>
          <a:p>
            <a:pPr marL="0" indent="0">
              <a:buNone/>
            </a:pPr>
            <a:r>
              <a:rPr lang="en-US" dirty="0" smtClean="0"/>
              <a:t>March Content Analysis </a:t>
            </a:r>
          </a:p>
          <a:p>
            <a:pPr marL="0" indent="0">
              <a:buNone/>
            </a:pPr>
            <a:r>
              <a:rPr lang="en-US" dirty="0"/>
              <a:t>	</a:t>
            </a:r>
            <a:r>
              <a:rPr lang="en-US" dirty="0" smtClean="0"/>
              <a:t>1.  Find the unit aligned to the content cluster 	which you studied in March.  </a:t>
            </a:r>
          </a:p>
          <a:p>
            <a:pPr marL="0" indent="0">
              <a:buNone/>
            </a:pPr>
            <a:r>
              <a:rPr lang="en-US" dirty="0"/>
              <a:t>	</a:t>
            </a:r>
            <a:endParaRPr lang="en-US" dirty="0" smtClean="0"/>
          </a:p>
          <a:p>
            <a:pPr marL="0" indent="0">
              <a:buNone/>
            </a:pPr>
            <a:r>
              <a:rPr lang="en-US" dirty="0"/>
              <a:t>	</a:t>
            </a:r>
            <a:r>
              <a:rPr lang="en-US" dirty="0" smtClean="0"/>
              <a:t>2.  Use a second +/      to provide feedback.</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
        <p:nvSpPr>
          <p:cNvPr id="2" name="Isosceles Triangle 1"/>
          <p:cNvSpPr/>
          <p:nvPr/>
        </p:nvSpPr>
        <p:spPr>
          <a:xfrm>
            <a:off x="4267200" y="4953000"/>
            <a:ext cx="457200" cy="304800"/>
          </a:xfrm>
          <a:prstGeom prst="triangl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617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990600"/>
            <a:ext cx="6705600" cy="769441"/>
          </a:xfrm>
          <a:prstGeom prst="rect">
            <a:avLst/>
          </a:prstGeom>
          <a:noFill/>
        </p:spPr>
        <p:txBody>
          <a:bodyPr wrap="square" rtlCol="0">
            <a:spAutoFit/>
          </a:bodyPr>
          <a:lstStyle/>
          <a:p>
            <a:r>
              <a:rPr lang="en-US" sz="4400" b="1" dirty="0" smtClean="0"/>
              <a:t>Warm Up</a:t>
            </a:r>
            <a:endParaRPr lang="en-US" sz="4400" b="1" dirty="0"/>
          </a:p>
        </p:txBody>
      </p:sp>
      <p:sp>
        <p:nvSpPr>
          <p:cNvPr id="3" name="TextBox 2"/>
          <p:cNvSpPr txBox="1"/>
          <p:nvPr/>
        </p:nvSpPr>
        <p:spPr>
          <a:xfrm>
            <a:off x="685800" y="1981200"/>
            <a:ext cx="7391400" cy="3539430"/>
          </a:xfrm>
          <a:prstGeom prst="rect">
            <a:avLst/>
          </a:prstGeom>
          <a:noFill/>
        </p:spPr>
        <p:txBody>
          <a:bodyPr wrap="square" rtlCol="0">
            <a:spAutoFit/>
          </a:bodyPr>
          <a:lstStyle/>
          <a:p>
            <a:r>
              <a:rPr lang="en-US" sz="2800" dirty="0"/>
              <a:t>Write down an example of some equations that have:</a:t>
            </a:r>
          </a:p>
          <a:p>
            <a:r>
              <a:rPr lang="en-US" sz="2800" dirty="0"/>
              <a:t>·         One solution.</a:t>
            </a:r>
          </a:p>
          <a:p>
            <a:r>
              <a:rPr lang="en-US" sz="2800" dirty="0"/>
              <a:t>·         Two solutions.</a:t>
            </a:r>
          </a:p>
          <a:p>
            <a:r>
              <a:rPr lang="en-US" sz="2800" dirty="0"/>
              <a:t>·         An infinite number of solutions.</a:t>
            </a:r>
          </a:p>
          <a:p>
            <a:r>
              <a:rPr lang="en-US" sz="2800" dirty="0"/>
              <a:t>·         No solutions</a:t>
            </a:r>
            <a:r>
              <a:rPr lang="en-US" sz="2800" dirty="0" smtClean="0"/>
              <a:t>. </a:t>
            </a:r>
            <a:endParaRPr lang="en-US" sz="2800" dirty="0"/>
          </a:p>
          <a:p>
            <a:r>
              <a:rPr lang="en-US" sz="2800" dirty="0" smtClean="0"/>
              <a:t>How do you know your equation has the specified number of solutions?  </a:t>
            </a:r>
            <a:endParaRPr lang="en-US" sz="2800" dirty="0"/>
          </a:p>
        </p:txBody>
      </p:sp>
    </p:spTree>
    <p:extLst>
      <p:ext uri="{BB962C8B-B14F-4D97-AF65-F5344CB8AC3E}">
        <p14:creationId xmlns:p14="http://schemas.microsoft.com/office/powerpoint/2010/main" val="359131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3416320"/>
          </a:xfrm>
          <a:prstGeom prst="rect">
            <a:avLst/>
          </a:prstGeom>
          <a:noFill/>
        </p:spPr>
        <p:txBody>
          <a:bodyPr wrap="square" rtlCol="0">
            <a:spAutoFit/>
          </a:bodyPr>
          <a:lstStyle/>
          <a:p>
            <a:pPr marL="571500" indent="-571500">
              <a:buFont typeface="Arial"/>
              <a:buChar char="•"/>
            </a:pPr>
            <a:r>
              <a:rPr lang="en-US" sz="3600" dirty="0" smtClean="0"/>
              <a:t>What are the obstacles</a:t>
            </a:r>
            <a:r>
              <a:rPr lang="en-US" sz="3600" dirty="0"/>
              <a:t>/possible solutions to implementing curriculum maps? </a:t>
            </a:r>
            <a:endParaRPr lang="en-US" sz="3600" dirty="0" smtClean="0"/>
          </a:p>
          <a:p>
            <a:pPr lvl="1"/>
            <a:r>
              <a:rPr lang="en-US" sz="3600" dirty="0"/>
              <a:t> </a:t>
            </a:r>
            <a:r>
              <a:rPr lang="en-US" sz="3600" dirty="0" smtClean="0"/>
              <a:t>-  In your </a:t>
            </a:r>
            <a:r>
              <a:rPr lang="en-US" sz="3600" dirty="0"/>
              <a:t>classroom?  </a:t>
            </a:r>
            <a:endParaRPr lang="en-US" sz="3600" dirty="0" smtClean="0"/>
          </a:p>
          <a:p>
            <a:pPr lvl="1"/>
            <a:r>
              <a:rPr lang="en-US" sz="3600" dirty="0"/>
              <a:t> </a:t>
            </a:r>
            <a:r>
              <a:rPr lang="en-US" sz="3600" dirty="0" smtClean="0"/>
              <a:t>-  In your </a:t>
            </a:r>
            <a:r>
              <a:rPr lang="en-US" sz="3600" dirty="0"/>
              <a:t>grade? </a:t>
            </a:r>
            <a:endParaRPr lang="en-US" sz="3600" dirty="0" smtClean="0"/>
          </a:p>
          <a:p>
            <a:pPr lvl="1"/>
            <a:r>
              <a:rPr lang="en-US" sz="3600" dirty="0"/>
              <a:t> </a:t>
            </a:r>
            <a:r>
              <a:rPr lang="en-US" sz="3600" dirty="0" smtClean="0"/>
              <a:t>-  In your </a:t>
            </a:r>
            <a:r>
              <a:rPr lang="en-US" sz="3600" dirty="0"/>
              <a:t>school? </a:t>
            </a:r>
            <a:endParaRPr lang="en-US" sz="3600" dirty="0" smtClean="0">
              <a:solidFill>
                <a:prstClr val="black"/>
              </a:solidFill>
              <a:latin typeface="Calibri"/>
            </a:endParaRPr>
          </a:p>
        </p:txBody>
      </p:sp>
      <p:sp>
        <p:nvSpPr>
          <p:cNvPr id="3" name="TextBox 2"/>
          <p:cNvSpPr txBox="1"/>
          <p:nvPr/>
        </p:nvSpPr>
        <p:spPr>
          <a:xfrm>
            <a:off x="381000" y="1143000"/>
            <a:ext cx="7010400" cy="769441"/>
          </a:xfrm>
          <a:prstGeom prst="rect">
            <a:avLst/>
          </a:prstGeom>
          <a:noFill/>
        </p:spPr>
        <p:txBody>
          <a:bodyPr wrap="square" rtlCol="0">
            <a:spAutoFit/>
          </a:bodyPr>
          <a:lstStyle/>
          <a:p>
            <a:r>
              <a:rPr lang="en-US" sz="4400" b="1" dirty="0" smtClean="0"/>
              <a:t>Moving Forward - CCSSM</a:t>
            </a:r>
            <a:endParaRPr lang="en-US" sz="4400" b="1" dirty="0"/>
          </a:p>
        </p:txBody>
      </p:sp>
    </p:spTree>
    <p:extLst>
      <p:ext uri="{BB962C8B-B14F-4D97-AF65-F5344CB8AC3E}">
        <p14:creationId xmlns:p14="http://schemas.microsoft.com/office/powerpoint/2010/main" val="1334041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3970318"/>
          </a:xfrm>
          <a:prstGeom prst="rect">
            <a:avLst/>
          </a:prstGeom>
          <a:noFill/>
        </p:spPr>
        <p:txBody>
          <a:bodyPr wrap="square" rtlCol="0">
            <a:spAutoFit/>
          </a:bodyPr>
          <a:lstStyle/>
          <a:p>
            <a:r>
              <a:rPr lang="en-US" sz="3600" dirty="0" smtClean="0"/>
              <a:t>“Teachers are the key to children’s math learning, the conduits between the child and the math curriculum.”</a:t>
            </a:r>
          </a:p>
          <a:p>
            <a:endParaRPr lang="en-US" sz="3600" dirty="0"/>
          </a:p>
          <a:p>
            <a:r>
              <a:rPr lang="en-US" sz="3600" dirty="0" smtClean="0"/>
              <a:t>                            	</a:t>
            </a:r>
            <a:r>
              <a:rPr lang="en-US" sz="2000" dirty="0" smtClean="0"/>
              <a:t>Marilyn Burns, </a:t>
            </a:r>
            <a:r>
              <a:rPr lang="en-US" sz="2000" i="1" dirty="0" smtClean="0"/>
              <a:t>Leading The Way</a:t>
            </a:r>
            <a:endParaRPr lang="en-US" sz="2000" dirty="0" smtClean="0"/>
          </a:p>
          <a:p>
            <a:endParaRPr lang="en-US" sz="3600" dirty="0"/>
          </a:p>
          <a:p>
            <a:endParaRPr lang="en-US" sz="3600" dirty="0" smtClean="0"/>
          </a:p>
        </p:txBody>
      </p:sp>
      <p:sp>
        <p:nvSpPr>
          <p:cNvPr id="3" name="TextBox 2"/>
          <p:cNvSpPr txBox="1"/>
          <p:nvPr/>
        </p:nvSpPr>
        <p:spPr>
          <a:xfrm>
            <a:off x="381000" y="1143000"/>
            <a:ext cx="7010400" cy="769441"/>
          </a:xfrm>
          <a:prstGeom prst="rect">
            <a:avLst/>
          </a:prstGeom>
          <a:noFill/>
        </p:spPr>
        <p:txBody>
          <a:bodyPr wrap="square" rtlCol="0">
            <a:spAutoFit/>
          </a:bodyPr>
          <a:lstStyle/>
          <a:p>
            <a:r>
              <a:rPr lang="en-US" sz="4400" b="1" dirty="0" smtClean="0"/>
              <a:t>Moving Forward</a:t>
            </a:r>
            <a:endParaRPr lang="en-US" sz="4400" b="1" dirty="0"/>
          </a:p>
        </p:txBody>
      </p:sp>
    </p:spTree>
    <p:extLst>
      <p:ext uri="{BB962C8B-B14F-4D97-AF65-F5344CB8AC3E}">
        <p14:creationId xmlns:p14="http://schemas.microsoft.com/office/powerpoint/2010/main" val="1122016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990600"/>
            <a:ext cx="6705600" cy="769441"/>
          </a:xfrm>
          <a:prstGeom prst="rect">
            <a:avLst/>
          </a:prstGeom>
          <a:noFill/>
        </p:spPr>
        <p:txBody>
          <a:bodyPr wrap="square" rtlCol="0">
            <a:spAutoFit/>
          </a:bodyPr>
          <a:lstStyle/>
          <a:p>
            <a:r>
              <a:rPr lang="en-US" sz="4400" b="1" dirty="0" smtClean="0"/>
              <a:t>Warm Up</a:t>
            </a:r>
            <a:endParaRPr lang="en-US" sz="4400" b="1" dirty="0"/>
          </a:p>
        </p:txBody>
      </p:sp>
      <p:sp>
        <p:nvSpPr>
          <p:cNvPr id="3" name="TextBox 2"/>
          <p:cNvSpPr txBox="1"/>
          <p:nvPr/>
        </p:nvSpPr>
        <p:spPr>
          <a:xfrm>
            <a:off x="685800" y="1981200"/>
            <a:ext cx="7391400" cy="2677656"/>
          </a:xfrm>
          <a:prstGeom prst="rect">
            <a:avLst/>
          </a:prstGeom>
          <a:noFill/>
        </p:spPr>
        <p:txBody>
          <a:bodyPr wrap="square" rtlCol="0">
            <a:spAutoFit/>
          </a:bodyPr>
          <a:lstStyle/>
          <a:p>
            <a:r>
              <a:rPr lang="en-US" sz="2800" dirty="0"/>
              <a:t>Standards addressed:</a:t>
            </a:r>
          </a:p>
          <a:p>
            <a:r>
              <a:rPr lang="en-US" sz="2800" i="1" dirty="0" err="1">
                <a:hlinkClick r:id="rId4"/>
              </a:rPr>
              <a:t>H.A-SSE:</a:t>
            </a:r>
            <a:r>
              <a:rPr lang="en-US" sz="2800" i="1" dirty="0" err="1">
                <a:hlinkClick r:id="rId5"/>
              </a:rPr>
              <a:t>Write</a:t>
            </a:r>
            <a:r>
              <a:rPr lang="en-US" sz="2800" i="1" dirty="0">
                <a:hlinkClick r:id="rId5"/>
              </a:rPr>
              <a:t> expressions in equivalent forms to solve problems</a:t>
            </a:r>
            <a:endParaRPr lang="en-US" sz="2800" dirty="0">
              <a:hlinkClick r:id="rId5"/>
            </a:endParaRPr>
          </a:p>
          <a:p>
            <a:r>
              <a:rPr lang="en-US" sz="2800" i="1" dirty="0" err="1">
                <a:hlinkClick r:id="rId4"/>
              </a:rPr>
              <a:t>H.A-SSE:</a:t>
            </a:r>
            <a:r>
              <a:rPr lang="en-US" sz="2800" i="1" dirty="0" err="1">
                <a:hlinkClick r:id="rId6"/>
              </a:rPr>
              <a:t>Interpret</a:t>
            </a:r>
            <a:r>
              <a:rPr lang="en-US" sz="2800" i="1" dirty="0">
                <a:hlinkClick r:id="rId6"/>
              </a:rPr>
              <a:t> the structure of expressions</a:t>
            </a:r>
            <a:endParaRPr lang="en-US" sz="2800" dirty="0">
              <a:hlinkClick r:id="rId6"/>
            </a:endParaRPr>
          </a:p>
          <a:p>
            <a:r>
              <a:rPr lang="en-US" sz="2800" i="1" dirty="0" err="1">
                <a:hlinkClick r:id="rId7"/>
              </a:rPr>
              <a:t>H.A-REI:</a:t>
            </a:r>
            <a:r>
              <a:rPr lang="en-US" sz="2800" i="1" dirty="0" err="1">
                <a:hlinkClick r:id="rId8"/>
              </a:rPr>
              <a:t>Solve</a:t>
            </a:r>
            <a:r>
              <a:rPr lang="en-US" sz="2800" i="1" dirty="0">
                <a:hlinkClick r:id="rId8"/>
              </a:rPr>
              <a:t> equations and inequalities in one variable</a:t>
            </a:r>
            <a:endParaRPr lang="en-US" sz="2800" dirty="0"/>
          </a:p>
        </p:txBody>
      </p:sp>
    </p:spTree>
    <p:extLst>
      <p:ext uri="{BB962C8B-B14F-4D97-AF65-F5344CB8AC3E}">
        <p14:creationId xmlns:p14="http://schemas.microsoft.com/office/powerpoint/2010/main" val="298469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4" name="TextBox 3"/>
          <p:cNvSpPr txBox="1"/>
          <p:nvPr/>
        </p:nvSpPr>
        <p:spPr>
          <a:xfrm>
            <a:off x="457200" y="1981200"/>
            <a:ext cx="8382000" cy="4524315"/>
          </a:xfrm>
          <a:prstGeom prst="rect">
            <a:avLst/>
          </a:prstGeom>
          <a:noFill/>
        </p:spPr>
        <p:txBody>
          <a:bodyPr wrap="square" rtlCol="0">
            <a:spAutoFit/>
          </a:bodyPr>
          <a:lstStyle/>
          <a:p>
            <a:r>
              <a:rPr lang="en-US" sz="3200" dirty="0"/>
              <a:t>Participants will:</a:t>
            </a:r>
          </a:p>
          <a:p>
            <a:pPr marL="457200" indent="-457200">
              <a:buFont typeface="Arial"/>
              <a:buChar char="•"/>
            </a:pPr>
            <a:r>
              <a:rPr lang="en-US" sz="3200" dirty="0" smtClean="0"/>
              <a:t>Connect content standards to content pedagogy.</a:t>
            </a:r>
          </a:p>
          <a:p>
            <a:pPr marL="457200" indent="-457200">
              <a:buFont typeface="Arial"/>
              <a:buChar char="•"/>
            </a:pPr>
            <a:r>
              <a:rPr lang="en-US" sz="3200" dirty="0"/>
              <a:t>Celebrate successes. </a:t>
            </a:r>
            <a:endParaRPr lang="en-US" sz="3200" dirty="0" smtClean="0"/>
          </a:p>
          <a:p>
            <a:pPr marL="457200" indent="-457200">
              <a:buFont typeface="Arial"/>
              <a:buChar char="•"/>
            </a:pPr>
            <a:r>
              <a:rPr lang="en-US" sz="3200" dirty="0"/>
              <a:t>Translate SBAC </a:t>
            </a:r>
            <a:r>
              <a:rPr lang="en-US" sz="3200" dirty="0" smtClean="0"/>
              <a:t>practice and field test observations </a:t>
            </a:r>
            <a:r>
              <a:rPr lang="en-US" sz="3200" dirty="0"/>
              <a:t>to instructional implications.</a:t>
            </a:r>
          </a:p>
          <a:p>
            <a:pPr marL="457200" indent="-457200">
              <a:buFont typeface="Arial"/>
              <a:buChar char="•"/>
            </a:pPr>
            <a:r>
              <a:rPr lang="en-US" sz="3200" dirty="0" smtClean="0"/>
              <a:t>Analyze the curriculum map and use it to plan for coherent, cohesive and connected instruction.</a:t>
            </a:r>
          </a:p>
        </p:txBody>
      </p:sp>
      <p:sp>
        <p:nvSpPr>
          <p:cNvPr id="2" name="TextBox 1"/>
          <p:cNvSpPr txBox="1"/>
          <p:nvPr/>
        </p:nvSpPr>
        <p:spPr>
          <a:xfrm>
            <a:off x="381000" y="990600"/>
            <a:ext cx="6705600" cy="769441"/>
          </a:xfrm>
          <a:prstGeom prst="rect">
            <a:avLst/>
          </a:prstGeom>
          <a:noFill/>
        </p:spPr>
        <p:txBody>
          <a:bodyPr wrap="square" rtlCol="0">
            <a:spAutoFit/>
          </a:bodyPr>
          <a:lstStyle/>
          <a:p>
            <a:r>
              <a:rPr lang="en-US" sz="4400" b="1" dirty="0" smtClean="0"/>
              <a:t>Outcomes</a:t>
            </a:r>
            <a:endParaRPr lang="en-US" sz="4400" b="1" dirty="0"/>
          </a:p>
        </p:txBody>
      </p:sp>
    </p:spTree>
    <p:extLst>
      <p:ext uri="{BB962C8B-B14F-4D97-AF65-F5344CB8AC3E}">
        <p14:creationId xmlns:p14="http://schemas.microsoft.com/office/powerpoint/2010/main" val="418230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905000"/>
            <a:ext cx="8458200" cy="3785652"/>
          </a:xfrm>
          <a:prstGeom prst="rect">
            <a:avLst/>
          </a:prstGeom>
          <a:noFill/>
        </p:spPr>
        <p:txBody>
          <a:bodyPr wrap="square" rtlCol="0">
            <a:spAutoFit/>
          </a:bodyPr>
          <a:lstStyle/>
          <a:p>
            <a:pPr marL="742950" indent="-742950">
              <a:buFont typeface="+mj-lt"/>
              <a:buAutoNum type="arabicPeriod"/>
            </a:pPr>
            <a:r>
              <a:rPr lang="en-US" sz="3200" dirty="0" smtClean="0"/>
              <a:t>Warm-Up</a:t>
            </a:r>
          </a:p>
          <a:p>
            <a:pPr marL="514350" indent="-514350">
              <a:buFont typeface="+mj-lt"/>
              <a:buAutoNum type="arabicPeriod"/>
            </a:pPr>
            <a:endParaRPr lang="en-US" sz="3200" dirty="0" smtClean="0"/>
          </a:p>
          <a:p>
            <a:pPr marL="742950" indent="-742950">
              <a:buFont typeface="+mj-lt"/>
              <a:buAutoNum type="arabicPeriod"/>
            </a:pPr>
            <a:r>
              <a:rPr lang="en-US" sz="3200" dirty="0" smtClean="0"/>
              <a:t>Celebrating </a:t>
            </a:r>
            <a:r>
              <a:rPr lang="en-US" sz="3200" dirty="0"/>
              <a:t>Success </a:t>
            </a:r>
            <a:endParaRPr lang="en-US" sz="3200" dirty="0" smtClean="0"/>
          </a:p>
          <a:p>
            <a:pPr marL="514350" indent="-514350">
              <a:buFont typeface="+mj-lt"/>
              <a:buAutoNum type="arabicPeriod"/>
            </a:pPr>
            <a:endParaRPr lang="en-US" sz="3200" dirty="0" smtClean="0"/>
          </a:p>
          <a:p>
            <a:pPr marL="742950" indent="-742950">
              <a:buFont typeface="+mj-lt"/>
              <a:buAutoNum type="arabicPeriod"/>
            </a:pPr>
            <a:r>
              <a:rPr lang="en-US" sz="3200" dirty="0"/>
              <a:t>SBAC Assessment </a:t>
            </a:r>
            <a:r>
              <a:rPr lang="en-US" sz="3200" dirty="0" smtClean="0"/>
              <a:t>Analysis</a:t>
            </a:r>
          </a:p>
          <a:p>
            <a:pPr marL="742950" indent="-742950">
              <a:buFont typeface="+mj-lt"/>
              <a:buAutoNum type="arabicPeriod"/>
            </a:pPr>
            <a:endParaRPr lang="en-US" sz="3200" dirty="0"/>
          </a:p>
          <a:p>
            <a:pPr marL="742950" indent="-742950">
              <a:buFont typeface="+mj-lt"/>
              <a:buAutoNum type="arabicPeriod"/>
            </a:pPr>
            <a:r>
              <a:rPr lang="en-US" sz="3200" dirty="0" smtClean="0"/>
              <a:t>Curriculum Maps</a:t>
            </a:r>
          </a:p>
          <a:p>
            <a:endParaRPr lang="en-US" sz="800" dirty="0"/>
          </a:p>
          <a:p>
            <a:pPr marL="742950" indent="-742950">
              <a:buAutoNum type="arabicPeriod" startAt="2"/>
            </a:pPr>
            <a:endParaRPr lang="en-US" sz="800" dirty="0"/>
          </a:p>
        </p:txBody>
      </p:sp>
      <p:sp>
        <p:nvSpPr>
          <p:cNvPr id="3" name="TextBox 2"/>
          <p:cNvSpPr txBox="1"/>
          <p:nvPr/>
        </p:nvSpPr>
        <p:spPr>
          <a:xfrm>
            <a:off x="457200" y="1066800"/>
            <a:ext cx="2971800" cy="707886"/>
          </a:xfrm>
          <a:prstGeom prst="rect">
            <a:avLst/>
          </a:prstGeom>
          <a:noFill/>
        </p:spPr>
        <p:txBody>
          <a:bodyPr wrap="square" rtlCol="0">
            <a:spAutoFit/>
          </a:bodyPr>
          <a:lstStyle/>
          <a:p>
            <a:r>
              <a:rPr lang="en-US" sz="4000" b="1" dirty="0" smtClean="0"/>
              <a:t>Agenda</a:t>
            </a:r>
            <a:endParaRPr lang="en-US" sz="4000" b="1" dirty="0"/>
          </a:p>
        </p:txBody>
      </p:sp>
    </p:spTree>
    <p:extLst>
      <p:ext uri="{BB962C8B-B14F-4D97-AF65-F5344CB8AC3E}">
        <p14:creationId xmlns:p14="http://schemas.microsoft.com/office/powerpoint/2010/main" val="150887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fontScale="70000" lnSpcReduction="20000"/>
          </a:bodyPr>
          <a:lstStyle/>
          <a:p>
            <a:r>
              <a:rPr lang="en-US" sz="2800" dirty="0" smtClean="0"/>
              <a:t>Growth vs. Fixed Mindset</a:t>
            </a:r>
          </a:p>
          <a:p>
            <a:r>
              <a:rPr lang="en-US" sz="2800" dirty="0" smtClean="0"/>
              <a:t>Formative Assessment – Feedback that moves Learning Forward</a:t>
            </a:r>
          </a:p>
          <a:p>
            <a:r>
              <a:rPr lang="en-US" sz="2800" dirty="0" smtClean="0"/>
              <a:t>Talk Moves/Productive Talk</a:t>
            </a:r>
          </a:p>
          <a:p>
            <a:r>
              <a:rPr lang="en-US" sz="2800" dirty="0" smtClean="0"/>
              <a:t>Open-Ended Questions</a:t>
            </a:r>
          </a:p>
          <a:p>
            <a:r>
              <a:rPr lang="en-US" sz="2800" dirty="0" smtClean="0"/>
              <a:t>Standards for Mathematical Practice</a:t>
            </a:r>
          </a:p>
          <a:p>
            <a:r>
              <a:rPr lang="en-US" sz="2800" dirty="0" smtClean="0"/>
              <a:t>Today’s Number – Tell Me All You Know About …</a:t>
            </a:r>
          </a:p>
          <a:p>
            <a:r>
              <a:rPr lang="en-US" sz="2800" dirty="0" smtClean="0"/>
              <a:t>Problem-Solving Strategies</a:t>
            </a:r>
          </a:p>
          <a:p>
            <a:r>
              <a:rPr lang="en-US" sz="2800" dirty="0" smtClean="0"/>
              <a:t>My Favorite No – Valuing Wrong Answers</a:t>
            </a:r>
          </a:p>
          <a:p>
            <a:r>
              <a:rPr lang="en-US" sz="2800" dirty="0" smtClean="0"/>
              <a:t>Backward Lesson Design</a:t>
            </a:r>
          </a:p>
          <a:p>
            <a:r>
              <a:rPr lang="en-US" sz="2800" dirty="0" smtClean="0"/>
              <a:t>Number Lines</a:t>
            </a:r>
          </a:p>
          <a:p>
            <a:r>
              <a:rPr lang="en-US" sz="2800" dirty="0" smtClean="0"/>
              <a:t>Content Analysis</a:t>
            </a:r>
          </a:p>
          <a:p>
            <a:r>
              <a:rPr lang="en-US" sz="2800" dirty="0" err="1" smtClean="0"/>
              <a:t>Wikispace</a:t>
            </a:r>
            <a:endParaRPr lang="en-US" sz="2800"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152400" y="1066800"/>
            <a:ext cx="8839200" cy="1446550"/>
          </a:xfrm>
          <a:prstGeom prst="rect">
            <a:avLst/>
          </a:prstGeom>
          <a:noFill/>
        </p:spPr>
        <p:txBody>
          <a:bodyPr wrap="square" rtlCol="0">
            <a:spAutoFit/>
          </a:bodyPr>
          <a:lstStyle/>
          <a:p>
            <a:r>
              <a:rPr lang="en-US" sz="4400" b="1" dirty="0" smtClean="0"/>
              <a:t>Celebrate Success – Share Your Common Core Story</a:t>
            </a:r>
            <a:endParaRPr lang="en-US" sz="4400" b="1" dirty="0"/>
          </a:p>
        </p:txBody>
      </p:sp>
    </p:spTree>
    <p:extLst>
      <p:ext uri="{BB962C8B-B14F-4D97-AF65-F5344CB8AC3E}">
        <p14:creationId xmlns:p14="http://schemas.microsoft.com/office/powerpoint/2010/main" val="383374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2862322"/>
          </a:xfrm>
          <a:prstGeom prst="rect">
            <a:avLst/>
          </a:prstGeom>
          <a:noFill/>
        </p:spPr>
        <p:txBody>
          <a:bodyPr wrap="square" rtlCol="0">
            <a:spAutoFit/>
          </a:bodyPr>
          <a:lstStyle/>
          <a:p>
            <a:pPr marL="571500" indent="-571500">
              <a:buFont typeface="Arial"/>
              <a:buChar char="•"/>
            </a:pPr>
            <a:r>
              <a:rPr lang="en-US" sz="3600" dirty="0">
                <a:solidFill>
                  <a:prstClr val="black"/>
                </a:solidFill>
              </a:rPr>
              <a:t>What was familiar to you</a:t>
            </a:r>
            <a:r>
              <a:rPr lang="en-US" sz="3600" dirty="0" smtClean="0">
                <a:solidFill>
                  <a:prstClr val="black"/>
                </a:solidFill>
              </a:rPr>
              <a:t>?</a:t>
            </a:r>
            <a:endParaRPr lang="en-US" sz="3600" dirty="0" smtClean="0">
              <a:solidFill>
                <a:prstClr val="black"/>
              </a:solidFill>
              <a:latin typeface="Calibri"/>
            </a:endParaRPr>
          </a:p>
          <a:p>
            <a:pPr marL="571500" indent="-571500">
              <a:buFont typeface="Arial"/>
              <a:buChar char="•"/>
            </a:pPr>
            <a:r>
              <a:rPr lang="en-US" sz="3600" dirty="0" smtClean="0">
                <a:solidFill>
                  <a:prstClr val="black"/>
                </a:solidFill>
                <a:latin typeface="Calibri"/>
              </a:rPr>
              <a:t>What surprised you?</a:t>
            </a:r>
          </a:p>
          <a:p>
            <a:pPr marL="571500" indent="-571500">
              <a:buFont typeface="Arial"/>
              <a:buChar char="•"/>
            </a:pPr>
            <a:r>
              <a:rPr lang="en-US" sz="3600" dirty="0" smtClean="0">
                <a:solidFill>
                  <a:prstClr val="black"/>
                </a:solidFill>
                <a:latin typeface="Calibri"/>
              </a:rPr>
              <a:t>What were you pleased to see?</a:t>
            </a:r>
          </a:p>
          <a:p>
            <a:pPr marL="571500" indent="-571500">
              <a:buFont typeface="Arial"/>
              <a:buChar char="•"/>
            </a:pPr>
            <a:r>
              <a:rPr lang="en-US" sz="3600" dirty="0" smtClean="0">
                <a:solidFill>
                  <a:prstClr val="black"/>
                </a:solidFill>
                <a:latin typeface="Calibri"/>
              </a:rPr>
              <a:t>What instructional implications are indicated?</a:t>
            </a:r>
          </a:p>
        </p:txBody>
      </p:sp>
      <p:sp>
        <p:nvSpPr>
          <p:cNvPr id="3" name="TextBox 2"/>
          <p:cNvSpPr txBox="1"/>
          <p:nvPr/>
        </p:nvSpPr>
        <p:spPr>
          <a:xfrm>
            <a:off x="381000" y="1143000"/>
            <a:ext cx="7010400" cy="769441"/>
          </a:xfrm>
          <a:prstGeom prst="rect">
            <a:avLst/>
          </a:prstGeom>
          <a:noFill/>
        </p:spPr>
        <p:txBody>
          <a:bodyPr wrap="square" rtlCol="0">
            <a:spAutoFit/>
          </a:bodyPr>
          <a:lstStyle/>
          <a:p>
            <a:r>
              <a:rPr lang="en-US" sz="4400" b="1" dirty="0" smtClean="0"/>
              <a:t>SBAC Assessment</a:t>
            </a:r>
            <a:endParaRPr lang="en-US" sz="4400" b="1" dirty="0"/>
          </a:p>
        </p:txBody>
      </p:sp>
    </p:spTree>
    <p:extLst>
      <p:ext uri="{BB962C8B-B14F-4D97-AF65-F5344CB8AC3E}">
        <p14:creationId xmlns:p14="http://schemas.microsoft.com/office/powerpoint/2010/main" val="1112301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1981200"/>
            <a:ext cx="8859046" cy="4191000"/>
          </a:xfrm>
        </p:spPr>
        <p:txBody>
          <a:bodyPr>
            <a:normAutofit/>
          </a:bodyPr>
          <a:lstStyle/>
          <a:p>
            <a:r>
              <a:rPr lang="en-US" dirty="0" smtClean="0"/>
              <a:t>Independently study the curriculum map</a:t>
            </a:r>
          </a:p>
          <a:p>
            <a:r>
              <a:rPr lang="en-US" dirty="0" smtClean="0"/>
              <a:t>Then answer Questions 1 and 2 on Curriculum Map Guiding Questions sheet. </a:t>
            </a:r>
          </a:p>
          <a:p>
            <a:r>
              <a:rPr lang="en-US" dirty="0" smtClean="0"/>
              <a:t> Benefits of Curriculum Maps</a:t>
            </a:r>
          </a:p>
          <a:p>
            <a:r>
              <a:rPr lang="en-US" dirty="0" smtClean="0"/>
              <a:t> Unit 1 – Examine it closely and use your observations to answer Question 3.  </a:t>
            </a:r>
          </a:p>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769441"/>
          </a:xfrm>
          <a:prstGeom prst="rect">
            <a:avLst/>
          </a:prstGeom>
          <a:noFill/>
        </p:spPr>
        <p:txBody>
          <a:bodyPr wrap="square" rtlCol="0">
            <a:spAutoFit/>
          </a:bodyPr>
          <a:lstStyle/>
          <a:p>
            <a:r>
              <a:rPr lang="en-US" sz="4400" b="1" dirty="0" smtClean="0"/>
              <a:t>Curriculum Maps – What Are They? </a:t>
            </a:r>
            <a:endParaRPr lang="en-US" sz="4400" b="1" dirty="0"/>
          </a:p>
        </p:txBody>
      </p:sp>
    </p:spTree>
    <p:extLst>
      <p:ext uri="{BB962C8B-B14F-4D97-AF65-F5344CB8AC3E}">
        <p14:creationId xmlns:p14="http://schemas.microsoft.com/office/powerpoint/2010/main" val="4466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1981200"/>
            <a:ext cx="8859046" cy="4191000"/>
          </a:xfrm>
        </p:spPr>
        <p:txBody>
          <a:bodyPr>
            <a:normAutofit/>
          </a:bodyPr>
          <a:lstStyle/>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769441"/>
          </a:xfrm>
          <a:prstGeom prst="rect">
            <a:avLst/>
          </a:prstGeom>
          <a:noFill/>
        </p:spPr>
        <p:txBody>
          <a:bodyPr wrap="square" rtlCol="0">
            <a:spAutoFit/>
          </a:bodyPr>
          <a:lstStyle/>
          <a:p>
            <a:r>
              <a:rPr lang="en-US" sz="4400" b="1" dirty="0" smtClean="0"/>
              <a:t>Curriculum Maps – What Are They? </a:t>
            </a:r>
            <a:endParaRPr lang="en-US" sz="4400" b="1" dirty="0"/>
          </a:p>
        </p:txBody>
      </p:sp>
      <p:pic>
        <p:nvPicPr>
          <p:cNvPr id="2" name="Picture 1" descr="stock-vector-sacramento-california-area-map-138845291.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1819945"/>
            <a:ext cx="8229600" cy="5038055"/>
          </a:xfrm>
          <a:prstGeom prst="rect">
            <a:avLst/>
          </a:prstGeom>
        </p:spPr>
      </p:pic>
    </p:spTree>
    <p:extLst>
      <p:ext uri="{BB962C8B-B14F-4D97-AF65-F5344CB8AC3E}">
        <p14:creationId xmlns:p14="http://schemas.microsoft.com/office/powerpoint/2010/main" val="2685495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7419</TotalTime>
  <Words>1003</Words>
  <Application>Microsoft Office PowerPoint</Application>
  <PresentationFormat>On-screen Show (4:3)</PresentationFormat>
  <Paragraphs>206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2_Office Theme</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Imaging</cp:lastModifiedBy>
  <cp:revision>454</cp:revision>
  <cp:lastPrinted>2013-07-12T17:37:49Z</cp:lastPrinted>
  <dcterms:created xsi:type="dcterms:W3CDTF">2012-01-25T19:43:10Z</dcterms:created>
  <dcterms:modified xsi:type="dcterms:W3CDTF">2014-05-13T18:29:31Z</dcterms:modified>
</cp:coreProperties>
</file>