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6"/>
  </p:notesMasterIdLst>
  <p:handoutMasterIdLst>
    <p:handoutMasterId r:id="rId27"/>
  </p:handoutMasterIdLst>
  <p:sldIdLst>
    <p:sldId id="362" r:id="rId2"/>
    <p:sldId id="363" r:id="rId3"/>
    <p:sldId id="364" r:id="rId4"/>
    <p:sldId id="365" r:id="rId5"/>
    <p:sldId id="366" r:id="rId6"/>
    <p:sldId id="367" r:id="rId7"/>
    <p:sldId id="368" r:id="rId8"/>
    <p:sldId id="339" r:id="rId9"/>
    <p:sldId id="297" r:id="rId10"/>
    <p:sldId id="341" r:id="rId11"/>
    <p:sldId id="369" r:id="rId12"/>
    <p:sldId id="291" r:id="rId13"/>
    <p:sldId id="340" r:id="rId14"/>
    <p:sldId id="338" r:id="rId15"/>
    <p:sldId id="343" r:id="rId16"/>
    <p:sldId id="356" r:id="rId17"/>
    <p:sldId id="358" r:id="rId18"/>
    <p:sldId id="342" r:id="rId19"/>
    <p:sldId id="346" r:id="rId20"/>
    <p:sldId id="345" r:id="rId21"/>
    <p:sldId id="348" r:id="rId22"/>
    <p:sldId id="352" r:id="rId23"/>
    <p:sldId id="350" r:id="rId24"/>
    <p:sldId id="359" r:id="rId25"/>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29" autoAdjust="0"/>
  </p:normalViewPr>
  <p:slideViewPr>
    <p:cSldViewPr>
      <p:cViewPr>
        <p:scale>
          <a:sx n="60" d="100"/>
          <a:sy n="60" d="100"/>
        </p:scale>
        <p:origin x="-1656" y="-234"/>
      </p:cViewPr>
      <p:guideLst>
        <p:guide orient="horz" pos="2160"/>
        <p:guide pos="2880"/>
      </p:guideLst>
    </p:cSldViewPr>
  </p:slideViewPr>
  <p:notesTextViewPr>
    <p:cViewPr>
      <p:scale>
        <a:sx n="1" d="1"/>
        <a:sy n="1" d="1"/>
      </p:scale>
      <p:origin x="0" y="0"/>
    </p:cViewPr>
  </p:notesTextViewPr>
  <p:sorterViewPr>
    <p:cViewPr>
      <p:scale>
        <a:sx n="100" d="100"/>
        <a:sy n="100" d="100"/>
      </p:scale>
      <p:origin x="0" y="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5/15/2014</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5/15/2014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endParaRPr lang="en-US" dirty="0" smtClean="0"/>
          </a:p>
          <a:p>
            <a:pPr marL="171450" indent="-171450">
              <a:buFont typeface="Arial"/>
              <a:buChar char="•"/>
            </a:pPr>
            <a:r>
              <a:rPr lang="en-US" dirty="0" smtClean="0"/>
              <a:t>Think</a:t>
            </a:r>
          </a:p>
          <a:p>
            <a:pPr marL="171450" indent="-171450">
              <a:buFont typeface="Arial"/>
              <a:buChar char="•"/>
            </a:pPr>
            <a:r>
              <a:rPr lang="en-US" dirty="0" smtClean="0"/>
              <a:t>Musical</a:t>
            </a:r>
            <a:r>
              <a:rPr lang="en-US" baseline="0" dirty="0" smtClean="0"/>
              <a:t> Shares</a:t>
            </a:r>
          </a:p>
          <a:p>
            <a:pPr marL="171450" indent="-171450">
              <a:buFont typeface="Arial"/>
              <a:buChar char="•"/>
            </a:pPr>
            <a:r>
              <a:rPr lang="en-US" baseline="0" dirty="0" smtClean="0"/>
              <a:t>Return to table – share something that you heard that you are excited to incorporate instructionally either as a school or individually</a:t>
            </a:r>
          </a:p>
          <a:p>
            <a:pPr marL="171450" indent="-171450">
              <a:buFont typeface="Arial"/>
              <a:buChar char="•"/>
            </a:pPr>
            <a:r>
              <a:rPr lang="en-US" baseline="0" dirty="0" smtClean="0"/>
              <a:t>Share out intention as a whole group.</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10</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endParaRPr lang="en-US" dirty="0" smtClean="0"/>
          </a:p>
          <a:p>
            <a:pPr marL="171450" indent="-171450">
              <a:buFont typeface="Arial"/>
              <a:buChar char="•"/>
            </a:pPr>
            <a:r>
              <a:rPr lang="en-US" dirty="0" smtClean="0"/>
              <a:t>Think</a:t>
            </a:r>
          </a:p>
          <a:p>
            <a:pPr marL="171450" indent="-171450">
              <a:buFont typeface="Arial"/>
              <a:buChar char="•"/>
            </a:pPr>
            <a:r>
              <a:rPr lang="en-US" dirty="0" smtClean="0"/>
              <a:t>Musical</a:t>
            </a:r>
            <a:r>
              <a:rPr lang="en-US" baseline="0" dirty="0" smtClean="0"/>
              <a:t> Shares</a:t>
            </a:r>
          </a:p>
          <a:p>
            <a:pPr marL="171450" indent="-171450">
              <a:buFont typeface="Arial"/>
              <a:buChar char="•"/>
            </a:pPr>
            <a:r>
              <a:rPr lang="en-US" baseline="0" dirty="0" smtClean="0"/>
              <a:t>Return to table – share something that you heard that you are excited to incorporate instructionally either as a school or individually</a:t>
            </a:r>
          </a:p>
          <a:p>
            <a:pPr marL="171450" indent="-171450">
              <a:buFont typeface="Arial"/>
              <a:buChar char="•"/>
            </a:pPr>
            <a:r>
              <a:rPr lang="en-US" baseline="0" dirty="0" smtClean="0"/>
              <a:t>Share out intention as a whole group.</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smtClean="0"/>
          </a:p>
          <a:p>
            <a:r>
              <a:rPr lang="en-US" dirty="0" smtClean="0"/>
              <a:t>First</a:t>
            </a:r>
            <a:r>
              <a:rPr lang="en-US" baseline="0" dirty="0" smtClean="0"/>
              <a:t> Bullet – About 7 minutes.  Then share with table.  Then share out each question separately.  Use Add on and agree or disagree.</a:t>
            </a:r>
          </a:p>
          <a:p>
            <a:endParaRPr lang="en-US" baseline="0" dirty="0" smtClean="0"/>
          </a:p>
          <a:p>
            <a:r>
              <a:rPr lang="en-US" baseline="0" dirty="0" smtClean="0"/>
              <a:t>Second Bullet – Benefits – About 7 minutes. At table, each person complete one section. Then share ideas around the table. .  One person share Teacher Benefits – others to add on.  One person share Student Benefits – others to add on.  And so on.</a:t>
            </a:r>
          </a:p>
          <a:p>
            <a:endParaRPr lang="en-US" baseline="0" dirty="0" smtClean="0"/>
          </a:p>
          <a:p>
            <a:r>
              <a:rPr lang="en-US" baseline="0" dirty="0" smtClean="0"/>
              <a:t>Third Bullet – Work with a partner – each writing your observations on your own paper.  Share your observations with another partner pair.</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12</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Joy</a:t>
            </a:r>
          </a:p>
          <a:p>
            <a:endParaRPr lang="en-US" dirty="0" smtClean="0"/>
          </a:p>
          <a:p>
            <a:r>
              <a:rPr lang="en-US" dirty="0" smtClean="0"/>
              <a:t>Curriculum</a:t>
            </a:r>
            <a:r>
              <a:rPr lang="en-US" baseline="0" dirty="0" smtClean="0"/>
              <a:t> Maps are like a road map – set a course – don’t define every stop and every turn.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13</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a:p>
            <a:r>
              <a:rPr lang="en-US" baseline="0" dirty="0" smtClean="0"/>
              <a:t>Physically move yourself and all of your materials to grade specific groups – where you will spend the majority of the rest of the day – where you will be immersed in using the curriculum map for the purpose of preparing for instructional planning.  </a:t>
            </a:r>
          </a:p>
          <a:p>
            <a:endParaRPr lang="en-US" baseline="0" dirty="0" smtClean="0"/>
          </a:p>
          <a:p>
            <a:r>
              <a:rPr lang="en-US" baseline="0" dirty="0" smtClean="0"/>
              <a:t>Shut the doors most of the way.</a:t>
            </a:r>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14</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15</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16</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17</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r>
              <a:rPr lang="en-US" sz="1200" kern="1200" dirty="0" smtClean="0">
                <a:solidFill>
                  <a:schemeClr val="tx1"/>
                </a:solidFill>
                <a:effectLst/>
                <a:latin typeface="+mn-lt"/>
                <a:ea typeface="+mn-ea"/>
                <a:cs typeface="+mn-cs"/>
              </a:rPr>
              <a:t>Cannot outsource the thinking required to build a coherent, cohesive, connected instructional unit – As a teacher you must replicate the thinking used to create the curriculum map so that you are well-grounded in both the content and the pedagogy for teaching that content </a:t>
            </a:r>
          </a:p>
          <a:p>
            <a:pPr marL="171450" indent="-171450">
              <a:buFont typeface="Arial"/>
              <a:buChar char="•"/>
            </a:pPr>
            <a:endParaRPr lang="en-US" sz="1200" kern="1200" dirty="0" smtClean="0">
              <a:solidFill>
                <a:schemeClr val="tx1"/>
              </a:solidFill>
              <a:effectLst/>
              <a:latin typeface="+mn-lt"/>
              <a:ea typeface="+mn-ea"/>
              <a:cs typeface="+mn-cs"/>
            </a:endParaRPr>
          </a:p>
          <a:p>
            <a:pPr marL="171450" indent="-171450">
              <a:buFont typeface="Arial"/>
              <a:buChar char="•"/>
            </a:pPr>
            <a:r>
              <a:rPr lang="en-US" dirty="0" smtClean="0"/>
              <a:t>Be specific and intentional</a:t>
            </a:r>
            <a:r>
              <a:rPr lang="en-US" baseline="0" dirty="0" smtClean="0"/>
              <a:t> about the time it takes to do this – our process today will be lengthy – as we are explicit about each part of the process.  In practice, it will be smooth and one step will flow into another – collaboration will make the process more efficient.</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18</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19</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What standard/s would a question like this address??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r>
              <a:rPr lang="en-US" sz="1200" kern="1200" dirty="0" smtClean="0">
                <a:solidFill>
                  <a:schemeClr val="tx1"/>
                </a:solidFill>
                <a:effectLst/>
                <a:latin typeface="+mn-lt"/>
                <a:ea typeface="+mn-ea"/>
                <a:cs typeface="+mn-cs"/>
              </a:rPr>
              <a:t>Click on one bullet</a:t>
            </a:r>
            <a:r>
              <a:rPr lang="en-US" sz="1200" kern="1200" baseline="0" dirty="0" smtClean="0">
                <a:solidFill>
                  <a:schemeClr val="tx1"/>
                </a:solidFill>
                <a:effectLst/>
                <a:latin typeface="+mn-lt"/>
                <a:ea typeface="+mn-ea"/>
                <a:cs typeface="+mn-cs"/>
              </a:rPr>
              <a:t> at a time – giving participants ample time to collaborate and complete the bulleted task.</a:t>
            </a:r>
          </a:p>
          <a:p>
            <a:pPr marL="0" indent="0">
              <a:buFont typeface="Arial"/>
              <a:buNone/>
            </a:pPr>
            <a:endParaRPr lang="en-US" sz="1200" kern="1200" baseline="0" dirty="0" smtClean="0">
              <a:solidFill>
                <a:schemeClr val="tx1"/>
              </a:solidFill>
              <a:effectLst/>
              <a:latin typeface="+mn-lt"/>
              <a:ea typeface="+mn-ea"/>
              <a:cs typeface="+mn-cs"/>
            </a:endParaRPr>
          </a:p>
          <a:p>
            <a:pPr marL="0" indent="0">
              <a:buFont typeface="Arial"/>
              <a:buNone/>
            </a:pPr>
            <a:r>
              <a:rPr lang="en-US" sz="1200" kern="1200" baseline="0" dirty="0" smtClean="0">
                <a:solidFill>
                  <a:schemeClr val="tx1"/>
                </a:solidFill>
                <a:effectLst/>
                <a:latin typeface="+mn-lt"/>
                <a:ea typeface="+mn-ea"/>
                <a:cs typeface="+mn-cs"/>
              </a:rPr>
              <a:t>Consider common </a:t>
            </a:r>
            <a:r>
              <a:rPr lang="en-US" sz="1200" kern="1200" baseline="0" smtClean="0">
                <a:solidFill>
                  <a:schemeClr val="tx1"/>
                </a:solidFill>
                <a:effectLst/>
                <a:latin typeface="+mn-lt"/>
                <a:ea typeface="+mn-ea"/>
                <a:cs typeface="+mn-cs"/>
              </a:rPr>
              <a:t>post assessment. </a:t>
            </a:r>
          </a:p>
          <a:p>
            <a:pPr marL="0" indent="0">
              <a:buFont typeface="Arial"/>
              <a:buNone/>
            </a:pPr>
            <a:endParaRPr lang="en-US" sz="1200" kern="1200" baseline="0" smtClean="0">
              <a:solidFill>
                <a:schemeClr val="tx1"/>
              </a:solidFill>
              <a:effectLst/>
              <a:latin typeface="+mn-lt"/>
              <a:ea typeface="+mn-ea"/>
              <a:cs typeface="+mn-cs"/>
            </a:endParaRPr>
          </a:p>
          <a:p>
            <a:pPr marL="0" indent="0">
              <a:buFont typeface="Arial"/>
              <a:buNone/>
            </a:pPr>
            <a:r>
              <a:rPr lang="en-US" sz="1200" kern="1200" baseline="0" dirty="0" smtClean="0">
                <a:solidFill>
                  <a:schemeClr val="tx1"/>
                </a:solidFill>
                <a:effectLst/>
                <a:latin typeface="+mn-lt"/>
                <a:ea typeface="+mn-ea"/>
                <a:cs typeface="+mn-cs"/>
              </a:rPr>
              <a:t>Bullet 3 – Use Lesson Sequence handout</a:t>
            </a:r>
            <a:endParaRPr lang="en-US" sz="1200" kern="1200" dirty="0" smtClean="0">
              <a:solidFill>
                <a:schemeClr val="tx1"/>
              </a:solidFill>
              <a:effectLst/>
              <a:latin typeface="+mn-lt"/>
              <a:ea typeface="+mn-ea"/>
              <a:cs typeface="+mn-cs"/>
            </a:endParaRP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20</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r>
              <a:rPr lang="en-US" sz="1200" kern="1200" baseline="0" dirty="0" smtClean="0">
                <a:solidFill>
                  <a:schemeClr val="tx1"/>
                </a:solidFill>
                <a:effectLst/>
                <a:latin typeface="+mn-lt"/>
                <a:ea typeface="+mn-ea"/>
                <a:cs typeface="+mn-cs"/>
              </a:rPr>
              <a:t>In small group – divide up the lessons – work together – on one today – collaborate on the development of others – using technology and your training specialist.</a:t>
            </a:r>
          </a:p>
          <a:p>
            <a:pPr marL="0" indent="0">
              <a:buFont typeface="Arial"/>
              <a:buNone/>
            </a:pPr>
            <a:endParaRPr lang="en-US" sz="1200" kern="1200" baseline="0" dirty="0" smtClean="0">
              <a:solidFill>
                <a:schemeClr val="tx1"/>
              </a:solidFill>
              <a:effectLst/>
              <a:latin typeface="+mn-lt"/>
              <a:ea typeface="+mn-ea"/>
              <a:cs typeface="+mn-cs"/>
            </a:endParaRP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sz="1200" kern="1200" dirty="0" smtClean="0">
              <a:solidFill>
                <a:schemeClr val="tx1"/>
              </a:solidFill>
              <a:effectLst/>
              <a:latin typeface="+mn-lt"/>
              <a:ea typeface="+mn-ea"/>
              <a:cs typeface="+mn-cs"/>
            </a:endParaRP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22</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We have worked with the benefits of using a curriculum map as our instructional guide throughout the day – it may be a change in our practice/process for preparing for instruction – consider –</a:t>
            </a:r>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23</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24</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3</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What would a student need to </a:t>
            </a:r>
            <a:r>
              <a:rPr lang="en-US" b="1" baseline="0" dirty="0" smtClean="0"/>
              <a:t>know </a:t>
            </a:r>
            <a:r>
              <a:rPr lang="en-US" baseline="0" dirty="0" smtClean="0"/>
              <a:t>and </a:t>
            </a:r>
            <a:r>
              <a:rPr lang="en-US" b="1" baseline="0" dirty="0" smtClean="0"/>
              <a:t>understand </a:t>
            </a:r>
            <a:r>
              <a:rPr lang="en-US" baseline="0" dirty="0" smtClean="0"/>
              <a:t>to be able to complete this task?</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4</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What insights would a formative assessment question like this give you? </a:t>
            </a:r>
          </a:p>
          <a:p>
            <a:endParaRPr lang="en-US" baseline="0" dirty="0" smtClean="0"/>
          </a:p>
          <a:p>
            <a:r>
              <a:rPr lang="en-US" baseline="0" dirty="0" smtClean="0"/>
              <a:t>Could we level the complexity of these strategies? What teaching points would come out of observations/</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5</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Research has shown that persisting with counting by ones to add and subtract is a characteristic of students who do not make adequate progress in mathematics. For example, when asked the number that is ten more than 23 they touch or say each number until they get to 33.</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6</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How can we link the 100’s Chart to the work we explored on the number line?? What experience do students at each year level need to have with the 100’s chart to ensure they are prepared for the next level of understanding?</a:t>
            </a:r>
          </a:p>
          <a:p>
            <a:endParaRPr lang="en-US" baseline="0" dirty="0" smtClean="0"/>
          </a:p>
          <a:p>
            <a:r>
              <a:rPr lang="en-US" baseline="0" dirty="0" smtClean="0"/>
              <a:t>Counting, Concrete Computation, Leading to visualizing and mental strategies. </a:t>
            </a:r>
          </a:p>
          <a:p>
            <a:endParaRPr lang="en-US" baseline="0" dirty="0" smtClean="0"/>
          </a:p>
          <a:p>
            <a:r>
              <a:rPr lang="en-US" baseline="0" dirty="0" smtClean="0"/>
              <a:t>http://</a:t>
            </a:r>
            <a:r>
              <a:rPr lang="en-US" baseline="0" dirty="0" err="1" smtClean="0"/>
              <a:t>www.oswego.org</a:t>
            </a:r>
            <a:r>
              <a:rPr lang="en-US" baseline="0" dirty="0" smtClean="0"/>
              <a:t>/</a:t>
            </a:r>
            <a:r>
              <a:rPr lang="en-US" baseline="0" dirty="0" err="1" smtClean="0"/>
              <a:t>ocsd</a:t>
            </a:r>
            <a:r>
              <a:rPr lang="en-US" baseline="0" dirty="0" smtClean="0"/>
              <a:t>-web/games/</a:t>
            </a:r>
            <a:r>
              <a:rPr lang="en-US" baseline="0" dirty="0" err="1" smtClean="0"/>
              <a:t>DogBone</a:t>
            </a:r>
            <a:r>
              <a:rPr lang="en-US" baseline="0" dirty="0" smtClean="0"/>
              <a:t>/</a:t>
            </a:r>
            <a:r>
              <a:rPr lang="en-US" baseline="0" dirty="0" err="1" smtClean="0"/>
              <a:t>gamebone.html</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7</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What is the intent of bullet #3?</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8</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smtClean="0"/>
              <a:t>Joy</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9</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9957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461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552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497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1015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3149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44716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8492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7589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3311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57396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9199272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435208" y="1863298"/>
            <a:ext cx="8305800" cy="3970318"/>
          </a:xfrm>
          <a:prstGeom prst="rect">
            <a:avLst/>
          </a:prstGeom>
        </p:spPr>
        <p:txBody>
          <a:bodyPr wrap="square">
            <a:spAutoFit/>
          </a:bodyPr>
          <a:lstStyle/>
          <a:p>
            <a:pPr algn="ctr"/>
            <a:endParaRPr lang="en-US" sz="800" b="1" dirty="0">
              <a:solidFill>
                <a:prstClr val="black"/>
              </a:solidFill>
              <a:latin typeface="Calibri"/>
              <a:cs typeface="Calibri" pitchFamily="34" charset="0"/>
            </a:endParaRPr>
          </a:p>
          <a:p>
            <a:pPr algn="ctr"/>
            <a:r>
              <a:rPr lang="en-US" sz="4400" b="1" dirty="0" smtClean="0">
                <a:solidFill>
                  <a:prstClr val="black"/>
                </a:solidFill>
                <a:latin typeface="Calibri"/>
                <a:cs typeface="Calibri" pitchFamily="34" charset="0"/>
              </a:rPr>
              <a:t>Transforming                                      Teaching &amp; Learning</a:t>
            </a:r>
          </a:p>
          <a:p>
            <a:pPr algn="ctr"/>
            <a:endParaRPr lang="en-US" sz="2400" b="1" dirty="0" smtClean="0">
              <a:solidFill>
                <a:prstClr val="black"/>
              </a:solidFill>
              <a:latin typeface="Calibri"/>
              <a:cs typeface="Calibri" pitchFamily="34" charset="0"/>
            </a:endParaRPr>
          </a:p>
          <a:p>
            <a:pPr algn="ctr"/>
            <a:r>
              <a:rPr lang="en-US" sz="3600" b="1" dirty="0" smtClean="0">
                <a:solidFill>
                  <a:prstClr val="black"/>
                </a:solidFill>
                <a:latin typeface="Calibri" pitchFamily="34" charset="0"/>
                <a:cs typeface="Calibri" pitchFamily="34" charset="0"/>
              </a:rPr>
              <a:t>K - 2</a:t>
            </a:r>
            <a:endParaRPr lang="en-US" sz="3600" b="1" dirty="0">
              <a:solidFill>
                <a:prstClr val="black"/>
              </a:solidFill>
              <a:latin typeface="Calibri" pitchFamily="34" charset="0"/>
              <a:cs typeface="Calibri" pitchFamily="34" charset="0"/>
            </a:endParaRPr>
          </a:p>
          <a:p>
            <a:pPr algn="ctr"/>
            <a:endParaRPr lang="en-US" sz="2400" b="1" dirty="0">
              <a:solidFill>
                <a:prstClr val="black"/>
              </a:solidFill>
              <a:latin typeface="Calibri"/>
              <a:cs typeface="Calibri" pitchFamily="34" charset="0"/>
            </a:endParaRPr>
          </a:p>
          <a:p>
            <a:pPr algn="ctr"/>
            <a:r>
              <a:rPr lang="en-US" sz="3600" b="1" dirty="0" smtClean="0">
                <a:solidFill>
                  <a:prstClr val="black"/>
                </a:solidFill>
                <a:latin typeface="Calibri"/>
                <a:cs typeface="Calibri" pitchFamily="34" charset="0"/>
              </a:rPr>
              <a:t>May 23, 2014</a:t>
            </a:r>
          </a:p>
          <a:p>
            <a:pPr algn="ctr"/>
            <a:endParaRPr lang="en-US" sz="3600" b="1" dirty="0">
              <a:solidFill>
                <a:prstClr val="black"/>
              </a:solidFill>
              <a:latin typeface="Calibri"/>
              <a:cs typeface="Calibri" pitchFamily="34" charset="0"/>
            </a:endParaRPr>
          </a:p>
        </p:txBody>
      </p:sp>
      <p:sp>
        <p:nvSpPr>
          <p:cNvPr id="3" name="TextBox 2"/>
          <p:cNvSpPr txBox="1"/>
          <p:nvPr/>
        </p:nvSpPr>
        <p:spPr>
          <a:xfrm>
            <a:off x="554966" y="1032301"/>
            <a:ext cx="8305800" cy="830997"/>
          </a:xfrm>
          <a:prstGeom prst="rect">
            <a:avLst/>
          </a:prstGeom>
          <a:noFill/>
        </p:spPr>
        <p:txBody>
          <a:bodyPr wrap="square" rtlCol="0">
            <a:spAutoFit/>
          </a:bodyPr>
          <a:lstStyle/>
          <a:p>
            <a:r>
              <a:rPr lang="en-US" sz="4800" dirty="0">
                <a:solidFill>
                  <a:prstClr val="black"/>
                </a:solidFill>
                <a:latin typeface="Impact" pitchFamily="34" charset="0"/>
              </a:rPr>
              <a:t>Transition To The Common Core</a:t>
            </a:r>
            <a:endParaRPr lang="en-US" sz="4800" dirty="0">
              <a:solidFill>
                <a:prstClr val="black"/>
              </a:solidFill>
              <a:latin typeface="Calibri"/>
            </a:endParaRPr>
          </a:p>
        </p:txBody>
      </p:sp>
    </p:spTree>
    <p:extLst>
      <p:ext uri="{BB962C8B-B14F-4D97-AF65-F5344CB8AC3E}">
        <p14:creationId xmlns:p14="http://schemas.microsoft.com/office/powerpoint/2010/main" val="2374645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90800"/>
            <a:ext cx="8534400" cy="3962400"/>
          </a:xfrm>
        </p:spPr>
        <p:txBody>
          <a:bodyPr>
            <a:normAutofit fontScale="70000" lnSpcReduction="20000"/>
          </a:bodyPr>
          <a:lstStyle/>
          <a:p>
            <a:r>
              <a:rPr lang="en-US" sz="2800" dirty="0" smtClean="0"/>
              <a:t>Growth vs. Fixed Mindset</a:t>
            </a:r>
          </a:p>
          <a:p>
            <a:r>
              <a:rPr lang="en-US" sz="2800" dirty="0" smtClean="0"/>
              <a:t>Formative Assessment – Feedback that moves Learning Forward</a:t>
            </a:r>
          </a:p>
          <a:p>
            <a:r>
              <a:rPr lang="en-US" sz="2800" dirty="0" smtClean="0"/>
              <a:t>Talk Moves/Productive Talk</a:t>
            </a:r>
          </a:p>
          <a:p>
            <a:r>
              <a:rPr lang="en-US" sz="2800" dirty="0" smtClean="0"/>
              <a:t>Open-Ended Questions</a:t>
            </a:r>
          </a:p>
          <a:p>
            <a:r>
              <a:rPr lang="en-US" sz="2800" dirty="0" smtClean="0"/>
              <a:t>Standards for Mathematical Practice</a:t>
            </a:r>
          </a:p>
          <a:p>
            <a:r>
              <a:rPr lang="en-US" sz="2800" dirty="0" smtClean="0"/>
              <a:t>Today’s Number – Tell Me All You Know About …</a:t>
            </a:r>
          </a:p>
          <a:p>
            <a:r>
              <a:rPr lang="en-US" sz="2800" dirty="0" smtClean="0"/>
              <a:t>Problem-Solving Strategies</a:t>
            </a:r>
          </a:p>
          <a:p>
            <a:r>
              <a:rPr lang="en-US" sz="2800" dirty="0" smtClean="0"/>
              <a:t>My Favorite No – Valuing Wrong Answers</a:t>
            </a:r>
          </a:p>
          <a:p>
            <a:r>
              <a:rPr lang="en-US" sz="2800" dirty="0" smtClean="0"/>
              <a:t>Backward Lesson Design</a:t>
            </a:r>
          </a:p>
          <a:p>
            <a:r>
              <a:rPr lang="en-US" sz="2800" dirty="0" smtClean="0"/>
              <a:t>Number Lines</a:t>
            </a:r>
          </a:p>
          <a:p>
            <a:r>
              <a:rPr lang="en-US" sz="2800" dirty="0" smtClean="0"/>
              <a:t>Content Analysis</a:t>
            </a:r>
          </a:p>
          <a:p>
            <a:r>
              <a:rPr lang="en-US" sz="2800" dirty="0" err="1" smtClean="0"/>
              <a:t>Wikispace</a:t>
            </a:r>
            <a:endParaRPr lang="en-US" sz="2800" dirty="0" smtClean="0"/>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381000" y="1066800"/>
            <a:ext cx="8610600" cy="1446550"/>
          </a:xfrm>
          <a:prstGeom prst="rect">
            <a:avLst/>
          </a:prstGeom>
          <a:noFill/>
        </p:spPr>
        <p:txBody>
          <a:bodyPr wrap="square" rtlCol="0">
            <a:spAutoFit/>
          </a:bodyPr>
          <a:lstStyle/>
          <a:p>
            <a:r>
              <a:rPr lang="en-US" sz="4400" b="1" dirty="0" smtClean="0"/>
              <a:t>Celebrate Success – Share Your Common Core Story</a:t>
            </a:r>
            <a:endParaRPr lang="en-US" sz="4400" b="1" dirty="0"/>
          </a:p>
        </p:txBody>
      </p:sp>
    </p:spTree>
    <p:extLst>
      <p:ext uri="{BB962C8B-B14F-4D97-AF65-F5344CB8AC3E}">
        <p14:creationId xmlns:p14="http://schemas.microsoft.com/office/powerpoint/2010/main" val="383374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90800"/>
            <a:ext cx="8382000" cy="3962400"/>
          </a:xfrm>
        </p:spPr>
        <p:txBody>
          <a:bodyPr>
            <a:normAutofit/>
          </a:bodyPr>
          <a:lstStyle/>
          <a:p>
            <a:r>
              <a:rPr lang="en-US" sz="2800" dirty="0" smtClean="0"/>
              <a:t>Concrete thinking</a:t>
            </a:r>
          </a:p>
          <a:p>
            <a:r>
              <a:rPr lang="en-US" sz="2800" dirty="0" smtClean="0"/>
              <a:t>Build understanding </a:t>
            </a:r>
          </a:p>
          <a:p>
            <a:r>
              <a:rPr lang="en-US" sz="2800" dirty="0" smtClean="0"/>
              <a:t>Standards for Mathematical Practice 1, 4, 5, 6.</a:t>
            </a:r>
          </a:p>
          <a:p>
            <a:pPr marL="0" indent="0">
              <a:buNone/>
            </a:pPr>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534400" cy="769441"/>
          </a:xfrm>
          <a:prstGeom prst="rect">
            <a:avLst/>
          </a:prstGeom>
          <a:noFill/>
        </p:spPr>
        <p:txBody>
          <a:bodyPr wrap="square" rtlCol="0">
            <a:spAutoFit/>
          </a:bodyPr>
          <a:lstStyle/>
          <a:p>
            <a:r>
              <a:rPr lang="en-US" sz="4400" b="1" dirty="0" err="1" smtClean="0"/>
              <a:t>Manipulatives</a:t>
            </a:r>
            <a:endParaRPr lang="en-US" sz="4400" b="1" dirty="0"/>
          </a:p>
        </p:txBody>
      </p:sp>
    </p:spTree>
    <p:extLst>
      <p:ext uri="{BB962C8B-B14F-4D97-AF65-F5344CB8AC3E}">
        <p14:creationId xmlns:p14="http://schemas.microsoft.com/office/powerpoint/2010/main" val="2945174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1981200"/>
            <a:ext cx="8229600" cy="4191000"/>
          </a:xfrm>
        </p:spPr>
        <p:txBody>
          <a:bodyPr>
            <a:normAutofit/>
          </a:bodyPr>
          <a:lstStyle/>
          <a:p>
            <a:r>
              <a:rPr lang="en-US" dirty="0" smtClean="0"/>
              <a:t>Independently study the curriculum map</a:t>
            </a:r>
          </a:p>
          <a:p>
            <a:r>
              <a:rPr lang="en-US" dirty="0" smtClean="0"/>
              <a:t>Then answer Questions 1 and 2 on Curriculum Map Guiding Questions sheet. </a:t>
            </a:r>
          </a:p>
          <a:p>
            <a:r>
              <a:rPr lang="en-US" dirty="0" smtClean="0"/>
              <a:t> Benefits of Curriculum Maps</a:t>
            </a:r>
          </a:p>
          <a:p>
            <a:r>
              <a:rPr lang="en-US" dirty="0" smtClean="0"/>
              <a:t> Unit 1 – Examine it more closely and use your observations to answer Question 3.  </a:t>
            </a:r>
          </a:p>
          <a:p>
            <a:endParaRPr lang="en-US" sz="2800" dirty="0" smtClean="0"/>
          </a:p>
          <a:p>
            <a:endParaRPr lang="en-US" sz="2800" dirty="0"/>
          </a:p>
        </p:txBody>
      </p:sp>
      <p:sp>
        <p:nvSpPr>
          <p:cNvPr id="3" name="TextBox 2"/>
          <p:cNvSpPr txBox="1"/>
          <p:nvPr/>
        </p:nvSpPr>
        <p:spPr>
          <a:xfrm>
            <a:off x="457200" y="1066800"/>
            <a:ext cx="8534400" cy="769441"/>
          </a:xfrm>
          <a:prstGeom prst="rect">
            <a:avLst/>
          </a:prstGeom>
          <a:noFill/>
        </p:spPr>
        <p:txBody>
          <a:bodyPr wrap="square" rtlCol="0">
            <a:spAutoFit/>
          </a:bodyPr>
          <a:lstStyle/>
          <a:p>
            <a:r>
              <a:rPr lang="en-US" sz="4400" b="1" dirty="0" smtClean="0"/>
              <a:t>Curriculum Maps – What Are They? </a:t>
            </a:r>
            <a:endParaRPr lang="en-US" sz="4400" b="1" dirty="0"/>
          </a:p>
        </p:txBody>
      </p:sp>
    </p:spTree>
    <p:extLst>
      <p:ext uri="{BB962C8B-B14F-4D97-AF65-F5344CB8AC3E}">
        <p14:creationId xmlns:p14="http://schemas.microsoft.com/office/powerpoint/2010/main" val="4466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1981200"/>
            <a:ext cx="8859046" cy="4191000"/>
          </a:xfrm>
        </p:spPr>
        <p:txBody>
          <a:bodyPr>
            <a:normAutofit/>
          </a:bodyPr>
          <a:lstStyle/>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769441"/>
          </a:xfrm>
          <a:prstGeom prst="rect">
            <a:avLst/>
          </a:prstGeom>
          <a:noFill/>
        </p:spPr>
        <p:txBody>
          <a:bodyPr wrap="square" rtlCol="0">
            <a:spAutoFit/>
          </a:bodyPr>
          <a:lstStyle/>
          <a:p>
            <a:r>
              <a:rPr lang="en-US" sz="4400" b="1" dirty="0" smtClean="0"/>
              <a:t>Curriculum Maps – What Are They? </a:t>
            </a:r>
            <a:endParaRPr lang="en-US" sz="4400" b="1" dirty="0"/>
          </a:p>
        </p:txBody>
      </p:sp>
      <p:pic>
        <p:nvPicPr>
          <p:cNvPr id="2" name="Picture 1" descr="stock-vector-sacramento-california-area-map-138845291.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1819945"/>
            <a:ext cx="8229600" cy="5038055"/>
          </a:xfrm>
          <a:prstGeom prst="rect">
            <a:avLst/>
          </a:prstGeom>
        </p:spPr>
      </p:pic>
    </p:spTree>
    <p:extLst>
      <p:ext uri="{BB962C8B-B14F-4D97-AF65-F5344CB8AC3E}">
        <p14:creationId xmlns:p14="http://schemas.microsoft.com/office/powerpoint/2010/main" val="2685495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81000" y="1981200"/>
            <a:ext cx="8325646" cy="4191000"/>
          </a:xfrm>
        </p:spPr>
        <p:txBody>
          <a:bodyPr>
            <a:normAutofit/>
          </a:bodyPr>
          <a:lstStyle/>
          <a:p>
            <a:pPr marL="0" indent="0">
              <a:buNone/>
            </a:pPr>
            <a:endParaRPr lang="en-US" sz="4000" dirty="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228600" y="10668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1066800"/>
            <a:ext cx="5029200" cy="707886"/>
          </a:xfrm>
          <a:prstGeom prst="rect">
            <a:avLst/>
          </a:prstGeom>
          <a:noFill/>
        </p:spPr>
        <p:txBody>
          <a:bodyPr wrap="square" rtlCol="0">
            <a:spAutoFit/>
          </a:bodyPr>
          <a:lstStyle/>
          <a:p>
            <a:r>
              <a:rPr lang="en-US" sz="4000" b="1" dirty="0" smtClean="0"/>
              <a:t>Break</a:t>
            </a:r>
            <a:endParaRPr lang="en-US" sz="4000" b="1" dirty="0"/>
          </a:p>
        </p:txBody>
      </p:sp>
      <p:pic>
        <p:nvPicPr>
          <p:cNvPr id="11" name="Picture 10" descr="coronado-beach_8884_600x450.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000" y="1562100"/>
            <a:ext cx="6858000" cy="5143500"/>
          </a:xfrm>
          <a:prstGeom prst="rect">
            <a:avLst/>
          </a:prstGeom>
        </p:spPr>
      </p:pic>
    </p:spTree>
    <p:extLst>
      <p:ext uri="{BB962C8B-B14F-4D97-AF65-F5344CB8AC3E}">
        <p14:creationId xmlns:p14="http://schemas.microsoft.com/office/powerpoint/2010/main" val="26874859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90800"/>
            <a:ext cx="8534400" cy="3962400"/>
          </a:xfrm>
        </p:spPr>
        <p:txBody>
          <a:bodyPr>
            <a:normAutofit/>
          </a:bodyPr>
          <a:lstStyle/>
          <a:p>
            <a:pPr marL="0" indent="0">
              <a:buNone/>
            </a:pPr>
            <a:r>
              <a:rPr lang="en-US" sz="2800" dirty="0" smtClean="0"/>
              <a:t>Two objectives:</a:t>
            </a:r>
          </a:p>
          <a:p>
            <a:r>
              <a:rPr lang="en-US" sz="2800" dirty="0" smtClean="0"/>
              <a:t>Model the process of using the curriculum map to prepare for creating a learning unit and lesson planning.</a:t>
            </a:r>
          </a:p>
          <a:p>
            <a:r>
              <a:rPr lang="en-US" sz="2800" dirty="0" smtClean="0"/>
              <a:t>Provide feedback on the curriculum map – Use Plus/Delta Recording Sheet</a:t>
            </a:r>
          </a:p>
          <a:p>
            <a:pPr marL="0" indent="0" algn="r">
              <a:buNone/>
            </a:pPr>
            <a:r>
              <a:rPr lang="en-US" sz="2800" dirty="0" smtClean="0"/>
              <a:t> </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3820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257637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37354" y="1828800"/>
            <a:ext cx="8706646" cy="4648200"/>
          </a:xfrm>
        </p:spPr>
        <p:txBody>
          <a:bodyPr>
            <a:normAutofit/>
          </a:bodyPr>
          <a:lstStyle/>
          <a:p>
            <a:pPr marL="0" indent="0">
              <a:buNone/>
            </a:pPr>
            <a:r>
              <a:rPr lang="en-US" sz="2800" b="1" dirty="0"/>
              <a:t>Think, Pair, Share</a:t>
            </a:r>
          </a:p>
          <a:p>
            <a:pPr marL="0" indent="0">
              <a:buNone/>
            </a:pPr>
            <a:endParaRPr lang="en-US" sz="1200" dirty="0"/>
          </a:p>
          <a:p>
            <a:r>
              <a:rPr lang="en-US" sz="2800" b="1" dirty="0"/>
              <a:t>Think</a:t>
            </a:r>
            <a:r>
              <a:rPr lang="en-US" sz="2800" dirty="0"/>
              <a:t> – Using “Why Plan Units of Study</a:t>
            </a:r>
            <a:r>
              <a:rPr lang="en-US" sz="2800" dirty="0">
                <a:solidFill>
                  <a:srgbClr val="000000"/>
                </a:solidFill>
              </a:rPr>
              <a:t>” sheet</a:t>
            </a:r>
            <a:r>
              <a:rPr lang="en-US" sz="2800" dirty="0"/>
              <a:t>, prioritize the benefits by selecting your personal Top 3</a:t>
            </a:r>
            <a:r>
              <a:rPr lang="en-US" sz="2800" dirty="0" smtClean="0"/>
              <a:t>.</a:t>
            </a:r>
          </a:p>
          <a:p>
            <a:pPr marL="0" indent="0">
              <a:buNone/>
            </a:pPr>
            <a:endParaRPr lang="en-US" sz="2800" dirty="0"/>
          </a:p>
          <a:p>
            <a:r>
              <a:rPr lang="en-US" sz="2800" b="1" dirty="0"/>
              <a:t>Pair</a:t>
            </a:r>
            <a:r>
              <a:rPr lang="en-US" sz="2800" dirty="0"/>
              <a:t> – Share your Top 3 and your reasons for the selections with another person at your table. </a:t>
            </a:r>
            <a:endParaRPr lang="en-US" sz="2800" dirty="0" smtClean="0"/>
          </a:p>
          <a:p>
            <a:pPr marL="0" indent="0">
              <a:buNone/>
            </a:pPr>
            <a:r>
              <a:rPr lang="en-US" sz="2800" dirty="0" smtClean="0"/>
              <a:t> </a:t>
            </a:r>
            <a:endParaRPr lang="en-US" sz="2800" dirty="0"/>
          </a:p>
          <a:p>
            <a:r>
              <a:rPr lang="en-US" sz="2800" b="1" dirty="0"/>
              <a:t>Share</a:t>
            </a:r>
            <a:r>
              <a:rPr lang="en-US" sz="2800" dirty="0"/>
              <a:t> – Share with whole group.</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990600"/>
            <a:ext cx="8534400" cy="769441"/>
          </a:xfrm>
          <a:prstGeom prst="rect">
            <a:avLst/>
          </a:prstGeom>
          <a:noFill/>
        </p:spPr>
        <p:txBody>
          <a:bodyPr wrap="square" rtlCol="0">
            <a:spAutoFit/>
          </a:bodyPr>
          <a:lstStyle/>
          <a:p>
            <a:r>
              <a:rPr lang="en-US" sz="4400" b="1" dirty="0" smtClean="0"/>
              <a:t>Why Plan Units of Study?</a:t>
            </a:r>
            <a:endParaRPr lang="en-US" sz="4400" b="1" dirty="0"/>
          </a:p>
        </p:txBody>
      </p:sp>
    </p:spTree>
    <p:extLst>
      <p:ext uri="{BB962C8B-B14F-4D97-AF65-F5344CB8AC3E}">
        <p14:creationId xmlns:p14="http://schemas.microsoft.com/office/powerpoint/2010/main" val="400275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2647" y="2057400"/>
            <a:ext cx="8859046" cy="3962400"/>
          </a:xfrm>
        </p:spPr>
        <p:txBody>
          <a:bodyPr>
            <a:normAutofit/>
          </a:bodyPr>
          <a:lstStyle/>
          <a:p>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305800" cy="769441"/>
          </a:xfrm>
          <a:prstGeom prst="rect">
            <a:avLst/>
          </a:prstGeom>
          <a:noFill/>
        </p:spPr>
        <p:txBody>
          <a:bodyPr wrap="square" rtlCol="0">
            <a:spAutoFit/>
          </a:bodyPr>
          <a:lstStyle/>
          <a:p>
            <a:r>
              <a:rPr lang="en-US" sz="4400" b="1" dirty="0" smtClean="0"/>
              <a:t>Why Plan Units of Study?</a:t>
            </a:r>
            <a:endParaRPr lang="en-US" sz="4400" b="1" dirty="0"/>
          </a:p>
        </p:txBody>
      </p:sp>
      <p:sp>
        <p:nvSpPr>
          <p:cNvPr id="4" name="TextBox 3"/>
          <p:cNvSpPr txBox="1"/>
          <p:nvPr/>
        </p:nvSpPr>
        <p:spPr>
          <a:xfrm>
            <a:off x="533400" y="2133600"/>
            <a:ext cx="7696200" cy="2062103"/>
          </a:xfrm>
          <a:prstGeom prst="rect">
            <a:avLst/>
          </a:prstGeom>
          <a:noFill/>
        </p:spPr>
        <p:txBody>
          <a:bodyPr wrap="square" rtlCol="0">
            <a:spAutoFit/>
          </a:bodyPr>
          <a:lstStyle/>
          <a:p>
            <a:r>
              <a:rPr lang="en-US" sz="3200" dirty="0"/>
              <a:t>In short…</a:t>
            </a:r>
          </a:p>
          <a:p>
            <a:endParaRPr lang="en-US" sz="3200" dirty="0"/>
          </a:p>
          <a:p>
            <a:r>
              <a:rPr lang="en-US" sz="3200" dirty="0"/>
              <a:t>You can’t outsource your </a:t>
            </a:r>
            <a:r>
              <a:rPr lang="en-US" sz="3200" dirty="0" smtClean="0"/>
              <a:t>thinking to anyone or anything!</a:t>
            </a:r>
            <a:endParaRPr lang="en-US" sz="3200" dirty="0"/>
          </a:p>
        </p:txBody>
      </p:sp>
    </p:spTree>
    <p:extLst>
      <p:ext uri="{BB962C8B-B14F-4D97-AF65-F5344CB8AC3E}">
        <p14:creationId xmlns:p14="http://schemas.microsoft.com/office/powerpoint/2010/main" val="320346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90800"/>
            <a:ext cx="8534400" cy="3962400"/>
          </a:xfrm>
        </p:spPr>
        <p:txBody>
          <a:bodyPr>
            <a:normAutofit fontScale="92500" lnSpcReduction="10000"/>
          </a:bodyPr>
          <a:lstStyle/>
          <a:p>
            <a:pPr marL="0" indent="0">
              <a:buNone/>
            </a:pPr>
            <a:r>
              <a:rPr lang="en-US" sz="3600" dirty="0" smtClean="0"/>
              <a:t>Unit 1 </a:t>
            </a:r>
          </a:p>
          <a:p>
            <a:r>
              <a:rPr lang="en-US" dirty="0" smtClean="0"/>
              <a:t>Close Reading – Read with a pen</a:t>
            </a:r>
          </a:p>
          <a:p>
            <a:r>
              <a:rPr lang="en-US" dirty="0" smtClean="0"/>
              <a:t>Content Analysis </a:t>
            </a:r>
          </a:p>
          <a:p>
            <a:pPr marL="0" indent="0">
              <a:buNone/>
            </a:pPr>
            <a:r>
              <a:rPr lang="en-US" dirty="0"/>
              <a:t>	</a:t>
            </a:r>
            <a:r>
              <a:rPr lang="en-US" dirty="0" smtClean="0"/>
              <a:t>1.  Read the actual complete text of the 	standards to which this unit is aligned.</a:t>
            </a:r>
          </a:p>
          <a:p>
            <a:pPr marL="0" indent="0">
              <a:buNone/>
            </a:pPr>
            <a:r>
              <a:rPr lang="en-US" dirty="0"/>
              <a:t>	</a:t>
            </a:r>
            <a:r>
              <a:rPr lang="en-US" dirty="0" smtClean="0"/>
              <a:t>2.  Use Resource column – study standards 	support tools to deepen understanding of what 	the content standards mean </a:t>
            </a:r>
          </a:p>
          <a:p>
            <a:pPr marL="0" indent="0">
              <a:buNone/>
            </a:pPr>
            <a:endParaRPr lang="en-US" dirty="0" smtClean="0"/>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381000" y="1066800"/>
            <a:ext cx="83058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343901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81000" y="1981200"/>
            <a:ext cx="8325646" cy="4191000"/>
          </a:xfrm>
        </p:spPr>
        <p:txBody>
          <a:bodyPr>
            <a:normAutofit/>
          </a:bodyPr>
          <a:lstStyle/>
          <a:p>
            <a:pPr marL="0" indent="0">
              <a:buNone/>
            </a:pPr>
            <a:endParaRPr lang="en-US" sz="4000" dirty="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228600" y="10668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1066800"/>
            <a:ext cx="5029200" cy="707886"/>
          </a:xfrm>
          <a:prstGeom prst="rect">
            <a:avLst/>
          </a:prstGeom>
          <a:noFill/>
        </p:spPr>
        <p:txBody>
          <a:bodyPr wrap="square" rtlCol="0">
            <a:spAutoFit/>
          </a:bodyPr>
          <a:lstStyle/>
          <a:p>
            <a:r>
              <a:rPr lang="en-US" sz="4000" b="1" dirty="0" smtClean="0"/>
              <a:t>Lunch</a:t>
            </a:r>
            <a:endParaRPr lang="en-US" sz="4000" b="1" dirty="0"/>
          </a:p>
        </p:txBody>
      </p:sp>
      <p:pic>
        <p:nvPicPr>
          <p:cNvPr id="4" name="Picture 3" descr="images.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28026" y="1828800"/>
            <a:ext cx="7696200" cy="4419600"/>
          </a:xfrm>
          <a:prstGeom prst="rect">
            <a:avLst/>
          </a:prstGeom>
        </p:spPr>
      </p:pic>
    </p:spTree>
    <p:extLst>
      <p:ext uri="{BB962C8B-B14F-4D97-AF65-F5344CB8AC3E}">
        <p14:creationId xmlns:p14="http://schemas.microsoft.com/office/powerpoint/2010/main" val="3882062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72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609600" y="990601"/>
            <a:ext cx="75438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solidFill>
                  <a:prstClr val="black"/>
                </a:solidFill>
                <a:latin typeface="Calibri"/>
              </a:rPr>
              <a:t>What </a:t>
            </a:r>
            <a:r>
              <a:rPr lang="en-US" dirty="0">
                <a:solidFill>
                  <a:prstClr val="black"/>
                </a:solidFill>
                <a:latin typeface="Calibri"/>
              </a:rPr>
              <a:t>numbers are missing in the boxes shown? </a:t>
            </a: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pic>
        <p:nvPicPr>
          <p:cNvPr id="2" name="Picture 1" descr="Missing Number.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5600" y="2819400"/>
            <a:ext cx="2895600" cy="2895600"/>
          </a:xfrm>
          <a:prstGeom prst="rect">
            <a:avLst/>
          </a:prstGeom>
        </p:spPr>
      </p:pic>
    </p:spTree>
    <p:extLst>
      <p:ext uri="{BB962C8B-B14F-4D97-AF65-F5344CB8AC3E}">
        <p14:creationId xmlns:p14="http://schemas.microsoft.com/office/powerpoint/2010/main" val="2569514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2590800"/>
            <a:ext cx="8859046" cy="3962400"/>
          </a:xfrm>
        </p:spPr>
        <p:txBody>
          <a:bodyPr>
            <a:normAutofit/>
          </a:bodyPr>
          <a:lstStyle/>
          <a:p>
            <a:pPr marL="0" indent="0">
              <a:buNone/>
            </a:pPr>
            <a:r>
              <a:rPr lang="en-US" sz="3600" dirty="0" smtClean="0"/>
              <a:t>Unit 1 </a:t>
            </a:r>
          </a:p>
          <a:p>
            <a:r>
              <a:rPr lang="en-US" dirty="0" smtClean="0"/>
              <a:t>Answer the essential questions</a:t>
            </a:r>
          </a:p>
          <a:p>
            <a:r>
              <a:rPr lang="en-US" dirty="0" smtClean="0"/>
              <a:t>Do the items/tasks in the assessment column</a:t>
            </a:r>
          </a:p>
          <a:p>
            <a:r>
              <a:rPr lang="en-US" dirty="0" smtClean="0"/>
              <a:t>Examine/Analyze the Sequence of Learning Experiences and the Instructional Strategies – use them to create a cohesive and connected sequence of lessons</a:t>
            </a:r>
          </a:p>
          <a:p>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250289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90800"/>
            <a:ext cx="8534400" cy="3962400"/>
          </a:xfrm>
        </p:spPr>
        <p:txBody>
          <a:bodyPr>
            <a:normAutofit/>
          </a:bodyPr>
          <a:lstStyle/>
          <a:p>
            <a:pPr marL="0" indent="0">
              <a:buNone/>
            </a:pPr>
            <a:r>
              <a:rPr lang="en-US" sz="3600" dirty="0" smtClean="0"/>
              <a:t>Unit 1 </a:t>
            </a:r>
          </a:p>
          <a:p>
            <a:r>
              <a:rPr lang="en-US" sz="2800" dirty="0" smtClean="0"/>
              <a:t>Fully develop one lesson of the sequence incorporating at least specific instructional or content pedagogy strategy learned this year. </a:t>
            </a:r>
          </a:p>
          <a:p>
            <a:pPr marL="0" indent="0">
              <a:buNone/>
            </a:pPr>
            <a:r>
              <a:rPr lang="en-US" sz="2800" dirty="0"/>
              <a:t>	</a:t>
            </a:r>
            <a:r>
              <a:rPr lang="en-US" sz="2800" dirty="0" smtClean="0"/>
              <a:t>- Use SCUSD Lesson Plan Template as a guide.  </a:t>
            </a:r>
          </a:p>
          <a:p>
            <a:pPr marL="0" indent="0">
              <a:buNone/>
            </a:pPr>
            <a:r>
              <a:rPr lang="en-US" sz="2800" dirty="0"/>
              <a:t>	</a:t>
            </a:r>
            <a:r>
              <a:rPr lang="en-US" sz="2800" dirty="0" smtClean="0"/>
              <a:t>- Share with your training specialist.</a:t>
            </a:r>
            <a:endParaRPr lang="en-US" sz="2800" dirty="0"/>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3820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375245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533399" y="2839171"/>
            <a:ext cx="8454039" cy="3962400"/>
          </a:xfrm>
        </p:spPr>
        <p:txBody>
          <a:bodyPr>
            <a:normAutofit/>
          </a:bodyPr>
          <a:lstStyle/>
          <a:p>
            <a:pPr marL="0" indent="0">
              <a:buNone/>
            </a:pPr>
            <a:r>
              <a:rPr lang="en-US" dirty="0" smtClean="0"/>
              <a:t>March Content Analysis</a:t>
            </a:r>
          </a:p>
          <a:p>
            <a:pPr marL="0" indent="0">
              <a:buNone/>
            </a:pPr>
            <a:r>
              <a:rPr lang="en-US" dirty="0" smtClean="0"/>
              <a:t> </a:t>
            </a:r>
          </a:p>
          <a:p>
            <a:pPr marL="514350" indent="-514350">
              <a:buFont typeface="+mj-lt"/>
              <a:buAutoNum type="arabicPeriod"/>
            </a:pPr>
            <a:r>
              <a:rPr lang="en-US" dirty="0" smtClean="0"/>
              <a:t>Find </a:t>
            </a:r>
            <a:r>
              <a:rPr lang="en-US" dirty="0" smtClean="0"/>
              <a:t>the unit aligned to the </a:t>
            </a:r>
            <a:r>
              <a:rPr lang="en-US" dirty="0" smtClean="0"/>
              <a:t>content cluster which </a:t>
            </a:r>
            <a:r>
              <a:rPr lang="en-US" dirty="0" smtClean="0"/>
              <a:t>you studied in March.  </a:t>
            </a:r>
            <a:endParaRPr lang="en-US" dirty="0" smtClean="0"/>
          </a:p>
          <a:p>
            <a:pPr marL="514350" indent="-514350">
              <a:buFont typeface="+mj-lt"/>
              <a:buAutoNum type="arabicPeriod"/>
            </a:pPr>
            <a:endParaRPr lang="en-US" dirty="0"/>
          </a:p>
          <a:p>
            <a:pPr marL="514350" indent="-514350">
              <a:buFont typeface="+mj-lt"/>
              <a:buAutoNum type="arabicPeriod"/>
            </a:pPr>
            <a:r>
              <a:rPr lang="en-US" dirty="0" smtClean="0"/>
              <a:t>Use </a:t>
            </a:r>
            <a:r>
              <a:rPr lang="en-US" dirty="0" smtClean="0"/>
              <a:t>a second +/      to provide feedback.</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3820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
        <p:nvSpPr>
          <p:cNvPr id="2" name="Isosceles Triangle 1"/>
          <p:cNvSpPr/>
          <p:nvPr/>
        </p:nvSpPr>
        <p:spPr>
          <a:xfrm>
            <a:off x="4648200" y="5791200"/>
            <a:ext cx="457200" cy="304800"/>
          </a:xfrm>
          <a:prstGeom prst="triangl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617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76200" y="1066800"/>
            <a:ext cx="8229600" cy="869547"/>
          </a:xfrm>
        </p:spPr>
        <p:txBody>
          <a:bodyPr>
            <a:normAutofit fontScale="90000"/>
          </a:bodyPr>
          <a:lstStyle/>
          <a:p>
            <a:pPr algn="l"/>
            <a:r>
              <a:rPr lang="en-US" sz="4000" dirty="0" smtClean="0"/>
              <a:t/>
            </a:r>
            <a:br>
              <a:rPr lang="en-US" sz="4000" dirty="0" smtClean="0"/>
            </a:br>
            <a:endParaRPr lang="en-US" sz="4000" dirty="0"/>
          </a:p>
        </p:txBody>
      </p:sp>
      <p:sp>
        <p:nvSpPr>
          <p:cNvPr id="2" name="TextBox 1"/>
          <p:cNvSpPr txBox="1"/>
          <p:nvPr/>
        </p:nvSpPr>
        <p:spPr>
          <a:xfrm>
            <a:off x="533400" y="2209800"/>
            <a:ext cx="8458200" cy="3416320"/>
          </a:xfrm>
          <a:prstGeom prst="rect">
            <a:avLst/>
          </a:prstGeom>
          <a:noFill/>
        </p:spPr>
        <p:txBody>
          <a:bodyPr wrap="square" rtlCol="0">
            <a:spAutoFit/>
          </a:bodyPr>
          <a:lstStyle/>
          <a:p>
            <a:pPr marL="571500" indent="-571500">
              <a:buFont typeface="Arial"/>
              <a:buChar char="•"/>
            </a:pPr>
            <a:r>
              <a:rPr lang="en-US" sz="3600" dirty="0" smtClean="0"/>
              <a:t>What are the obstacles</a:t>
            </a:r>
            <a:r>
              <a:rPr lang="en-US" sz="3600" dirty="0"/>
              <a:t>/possible solutions to implementing curriculum maps? </a:t>
            </a:r>
            <a:endParaRPr lang="en-US" sz="3600" dirty="0" smtClean="0"/>
          </a:p>
          <a:p>
            <a:pPr lvl="1"/>
            <a:r>
              <a:rPr lang="en-US" sz="3600" dirty="0"/>
              <a:t> </a:t>
            </a:r>
            <a:r>
              <a:rPr lang="en-US" sz="3600" dirty="0" smtClean="0"/>
              <a:t>-  In your </a:t>
            </a:r>
            <a:r>
              <a:rPr lang="en-US" sz="3600" dirty="0"/>
              <a:t>classroom?  </a:t>
            </a:r>
            <a:endParaRPr lang="en-US" sz="3600" dirty="0" smtClean="0"/>
          </a:p>
          <a:p>
            <a:pPr lvl="1"/>
            <a:r>
              <a:rPr lang="en-US" sz="3600" dirty="0"/>
              <a:t> </a:t>
            </a:r>
            <a:r>
              <a:rPr lang="en-US" sz="3600" dirty="0" smtClean="0"/>
              <a:t>-  In your </a:t>
            </a:r>
            <a:r>
              <a:rPr lang="en-US" sz="3600" dirty="0"/>
              <a:t>grade? </a:t>
            </a:r>
            <a:endParaRPr lang="en-US" sz="3600" dirty="0" smtClean="0"/>
          </a:p>
          <a:p>
            <a:pPr lvl="1"/>
            <a:r>
              <a:rPr lang="en-US" sz="3600" dirty="0"/>
              <a:t> </a:t>
            </a:r>
            <a:r>
              <a:rPr lang="en-US" sz="3600" dirty="0" smtClean="0"/>
              <a:t>-  In your </a:t>
            </a:r>
            <a:r>
              <a:rPr lang="en-US" sz="3600" dirty="0"/>
              <a:t>school? </a:t>
            </a:r>
            <a:endParaRPr lang="en-US" sz="3600" dirty="0" smtClean="0">
              <a:solidFill>
                <a:prstClr val="black"/>
              </a:solidFill>
              <a:latin typeface="Calibri"/>
            </a:endParaRPr>
          </a:p>
        </p:txBody>
      </p:sp>
      <p:sp>
        <p:nvSpPr>
          <p:cNvPr id="3" name="TextBox 2"/>
          <p:cNvSpPr txBox="1"/>
          <p:nvPr/>
        </p:nvSpPr>
        <p:spPr>
          <a:xfrm>
            <a:off x="381000" y="1143000"/>
            <a:ext cx="7010400" cy="769441"/>
          </a:xfrm>
          <a:prstGeom prst="rect">
            <a:avLst/>
          </a:prstGeom>
          <a:noFill/>
        </p:spPr>
        <p:txBody>
          <a:bodyPr wrap="square" rtlCol="0">
            <a:spAutoFit/>
          </a:bodyPr>
          <a:lstStyle/>
          <a:p>
            <a:r>
              <a:rPr lang="en-US" sz="4400" b="1" dirty="0" smtClean="0"/>
              <a:t>Moving Forward - CCSSM</a:t>
            </a:r>
            <a:endParaRPr lang="en-US" sz="4400" b="1" dirty="0"/>
          </a:p>
        </p:txBody>
      </p:sp>
    </p:spTree>
    <p:extLst>
      <p:ext uri="{BB962C8B-B14F-4D97-AF65-F5344CB8AC3E}">
        <p14:creationId xmlns:p14="http://schemas.microsoft.com/office/powerpoint/2010/main" val="133404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76200" y="1066800"/>
            <a:ext cx="8229600" cy="869547"/>
          </a:xfrm>
        </p:spPr>
        <p:txBody>
          <a:bodyPr>
            <a:normAutofit fontScale="90000"/>
          </a:bodyPr>
          <a:lstStyle/>
          <a:p>
            <a:pPr algn="l"/>
            <a:r>
              <a:rPr lang="en-US" sz="4000" dirty="0" smtClean="0"/>
              <a:t/>
            </a:r>
            <a:br>
              <a:rPr lang="en-US" sz="4000" dirty="0" smtClean="0"/>
            </a:br>
            <a:endParaRPr lang="en-US" sz="4000" dirty="0"/>
          </a:p>
        </p:txBody>
      </p:sp>
      <p:sp>
        <p:nvSpPr>
          <p:cNvPr id="2" name="TextBox 1"/>
          <p:cNvSpPr txBox="1"/>
          <p:nvPr/>
        </p:nvSpPr>
        <p:spPr>
          <a:xfrm>
            <a:off x="533400" y="2209800"/>
            <a:ext cx="8458200" cy="3970318"/>
          </a:xfrm>
          <a:prstGeom prst="rect">
            <a:avLst/>
          </a:prstGeom>
          <a:noFill/>
        </p:spPr>
        <p:txBody>
          <a:bodyPr wrap="square" rtlCol="0">
            <a:spAutoFit/>
          </a:bodyPr>
          <a:lstStyle/>
          <a:p>
            <a:r>
              <a:rPr lang="en-US" sz="3600" dirty="0" smtClean="0"/>
              <a:t>“Teachers are the key to children’s math learning, the conduits between the child and the math curriculum.”</a:t>
            </a:r>
          </a:p>
          <a:p>
            <a:endParaRPr lang="en-US" sz="3600" dirty="0"/>
          </a:p>
          <a:p>
            <a:r>
              <a:rPr lang="en-US" sz="3600" dirty="0" smtClean="0"/>
              <a:t>                            	</a:t>
            </a:r>
            <a:r>
              <a:rPr lang="en-US" sz="2000" dirty="0" smtClean="0"/>
              <a:t>Marilyn Burns, </a:t>
            </a:r>
            <a:r>
              <a:rPr lang="en-US" sz="2000" i="1" dirty="0" smtClean="0"/>
              <a:t>Leading The Way</a:t>
            </a:r>
            <a:endParaRPr lang="en-US" sz="2000" dirty="0" smtClean="0"/>
          </a:p>
          <a:p>
            <a:endParaRPr lang="en-US" sz="3600" dirty="0"/>
          </a:p>
          <a:p>
            <a:endParaRPr lang="en-US" sz="3600" dirty="0" smtClean="0"/>
          </a:p>
        </p:txBody>
      </p:sp>
      <p:sp>
        <p:nvSpPr>
          <p:cNvPr id="3" name="TextBox 2"/>
          <p:cNvSpPr txBox="1"/>
          <p:nvPr/>
        </p:nvSpPr>
        <p:spPr>
          <a:xfrm>
            <a:off x="533400" y="1143000"/>
            <a:ext cx="6858000" cy="769441"/>
          </a:xfrm>
          <a:prstGeom prst="rect">
            <a:avLst/>
          </a:prstGeom>
          <a:noFill/>
        </p:spPr>
        <p:txBody>
          <a:bodyPr wrap="square" rtlCol="0">
            <a:spAutoFit/>
          </a:bodyPr>
          <a:lstStyle/>
          <a:p>
            <a:r>
              <a:rPr lang="en-US" sz="4400" b="1" dirty="0" smtClean="0"/>
              <a:t>Moving Forward</a:t>
            </a:r>
            <a:endParaRPr lang="en-US" sz="4400" b="1" dirty="0"/>
          </a:p>
        </p:txBody>
      </p:sp>
    </p:spTree>
    <p:extLst>
      <p:ext uri="{BB962C8B-B14F-4D97-AF65-F5344CB8AC3E}">
        <p14:creationId xmlns:p14="http://schemas.microsoft.com/office/powerpoint/2010/main" val="1122016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72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1"/>
            <a:ext cx="76962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pic>
        <p:nvPicPr>
          <p:cNvPr id="4" name="Picture 3" descr="100's_Chart.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01067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914400"/>
            <a:ext cx="8382000" cy="5257800"/>
          </a:xfrm>
        </p:spPr>
        <p:txBody>
          <a:bodyPr>
            <a:normAutofit/>
          </a:bodyPr>
          <a:lstStyle/>
          <a:p>
            <a:pPr marL="0" indent="0">
              <a:buNone/>
            </a:pPr>
            <a:r>
              <a:rPr lang="en-US" dirty="0"/>
              <a:t>The number 43 is covered by pieces like these shown below. What other numbers might be covered?</a:t>
            </a:r>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1"/>
            <a:ext cx="76962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pic>
        <p:nvPicPr>
          <p:cNvPr id="3" name="Picture 2" descr="Missing Number Challenge.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0" y="2895600"/>
            <a:ext cx="3124200" cy="2088281"/>
          </a:xfrm>
          <a:prstGeom prst="rect">
            <a:avLst/>
          </a:prstGeom>
        </p:spPr>
      </p:pic>
    </p:spTree>
    <p:extLst>
      <p:ext uri="{BB962C8B-B14F-4D97-AF65-F5344CB8AC3E}">
        <p14:creationId xmlns:p14="http://schemas.microsoft.com/office/powerpoint/2010/main" val="2026003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04800" y="1017367"/>
            <a:ext cx="8686800" cy="5257800"/>
          </a:xfrm>
        </p:spPr>
        <p:txBody>
          <a:bodyPr>
            <a:normAutofit/>
          </a:bodyPr>
          <a:lstStyle/>
          <a:p>
            <a:pPr marL="0" indent="0">
              <a:buNone/>
            </a:pPr>
            <a:r>
              <a:rPr lang="en-US" dirty="0" smtClean="0"/>
              <a:t>How could a student use a hundreds chart to solve:</a:t>
            </a:r>
          </a:p>
          <a:p>
            <a:pPr marL="0" indent="0">
              <a:buNone/>
            </a:pPr>
            <a:endParaRPr lang="en-US" dirty="0" smtClean="0"/>
          </a:p>
          <a:p>
            <a:pPr marL="0" indent="0">
              <a:buNone/>
            </a:pPr>
            <a:r>
              <a:rPr lang="en-US" dirty="0" smtClean="0"/>
              <a:t>34 – 9 = </a:t>
            </a:r>
          </a:p>
          <a:p>
            <a:pPr marL="0" indent="0">
              <a:buNone/>
            </a:pPr>
            <a:endParaRPr lang="en-US" dirty="0" smtClean="0"/>
          </a:p>
          <a:p>
            <a:pPr marL="0" indent="0">
              <a:buNone/>
            </a:pPr>
            <a:endParaRPr lang="en-US" dirty="0"/>
          </a:p>
          <a:p>
            <a:pPr marL="0" indent="0">
              <a:buNone/>
            </a:pPr>
            <a:r>
              <a:rPr lang="en-US" dirty="0" smtClean="0"/>
              <a:t>77 – 28 = </a:t>
            </a:r>
            <a:endParaRPr lang="en-US" dirty="0"/>
          </a:p>
          <a:p>
            <a:pPr marL="0" indent="0">
              <a:buNone/>
            </a:pPr>
            <a:endParaRPr lang="en-US" dirty="0" smtClean="0"/>
          </a:p>
        </p:txBody>
      </p:sp>
      <p:sp>
        <p:nvSpPr>
          <p:cNvPr id="9" name="Content Placeholder 1"/>
          <p:cNvSpPr txBox="1">
            <a:spLocks/>
          </p:cNvSpPr>
          <p:nvPr/>
        </p:nvSpPr>
        <p:spPr>
          <a:xfrm>
            <a:off x="457200" y="990601"/>
            <a:ext cx="76962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a:endParaRPr>
          </a:p>
          <a:p>
            <a:pPr marL="0" indent="0">
              <a:buFont typeface="Arial" panose="020B0604020202020204" pitchFamily="34" charset="0"/>
              <a:buNone/>
            </a:pPr>
            <a:endParaRPr lang="en-US" dirty="0">
              <a:solidFill>
                <a:prstClr val="black"/>
              </a:solidFill>
              <a:latin typeface="Calibri"/>
            </a:endParaRPr>
          </a:p>
        </p:txBody>
      </p:sp>
    </p:spTree>
    <p:extLst>
      <p:ext uri="{BB962C8B-B14F-4D97-AF65-F5344CB8AC3E}">
        <p14:creationId xmlns:p14="http://schemas.microsoft.com/office/powerpoint/2010/main" val="3540728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72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7696200" cy="5105399"/>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a:solidFill>
                  <a:prstClr val="black"/>
                </a:solidFill>
                <a:latin typeface="Calibri" pitchFamily="34" charset="0"/>
              </a:rPr>
              <a:t>Why use the </a:t>
            </a:r>
            <a:r>
              <a:rPr lang="en-US" dirty="0" smtClean="0">
                <a:solidFill>
                  <a:prstClr val="black"/>
                </a:solidFill>
                <a:latin typeface="Calibri" pitchFamily="34" charset="0"/>
              </a:rPr>
              <a:t>Hundreds </a:t>
            </a:r>
            <a:r>
              <a:rPr lang="en-US" dirty="0">
                <a:solidFill>
                  <a:prstClr val="black"/>
                </a:solidFill>
                <a:latin typeface="Calibri" pitchFamily="34" charset="0"/>
              </a:rPr>
              <a:t>Chart</a:t>
            </a:r>
            <a:r>
              <a:rPr lang="en-US" dirty="0" smtClean="0">
                <a:solidFill>
                  <a:prstClr val="black"/>
                </a:solidFill>
                <a:latin typeface="Calibri" pitchFamily="34" charset="0"/>
              </a:rPr>
              <a:t>?</a:t>
            </a:r>
          </a:p>
          <a:p>
            <a:pPr marL="0" indent="0">
              <a:buFont typeface="Arial" panose="020B0604020202020204" pitchFamily="34" charset="0"/>
              <a:buNone/>
            </a:pPr>
            <a:endParaRPr lang="en-US" dirty="0" smtClean="0">
              <a:solidFill>
                <a:prstClr val="black"/>
              </a:solidFill>
              <a:latin typeface="Calibri" pitchFamily="34" charset="0"/>
            </a:endParaRPr>
          </a:p>
          <a:p>
            <a:r>
              <a:rPr lang="en-US" dirty="0" smtClean="0">
                <a:solidFill>
                  <a:prstClr val="black"/>
                </a:solidFill>
                <a:latin typeface="Calibri" pitchFamily="34" charset="0"/>
              </a:rPr>
              <a:t>It is a framework for students to think about our base ten system and to build a mental model of the mathematical structure of our system.</a:t>
            </a:r>
          </a:p>
          <a:p>
            <a:pPr marL="0" indent="0">
              <a:buFont typeface="Arial" panose="020B0604020202020204" pitchFamily="34" charset="0"/>
              <a:buNone/>
            </a:pPr>
            <a:endParaRPr lang="en-US" dirty="0" smtClean="0">
              <a:solidFill>
                <a:prstClr val="black"/>
              </a:solidFill>
              <a:latin typeface="Calibri" pitchFamily="34" charset="0"/>
            </a:endParaRPr>
          </a:p>
          <a:p>
            <a:r>
              <a:rPr lang="en-US" dirty="0">
                <a:solidFill>
                  <a:prstClr val="black"/>
                </a:solidFill>
                <a:latin typeface="Calibri"/>
              </a:rPr>
              <a:t>Hundreds charts allow children to explore concepts from counting </a:t>
            </a:r>
            <a:r>
              <a:rPr lang="en-US" dirty="0" smtClean="0">
                <a:solidFill>
                  <a:prstClr val="black"/>
                </a:solidFill>
                <a:latin typeface="Calibri"/>
              </a:rPr>
              <a:t>to adding </a:t>
            </a:r>
            <a:r>
              <a:rPr lang="en-US" dirty="0">
                <a:solidFill>
                  <a:prstClr val="black"/>
                </a:solidFill>
                <a:latin typeface="Calibri"/>
              </a:rPr>
              <a:t>two-digit numbers</a:t>
            </a:r>
            <a:r>
              <a:rPr lang="en-US" dirty="0" smtClean="0">
                <a:solidFill>
                  <a:prstClr val="black"/>
                </a:solidFill>
                <a:latin typeface="Calibri"/>
              </a:rPr>
              <a:t>.</a:t>
            </a:r>
          </a:p>
          <a:p>
            <a:endParaRPr lang="en-US" dirty="0">
              <a:solidFill>
                <a:prstClr val="black"/>
              </a:solidFill>
              <a:latin typeface="Calibri" pitchFamily="34" charset="0"/>
            </a:endParaRPr>
          </a:p>
          <a:p>
            <a:r>
              <a:rPr lang="en-US" dirty="0" smtClean="0">
                <a:solidFill>
                  <a:prstClr val="black"/>
                </a:solidFill>
                <a:latin typeface="Calibri" pitchFamily="34" charset="0"/>
              </a:rPr>
              <a:t>It should be an interactive tool used and internalized by the students. </a:t>
            </a:r>
          </a:p>
          <a:p>
            <a:pPr marL="0" indent="0" algn="r">
              <a:buFont typeface="Arial" panose="020B0604020202020204" pitchFamily="34" charset="0"/>
              <a:buNone/>
            </a:pPr>
            <a:endParaRPr lang="en-US" dirty="0" smtClean="0">
              <a:solidFill>
                <a:prstClr val="black"/>
              </a:solidFill>
              <a:latin typeface="Calibri" pitchFamily="34" charset="0"/>
            </a:endParaRPr>
          </a:p>
          <a:p>
            <a:pPr marL="0" indent="0" algn="r">
              <a:buFont typeface="Arial" panose="020B0604020202020204" pitchFamily="34" charset="0"/>
              <a:buNone/>
            </a:pPr>
            <a:r>
              <a:rPr lang="en-US" sz="2400" dirty="0" smtClean="0">
                <a:solidFill>
                  <a:prstClr val="black"/>
                </a:solidFill>
                <a:latin typeface="Calibri" pitchFamily="34" charset="0"/>
              </a:rPr>
              <a:t>Conklin &amp; Sheffield, 2012</a:t>
            </a:r>
          </a:p>
          <a:p>
            <a:pPr marL="0" indent="0">
              <a:buFont typeface="Arial" panose="020B0604020202020204" pitchFamily="34" charset="0"/>
              <a:buNone/>
            </a:pPr>
            <a:endParaRPr lang="en-US" sz="1600" dirty="0" smtClean="0">
              <a:solidFill>
                <a:prstClr val="black"/>
              </a:solidFill>
              <a:latin typeface="Calibri" pitchFamily="34" charset="0"/>
            </a:endParaRPr>
          </a:p>
          <a:p>
            <a:endParaRPr lang="en-US" dirty="0">
              <a:solidFill>
                <a:prstClr val="black"/>
              </a:solidFill>
              <a:latin typeface="Calibri"/>
            </a:endParaRPr>
          </a:p>
        </p:txBody>
      </p:sp>
    </p:spTree>
    <p:extLst>
      <p:ext uri="{BB962C8B-B14F-4D97-AF65-F5344CB8AC3E}">
        <p14:creationId xmlns:p14="http://schemas.microsoft.com/office/powerpoint/2010/main" val="544324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914400"/>
            <a:ext cx="8382000" cy="5257800"/>
          </a:xfrm>
        </p:spPr>
        <p:txBody>
          <a:bodyPr>
            <a:normAutofit fontScale="85000" lnSpcReduction="10000"/>
          </a:bodyPr>
          <a:lstStyle/>
          <a:p>
            <a:pPr marL="0" indent="0">
              <a:buNone/>
            </a:pPr>
            <a:r>
              <a:rPr lang="en-US" dirty="0" smtClean="0"/>
              <a:t>How could the hundreds chart be used to support the following standards:</a:t>
            </a:r>
          </a:p>
          <a:p>
            <a:pPr marL="0" indent="0">
              <a:buNone/>
            </a:pPr>
            <a:endParaRPr lang="en-US" dirty="0" smtClean="0"/>
          </a:p>
          <a:p>
            <a:pPr marL="0" indent="0">
              <a:buNone/>
            </a:pPr>
            <a:r>
              <a:rPr lang="en-US" dirty="0" smtClean="0"/>
              <a:t>K.CC.1</a:t>
            </a:r>
            <a:r>
              <a:rPr lang="en-US" dirty="0"/>
              <a:t>. Count to 100 by ones and by tens. </a:t>
            </a:r>
            <a:endParaRPr lang="en-US" dirty="0" smtClean="0"/>
          </a:p>
          <a:p>
            <a:pPr marL="0" indent="0">
              <a:buNone/>
            </a:pPr>
            <a:endParaRPr lang="en-US" dirty="0"/>
          </a:p>
          <a:p>
            <a:pPr marL="0" indent="0">
              <a:buNone/>
            </a:pPr>
            <a:r>
              <a:rPr lang="en-US" dirty="0" smtClean="0"/>
              <a:t>1.NBT.4</a:t>
            </a:r>
            <a:r>
              <a:rPr lang="en-US" dirty="0"/>
              <a:t>. Add within 100, including adding a two-digit number and a one-digit number, and adding a two-digit number and a multiple of </a:t>
            </a:r>
            <a:r>
              <a:rPr lang="en-US" dirty="0" smtClean="0"/>
              <a:t>10.</a:t>
            </a:r>
          </a:p>
          <a:p>
            <a:pPr marL="0" indent="0">
              <a:buNone/>
            </a:pPr>
            <a:endParaRPr lang="en-US" dirty="0"/>
          </a:p>
          <a:p>
            <a:pPr marL="0" indent="0">
              <a:buNone/>
            </a:pPr>
            <a:r>
              <a:rPr lang="en-US" dirty="0" smtClean="0"/>
              <a:t>2.NBT.5</a:t>
            </a:r>
            <a:r>
              <a:rPr lang="en-US" dirty="0"/>
              <a:t>. Fluently add and subtract within 100 using strategies based on place value, properties of operations, and/or the relationship between addition and subtraction. </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3770380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4000" dirty="0" smtClean="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1"/>
            <a:ext cx="76962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4" name="TextBox 3"/>
          <p:cNvSpPr txBox="1"/>
          <p:nvPr/>
        </p:nvSpPr>
        <p:spPr>
          <a:xfrm>
            <a:off x="457200" y="1981200"/>
            <a:ext cx="8382000" cy="4524315"/>
          </a:xfrm>
          <a:prstGeom prst="rect">
            <a:avLst/>
          </a:prstGeom>
          <a:noFill/>
        </p:spPr>
        <p:txBody>
          <a:bodyPr wrap="square" rtlCol="0">
            <a:spAutoFit/>
          </a:bodyPr>
          <a:lstStyle/>
          <a:p>
            <a:r>
              <a:rPr lang="en-US" sz="3200" dirty="0"/>
              <a:t>Participants will:</a:t>
            </a:r>
          </a:p>
          <a:p>
            <a:pPr marL="457200" indent="-457200">
              <a:buFont typeface="Arial"/>
              <a:buChar char="•"/>
            </a:pPr>
            <a:r>
              <a:rPr lang="en-US" sz="3200" dirty="0" smtClean="0"/>
              <a:t>Connect content standards to content pedagogy.</a:t>
            </a:r>
          </a:p>
          <a:p>
            <a:pPr marL="457200" indent="-457200">
              <a:buFont typeface="Arial"/>
              <a:buChar char="•"/>
            </a:pPr>
            <a:r>
              <a:rPr lang="en-US" sz="3200" dirty="0"/>
              <a:t>Celebrate successes. </a:t>
            </a:r>
            <a:endParaRPr lang="en-US" sz="3200" dirty="0" smtClean="0"/>
          </a:p>
          <a:p>
            <a:pPr marL="457200" indent="-457200">
              <a:buFont typeface="Arial"/>
              <a:buChar char="•"/>
            </a:pPr>
            <a:r>
              <a:rPr lang="en-US" sz="3200" dirty="0" smtClean="0"/>
              <a:t>Connect the use of </a:t>
            </a:r>
            <a:r>
              <a:rPr lang="en-US" sz="3200" dirty="0" err="1"/>
              <a:t>m</a:t>
            </a:r>
            <a:r>
              <a:rPr lang="en-US" sz="3200" dirty="0" err="1" smtClean="0"/>
              <a:t>anipulatives</a:t>
            </a:r>
            <a:r>
              <a:rPr lang="en-US" sz="3200" dirty="0" smtClean="0"/>
              <a:t> and the Standards for Mathematical Practice.</a:t>
            </a:r>
            <a:endParaRPr lang="en-US" sz="3200" dirty="0"/>
          </a:p>
          <a:p>
            <a:pPr marL="457200" indent="-457200">
              <a:buFont typeface="Arial"/>
              <a:buChar char="•"/>
            </a:pPr>
            <a:r>
              <a:rPr lang="en-US" sz="3200" dirty="0" smtClean="0"/>
              <a:t>Analyze the curriculum map and use it to plan for coherent, cohesive and connected instruction.</a:t>
            </a:r>
          </a:p>
        </p:txBody>
      </p:sp>
      <p:sp>
        <p:nvSpPr>
          <p:cNvPr id="2" name="TextBox 1"/>
          <p:cNvSpPr txBox="1"/>
          <p:nvPr/>
        </p:nvSpPr>
        <p:spPr>
          <a:xfrm>
            <a:off x="381000" y="990600"/>
            <a:ext cx="6705600" cy="769441"/>
          </a:xfrm>
          <a:prstGeom prst="rect">
            <a:avLst/>
          </a:prstGeom>
          <a:noFill/>
        </p:spPr>
        <p:txBody>
          <a:bodyPr wrap="square" rtlCol="0">
            <a:spAutoFit/>
          </a:bodyPr>
          <a:lstStyle/>
          <a:p>
            <a:r>
              <a:rPr lang="en-US" sz="4400" b="1" dirty="0" smtClean="0"/>
              <a:t>Outcomes</a:t>
            </a:r>
            <a:endParaRPr lang="en-US" sz="4400" b="1" dirty="0"/>
          </a:p>
        </p:txBody>
      </p:sp>
    </p:spTree>
    <p:extLst>
      <p:ext uri="{BB962C8B-B14F-4D97-AF65-F5344CB8AC3E}">
        <p14:creationId xmlns:p14="http://schemas.microsoft.com/office/powerpoint/2010/main" val="418230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4000" dirty="0" smtClean="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609600" y="1905000"/>
            <a:ext cx="8229600" cy="4770537"/>
          </a:xfrm>
          <a:prstGeom prst="rect">
            <a:avLst/>
          </a:prstGeom>
          <a:noFill/>
        </p:spPr>
        <p:txBody>
          <a:bodyPr wrap="square" rtlCol="0">
            <a:spAutoFit/>
          </a:bodyPr>
          <a:lstStyle/>
          <a:p>
            <a:pPr marL="742950" indent="-742950">
              <a:buAutoNum type="arabicPeriod"/>
            </a:pPr>
            <a:r>
              <a:rPr lang="en-US" sz="3200" dirty="0" smtClean="0"/>
              <a:t>Warm-Up</a:t>
            </a:r>
          </a:p>
          <a:p>
            <a:pPr marL="742950" indent="-742950">
              <a:buAutoNum type="arabicPeriod"/>
            </a:pPr>
            <a:endParaRPr lang="en-US" sz="3200" dirty="0"/>
          </a:p>
          <a:p>
            <a:pPr marL="742950" indent="-742950">
              <a:buAutoNum type="arabicPeriod"/>
            </a:pPr>
            <a:r>
              <a:rPr lang="en-US" sz="3200" dirty="0" smtClean="0"/>
              <a:t>Celebrating </a:t>
            </a:r>
            <a:r>
              <a:rPr lang="en-US" sz="3200" dirty="0"/>
              <a:t>Success </a:t>
            </a:r>
          </a:p>
          <a:p>
            <a:pPr marL="742950" indent="-742950">
              <a:buAutoNum type="arabicPeriod"/>
            </a:pPr>
            <a:endParaRPr lang="en-US" sz="3200" dirty="0" smtClean="0"/>
          </a:p>
          <a:p>
            <a:pPr marL="742950" indent="-742950">
              <a:buAutoNum type="arabicPeriod"/>
            </a:pPr>
            <a:r>
              <a:rPr lang="en-US" sz="3200" dirty="0" smtClean="0"/>
              <a:t>Manipulatives and the Standards for Mathematical Practice</a:t>
            </a:r>
          </a:p>
          <a:p>
            <a:pPr marL="742950" indent="-742950">
              <a:buAutoNum type="arabicPeriod"/>
            </a:pPr>
            <a:endParaRPr lang="en-US" sz="3200" dirty="0"/>
          </a:p>
          <a:p>
            <a:pPr marL="742950" indent="-742950">
              <a:buAutoNum type="arabicPeriod"/>
            </a:pPr>
            <a:r>
              <a:rPr lang="en-US" sz="3200" dirty="0" smtClean="0"/>
              <a:t>Curriculum Maps</a:t>
            </a:r>
            <a:endParaRPr lang="en-US" sz="3200" dirty="0"/>
          </a:p>
          <a:p>
            <a:endParaRPr lang="en-US" sz="3200" dirty="0" smtClean="0"/>
          </a:p>
          <a:p>
            <a:endParaRPr lang="en-US" sz="800" dirty="0"/>
          </a:p>
          <a:p>
            <a:pPr marL="742950" indent="-742950">
              <a:buAutoNum type="arabicPeriod" startAt="2"/>
            </a:pPr>
            <a:endParaRPr lang="en-US" sz="800" dirty="0"/>
          </a:p>
        </p:txBody>
      </p:sp>
      <p:sp>
        <p:nvSpPr>
          <p:cNvPr id="3" name="TextBox 2"/>
          <p:cNvSpPr txBox="1"/>
          <p:nvPr/>
        </p:nvSpPr>
        <p:spPr>
          <a:xfrm>
            <a:off x="533400" y="1066800"/>
            <a:ext cx="2971800" cy="707886"/>
          </a:xfrm>
          <a:prstGeom prst="rect">
            <a:avLst/>
          </a:prstGeom>
          <a:noFill/>
        </p:spPr>
        <p:txBody>
          <a:bodyPr wrap="square" rtlCol="0">
            <a:spAutoFit/>
          </a:bodyPr>
          <a:lstStyle/>
          <a:p>
            <a:r>
              <a:rPr lang="en-US" sz="4000" b="1" dirty="0" smtClean="0"/>
              <a:t>Agenda</a:t>
            </a:r>
            <a:endParaRPr lang="en-US" sz="4000" b="1" dirty="0"/>
          </a:p>
        </p:txBody>
      </p:sp>
    </p:spTree>
    <p:extLst>
      <p:ext uri="{BB962C8B-B14F-4D97-AF65-F5344CB8AC3E}">
        <p14:creationId xmlns:p14="http://schemas.microsoft.com/office/powerpoint/2010/main" val="1508879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7452</TotalTime>
  <Words>1355</Words>
  <Application>Microsoft Office PowerPoint</Application>
  <PresentationFormat>On-screen Show (4:3)</PresentationFormat>
  <Paragraphs>227</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SCUSD</cp:lastModifiedBy>
  <cp:revision>463</cp:revision>
  <cp:lastPrinted>2013-07-12T17:37:49Z</cp:lastPrinted>
  <dcterms:created xsi:type="dcterms:W3CDTF">2012-01-25T19:43:10Z</dcterms:created>
  <dcterms:modified xsi:type="dcterms:W3CDTF">2014-05-15T20:53:05Z</dcterms:modified>
</cp:coreProperties>
</file>