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yfYvits_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a-jpa.org/materials-orde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lang="en-US"/>
              <a:t>Playground Care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/>
              <a:t>Sacramento City USD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 descr="Displaying IMG_04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7924800" cy="5943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>
            <a:off x="6019800" y="2133600"/>
            <a:ext cx="76200" cy="320040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65" name="Google Shape;165;p22"/>
          <p:cNvSpPr txBox="1"/>
          <p:nvPr/>
        </p:nvSpPr>
        <p:spPr>
          <a:xfrm>
            <a:off x="6400800" y="335280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24”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 descr="Displaying IMG_03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762000"/>
            <a:ext cx="6299199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1751292" y="763571"/>
            <a:ext cx="3657600" cy="3505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3249891" y="5789629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Exposed footings indicate low loose protective surfacing material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 descr="Displaying IMG_05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6858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4038600" y="5786735"/>
            <a:ext cx="4343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Exposed weed barrier material indicates low loose protective surfacing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 descr="Displaying IMG_05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9" y="457201"/>
            <a:ext cx="6934201" cy="520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5562600" y="2514600"/>
            <a:ext cx="1752600" cy="1524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3505200" y="5867400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Weeds and other organic growth indicates lack of maintenance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 descr="Displaying IMG_08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176" y="304800"/>
            <a:ext cx="4684447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>
            <a:off x="4648200" y="2438400"/>
            <a:ext cx="1752600" cy="1524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81000" y="838200"/>
            <a:ext cx="2209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Watch for loose connections and exposed damage on container box materials.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Displaying IMG_06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8728"/>
            <a:ext cx="3905453" cy="444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 descr="Displaying IMG_064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04800"/>
            <a:ext cx="4408301" cy="58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/>
          <p:nvPr/>
        </p:nvSpPr>
        <p:spPr>
          <a:xfrm>
            <a:off x="6019800" y="4267200"/>
            <a:ext cx="1752600" cy="152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2057400" y="3244830"/>
            <a:ext cx="1752600" cy="152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57200" y="4953000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Repair torn unitary surfacing early to prevent further damage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Damaged equipment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Vandalism or missing components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Metal surfaces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Sharp edges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Moving parts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Worn “S” hooks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Hardware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Protruding bolts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Missing or loose hardware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Recognizing hazards:</a:t>
            </a:r>
            <a:br>
              <a:rPr lang="en-US"/>
            </a:br>
            <a:r>
              <a:rPr lang="en-US"/>
              <a:t>	Equipment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 descr="Displaying IMG_04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27334"/>
            <a:ext cx="4800600" cy="6403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304800" y="838200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Watch for missing hardware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 descr="Displaying IMG_08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33400"/>
            <a:ext cx="7842250" cy="5881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>
            <a:off x="2133600" y="2895600"/>
            <a:ext cx="1752600" cy="152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 descr="Displaying IMG_068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65023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/>
          <p:nvPr/>
        </p:nvSpPr>
        <p:spPr>
          <a:xfrm>
            <a:off x="3429000" y="2286000"/>
            <a:ext cx="1752600" cy="152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2819400" y="5486400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Protruding bolts can create entanglement hazards and cause potential injury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65760" lvl="0" indent="-247309" algn="l" rtl="0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Following assessment done on all playgrounds, Facilities will categorize them for future replacement. </a:t>
            </a:r>
            <a:endParaRPr/>
          </a:p>
          <a:p>
            <a:pPr marL="365760" lvl="0" indent="-247309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SIA’s CPSI and ADA team is available to assist Risk Mgmt and Facilities with inspections and on replacement projects.</a:t>
            </a:r>
            <a:endParaRPr/>
          </a:p>
          <a:p>
            <a:pPr marL="365760" lvl="0" indent="-247309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M&amp;O will continue to address immediate repairs needed before school year resumes.</a:t>
            </a:r>
            <a:endParaRPr/>
          </a:p>
          <a:p>
            <a:pPr marL="365760" lvl="0" indent="-247309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Work orders are promptly addressed on unsafe findings.</a:t>
            </a:r>
            <a:endParaRPr/>
          </a:p>
          <a:p>
            <a:pPr marL="365760" lvl="0" indent="-247309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SIA will continue to schedule yearly Spring and Fall inspections, and custodial staff are required to do routine playground checks throughout the year.</a:t>
            </a:r>
            <a:endParaRPr/>
          </a:p>
          <a:p>
            <a:pPr marL="365760" lvl="0" indent="-148211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Our playgrounds!</a:t>
            </a:r>
            <a:endParaRPr/>
          </a:p>
        </p:txBody>
      </p:sp>
      <p:pic>
        <p:nvPicPr>
          <p:cNvPr id="110" name="Google Shape;110;p14" descr="C:\Users\LJT\AppData\Local\Microsoft\Windows\Temporary Internet Files\Content.IE5\88M59BSB\76985_0fdbdcfaa8_s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048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2" descr="Displaying IMG_05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266760"/>
            <a:ext cx="4741484" cy="632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/>
          <p:nvPr/>
        </p:nvSpPr>
        <p:spPr>
          <a:xfrm>
            <a:off x="5486400" y="2362200"/>
            <a:ext cx="2133600" cy="1600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533400" y="914400"/>
            <a:ext cx="2438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Open S-Hooks or other connections can cause equipment to become loose and disengaged as well as entangle clothing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3" descr="Displaying Main ti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27334"/>
            <a:ext cx="4800600" cy="640333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/>
        </p:nvSpPr>
        <p:spPr>
          <a:xfrm>
            <a:off x="457200" y="1066800"/>
            <a:ext cx="2286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Missing equipment creates additional hazards.  Block openings and close off all hazardous areas of the playground until repair or replacement is complete.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Major damage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Replacement of components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Changes to equipment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Planned purchase of new equipment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ADA compliance 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Contact the district for…</a:t>
            </a:r>
            <a:endParaRPr/>
          </a:p>
        </p:txBody>
      </p:sp>
      <p:pic>
        <p:nvPicPr>
          <p:cNvPr id="246" name="Google Shape;246;p34" descr="C:\Users\LJT\AppData\Local\Microsoft\Windows\Temporary Internet Files\Content.IE5\YXZZ2S05\playground_banne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3485548"/>
            <a:ext cx="3505200" cy="285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Visit SIA’s YouTube channel to view the video </a:t>
            </a:r>
            <a:r>
              <a:rPr lang="en-US" b="1" i="1"/>
              <a:t>Conducting a Routine Playground Inspection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https://www.youtube.com/watch?v=uEyfYvits_s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SIA’s FREE playground warning labels: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https://www.sia-jpa.org/materials-order/</a:t>
            </a:r>
            <a:endParaRPr/>
          </a:p>
          <a:p>
            <a:pPr marL="621792" lvl="1" indent="-82550" algn="l" rtl="0">
              <a:spcBef>
                <a:spcPts val="324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Playground Resources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Thank you for </a:t>
            </a:r>
            <a:br>
              <a:rPr lang="en-US"/>
            </a:br>
            <a:r>
              <a:rPr lang="en-US"/>
              <a:t>keeping our kids safe!</a:t>
            </a:r>
            <a:endParaRPr/>
          </a:p>
        </p:txBody>
      </p:sp>
      <p:pic>
        <p:nvPicPr>
          <p:cNvPr id="258" name="Google Shape;258;p36" descr="C:\Users\LJT\AppData\Local\Microsoft\Windows\Temporary Internet Files\Content.Outlook\4ZXG1I2J\Playgrd 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448741"/>
            <a:ext cx="3182176" cy="475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Important role in daily update and keeping children safe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Daily: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Rake exit areas of slides and under monkey bars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Make sure footings of structure are not exposed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Visual inspection EACH DAY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Monthly: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Complete checklist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Look for missing bolts, cracks, loose components, vandalism, environmental issues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Send copy to Risk Management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Custodian Role	</a:t>
            </a:r>
            <a:endParaRPr/>
          </a:p>
        </p:txBody>
      </p:sp>
      <p:pic>
        <p:nvPicPr>
          <p:cNvPr id="117" name="Google Shape;117;p15" descr="C:\Users\LJT\AppData\Local\Microsoft\Windows\Temporary Internet Files\Content.IE5\HM0L9G0U\monkey-bars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052365"/>
            <a:ext cx="2322856" cy="156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Since 2000, all public playgrounds were required to meet California regulations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All playgrounds must comply with: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California Health &amp; Safety Code, Section 115725-115735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ASTM standards: F1487, F1292, F1951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U.S. Consumer Product Safety Commission (CPSC) Handbook for Public Playgrounds #325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2022 California Building Code Chapter 11B accessibility standards and 2010 ADA Standards for Accessible design 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California Regulations</a:t>
            </a:r>
            <a:endParaRPr/>
          </a:p>
        </p:txBody>
      </p:sp>
      <p:pic>
        <p:nvPicPr>
          <p:cNvPr id="124" name="Google Shape;124;p16" descr="C:\Users\LJT\AppData\Local\Microsoft\Windows\Temporary Internet Files\Content.IE5\HM0L9G0U\playground.slide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1417638"/>
            <a:ext cx="1318181" cy="127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229600" cy="21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632"/>
              <a:buChar char="🞂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Poor maintenance of equipment is cited as the second leading factor in playground injuries after improper use/poor supervision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79% of all playground injuries are due to falls</a:t>
            </a:r>
            <a:endParaRPr/>
          </a:p>
          <a:p>
            <a:pPr marL="365760" lvl="0" indent="-15240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Why is Maintenance Important?</a:t>
            </a:r>
            <a:endParaRPr/>
          </a:p>
        </p:txBody>
      </p:sp>
      <p:pic>
        <p:nvPicPr>
          <p:cNvPr id="131" name="Google Shape;131;p17" descr="C:\Users\LJT\AppData\Local\Microsoft\Windows\Temporary Internet Files\Content.IE5\RALK0MTV\school_playground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352800"/>
            <a:ext cx="2057400" cy="286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Safety – ensure safety of users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Function – keep equipment operational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Aesthetics – clean, attractive and sanitary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 b="1" i="1"/>
              <a:t>GOAL:  Be proactive, not reactive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Purpose of inspections</a:t>
            </a:r>
            <a:endParaRPr/>
          </a:p>
        </p:txBody>
      </p:sp>
      <p:pic>
        <p:nvPicPr>
          <p:cNvPr id="138" name="Google Shape;138;p18" descr="C:\Users\LJT\AppData\Local\Microsoft\Windows\Temporary Internet Files\Content.IE5\OXB4GV65\3714350142_a0a4c93fcc_z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4267200"/>
            <a:ext cx="41402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Daily – visual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Weekly – check fall material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Monthly – check equipment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Annually - fall material refills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Document all inspections!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If it isn’t written down, it didn’t happen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Take credit for the work you are doing!</a:t>
            </a:r>
            <a:endParaRPr/>
          </a:p>
          <a:p>
            <a:pPr marL="621792" lvl="1" indent="-82550" algn="l" rtl="0">
              <a:spcBef>
                <a:spcPts val="324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Inspections	</a:t>
            </a:r>
            <a:endParaRPr/>
          </a:p>
        </p:txBody>
      </p:sp>
      <p:pic>
        <p:nvPicPr>
          <p:cNvPr id="145" name="Google Shape;145;p19" descr="C:\Users\ljt\AppData\Local\Microsoft\Windows\Temporary Internet Files\Content.IE5\XCIJUA1R\MC90043982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57200"/>
            <a:ext cx="3109912" cy="310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4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Low fall material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Debris in box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Trip hazards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Damage and wear to box structure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Recognizing hazards:</a:t>
            </a:r>
            <a:br>
              <a:rPr lang="en-US"/>
            </a:br>
            <a:r>
              <a:rPr lang="en-US"/>
              <a:t>	Container box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 descr="Displaying IMG_03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304800"/>
            <a:ext cx="4629037" cy="6174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1"/>
          <p:cNvCxnSpPr/>
          <p:nvPr/>
        </p:nvCxnSpPr>
        <p:spPr>
          <a:xfrm flipH="1">
            <a:off x="5791200" y="2362200"/>
            <a:ext cx="76200" cy="2209800"/>
          </a:xfrm>
          <a:prstGeom prst="straightConnector1">
            <a:avLst/>
          </a:prstGeom>
          <a:noFill/>
          <a:ln w="41275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58" name="Google Shape;158;p21"/>
          <p:cNvSpPr txBox="1"/>
          <p:nvPr/>
        </p:nvSpPr>
        <p:spPr>
          <a:xfrm>
            <a:off x="304800" y="1219200"/>
            <a:ext cx="25146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Height of slide exit to protective surfacing shall not be: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More than 11 inches if the slide height is 4 feet or less </a:t>
            </a:r>
            <a:r>
              <a:rPr lang="en-US" sz="1600" b="1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Between 7 and 15 inches if slide height is great than 4 feet.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On-screen Show (4:3)</PresentationFormat>
  <Paragraphs>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Lucida Sans</vt:lpstr>
      <vt:lpstr>Noto Sans Symbols</vt:lpstr>
      <vt:lpstr>Verdana</vt:lpstr>
      <vt:lpstr>Concourse</vt:lpstr>
      <vt:lpstr>Playground Care</vt:lpstr>
      <vt:lpstr>Our playgrounds!</vt:lpstr>
      <vt:lpstr>Custodian Role </vt:lpstr>
      <vt:lpstr>California Regulations</vt:lpstr>
      <vt:lpstr>Why is Maintenance Important?</vt:lpstr>
      <vt:lpstr>Purpose of inspections</vt:lpstr>
      <vt:lpstr>Inspections </vt:lpstr>
      <vt:lpstr>Recognizing hazards:  Container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Recognizing hazards: 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the district for…</vt:lpstr>
      <vt:lpstr>Playground Resources</vt:lpstr>
      <vt:lpstr>Thank you for  keeping our kids safe!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Playground Care</dc:title>
  <dc:creator>Martine Kruger</dc:creator>
  <cp:lastModifiedBy>Martine Kruger</cp:lastModifiedBy>
  <cp:revision>2</cp:revision>
  <dcterms:modified xsi:type="dcterms:W3CDTF">2024-06-25T17:50:35Z</dcterms:modified>
</cp:coreProperties>
</file>