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86" r:id="rId2"/>
    <p:sldId id="287" r:id="rId3"/>
    <p:sldId id="292" r:id="rId4"/>
    <p:sldId id="319" r:id="rId5"/>
    <p:sldId id="309" r:id="rId6"/>
    <p:sldId id="320" r:id="rId7"/>
    <p:sldId id="321" r:id="rId8"/>
    <p:sldId id="322" r:id="rId9"/>
    <p:sldId id="311" r:id="rId10"/>
    <p:sldId id="312" r:id="rId11"/>
    <p:sldId id="313" r:id="rId12"/>
    <p:sldId id="314" r:id="rId13"/>
    <p:sldId id="315" r:id="rId14"/>
    <p:sldId id="316" r:id="rId15"/>
    <p:sldId id="317" r:id="rId16"/>
    <p:sldId id="318" r:id="rId17"/>
    <p:sldId id="291" r:id="rId18"/>
    <p:sldId id="290" r:id="rId19"/>
    <p:sldId id="288" r:id="rId20"/>
    <p:sldId id="289" r:id="rId21"/>
    <p:sldId id="293" r:id="rId22"/>
    <p:sldId id="304" r:id="rId23"/>
    <p:sldId id="295" r:id="rId24"/>
    <p:sldId id="296" r:id="rId25"/>
    <p:sldId id="297" r:id="rId26"/>
    <p:sldId id="299" r:id="rId27"/>
    <p:sldId id="300" r:id="rId28"/>
    <p:sldId id="306" r:id="rId29"/>
    <p:sldId id="307" r:id="rId30"/>
    <p:sldId id="305" r:id="rId31"/>
    <p:sldId id="303" r:id="rId32"/>
    <p:sldId id="302" r:id="rId33"/>
    <p:sldId id="308" r:id="rId34"/>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864" autoAdjust="0"/>
  </p:normalViewPr>
  <p:slideViewPr>
    <p:cSldViewPr>
      <p:cViewPr>
        <p:scale>
          <a:sx n="74" d="100"/>
          <a:sy n="74" d="100"/>
        </p:scale>
        <p:origin x="-1544" y="-10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notesMaster" Target="notesMasters/notesMaster1.xml"/><Relationship Id="rId36" Type="http://schemas.openxmlformats.org/officeDocument/2006/relationships/handoutMaster" Target="handoutMasters/handout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3F227A-11FF-452F-ADE2-C6627DA32F80}" type="doc">
      <dgm:prSet loTypeId="urn:microsoft.com/office/officeart/2005/8/layout/cycle3" loCatId="cycle" qsTypeId="urn:microsoft.com/office/officeart/2005/8/quickstyle/simple2" qsCatId="simple" csTypeId="urn:microsoft.com/office/officeart/2005/8/colors/accent0_2" csCatId="mainScheme" phldr="1"/>
      <dgm:spPr/>
      <dgm:t>
        <a:bodyPr/>
        <a:lstStyle/>
        <a:p>
          <a:endParaRPr lang="en-US"/>
        </a:p>
      </dgm:t>
    </dgm:pt>
    <dgm:pt modelId="{3B2DCF8D-740C-41EF-B752-B0940B5E9F6C}">
      <dgm:prSet phldrT="[Text]" custT="1"/>
      <dgm:spPr>
        <a:ln>
          <a:solidFill>
            <a:srgbClr val="CC6600"/>
          </a:solidFill>
        </a:ln>
        <a:scene3d>
          <a:camera prst="orthographicFront"/>
          <a:lightRig rig="threePt" dir="t"/>
        </a:scene3d>
        <a:sp3d>
          <a:bevelT prst="convex"/>
        </a:sp3d>
      </dgm:spPr>
      <dgm:t>
        <a:bodyPr/>
        <a:lstStyle/>
        <a:p>
          <a:r>
            <a:rPr lang="en-US" sz="2000" b="1" dirty="0" smtClean="0">
              <a:latin typeface="Calibri" pitchFamily="34" charset="0"/>
              <a:cs typeface="Calibri" pitchFamily="34" charset="0"/>
            </a:rPr>
            <a:t>Expected Evidence of  Student Learning</a:t>
          </a:r>
          <a:endParaRPr lang="en-US" sz="2000" b="1" dirty="0">
            <a:latin typeface="Calibri" pitchFamily="34" charset="0"/>
            <a:cs typeface="Calibri" pitchFamily="34" charset="0"/>
          </a:endParaRPr>
        </a:p>
      </dgm:t>
    </dgm:pt>
    <dgm:pt modelId="{407A5385-DA1C-49C5-8725-4D061C9B597A}" type="parTrans" cxnId="{C5C08AC7-3C23-4699-8366-553798C8F76A}">
      <dgm:prSet/>
      <dgm:spPr/>
      <dgm:t>
        <a:bodyPr/>
        <a:lstStyle/>
        <a:p>
          <a:endParaRPr lang="en-US"/>
        </a:p>
      </dgm:t>
    </dgm:pt>
    <dgm:pt modelId="{16B71731-EE65-4916-84EA-762E0391A689}" type="sibTrans" cxnId="{C5C08AC7-3C23-4699-8366-553798C8F76A}">
      <dgm:prSet/>
      <dgm:spPr/>
      <dgm:t>
        <a:bodyPr/>
        <a:lstStyle/>
        <a:p>
          <a:endParaRPr lang="en-US"/>
        </a:p>
      </dgm:t>
    </dgm:pt>
    <dgm:pt modelId="{BEA1E85D-0E72-4706-B4EE-2BF22C741E4F}">
      <dgm:prSet phldrT="[Text]" custT="1"/>
      <dgm:spPr>
        <a:ln>
          <a:solidFill>
            <a:srgbClr val="CC6600"/>
          </a:solidFill>
        </a:ln>
        <a:scene3d>
          <a:camera prst="orthographicFront"/>
          <a:lightRig rig="threePt" dir="t"/>
        </a:scene3d>
        <a:sp3d>
          <a:bevelT prst="convex"/>
        </a:sp3d>
      </dgm:spPr>
      <dgm:t>
        <a:bodyPr/>
        <a:lstStyle/>
        <a:p>
          <a:r>
            <a:rPr lang="en-US" sz="2000" b="1" dirty="0" smtClean="0">
              <a:latin typeface="Calibri" pitchFamily="34" charset="0"/>
              <a:cs typeface="Calibri" pitchFamily="34" charset="0"/>
            </a:rPr>
            <a:t>Model Construction (Trying on the work)</a:t>
          </a:r>
          <a:endParaRPr lang="en-US" sz="2000" b="1" dirty="0">
            <a:latin typeface="Calibri" pitchFamily="34" charset="0"/>
            <a:cs typeface="Calibri" pitchFamily="34" charset="0"/>
          </a:endParaRPr>
        </a:p>
      </dgm:t>
    </dgm:pt>
    <dgm:pt modelId="{AE8FE370-82B9-40C9-A0F3-EEEE9FF479ED}" type="parTrans" cxnId="{C9D76508-D842-45A5-B2A0-2276E65D7CD3}">
      <dgm:prSet/>
      <dgm:spPr/>
      <dgm:t>
        <a:bodyPr/>
        <a:lstStyle/>
        <a:p>
          <a:endParaRPr lang="en-US"/>
        </a:p>
      </dgm:t>
    </dgm:pt>
    <dgm:pt modelId="{6F6D32F2-C4A5-4079-B707-1B36A5586063}" type="sibTrans" cxnId="{C9D76508-D842-45A5-B2A0-2276E65D7CD3}">
      <dgm:prSet/>
      <dgm:spPr/>
      <dgm:t>
        <a:bodyPr/>
        <a:lstStyle/>
        <a:p>
          <a:endParaRPr lang="en-US"/>
        </a:p>
      </dgm:t>
    </dgm:pt>
    <dgm:pt modelId="{E613D3B3-3042-4EEB-BC90-EBCED1CEC557}">
      <dgm:prSet phldrT="[Text]" custT="1"/>
      <dgm:spPr>
        <a:ln>
          <a:solidFill>
            <a:srgbClr val="CC6600"/>
          </a:solidFill>
        </a:ln>
        <a:scene3d>
          <a:camera prst="orthographicFront"/>
          <a:lightRig rig="threePt" dir="t"/>
        </a:scene3d>
        <a:sp3d>
          <a:bevelT prst="convex"/>
        </a:sp3d>
      </dgm:spPr>
      <dgm:t>
        <a:bodyPr/>
        <a:lstStyle/>
        <a:p>
          <a:r>
            <a:rPr lang="en-US" sz="2000" b="1" dirty="0" smtClean="0">
              <a:latin typeface="Calibri" pitchFamily="34" charset="0"/>
              <a:cs typeface="Calibri" pitchFamily="34" charset="0"/>
            </a:rPr>
            <a:t>Task &amp;                  Instructional Plan</a:t>
          </a:r>
          <a:endParaRPr lang="en-US" sz="2000" b="1" dirty="0">
            <a:latin typeface="Calibri" pitchFamily="34" charset="0"/>
            <a:cs typeface="Calibri" pitchFamily="34" charset="0"/>
          </a:endParaRPr>
        </a:p>
      </dgm:t>
    </dgm:pt>
    <dgm:pt modelId="{82695ACA-A2F7-4EC3-9B42-AB27146C9D51}" type="parTrans" cxnId="{4367BB59-3DAE-4ADD-9B7B-749E6484778C}">
      <dgm:prSet/>
      <dgm:spPr/>
      <dgm:t>
        <a:bodyPr/>
        <a:lstStyle/>
        <a:p>
          <a:endParaRPr lang="en-US"/>
        </a:p>
      </dgm:t>
    </dgm:pt>
    <dgm:pt modelId="{54700DB2-FA35-4522-9FC0-E77F6FD41566}" type="sibTrans" cxnId="{4367BB59-3DAE-4ADD-9B7B-749E6484778C}">
      <dgm:prSet/>
      <dgm:spPr/>
      <dgm:t>
        <a:bodyPr/>
        <a:lstStyle/>
        <a:p>
          <a:endParaRPr lang="en-US"/>
        </a:p>
      </dgm:t>
    </dgm:pt>
    <dgm:pt modelId="{C021A825-F08C-48FD-8DDC-21423EC01E64}">
      <dgm:prSet phldrT="[Text]" custT="1"/>
      <dgm:spPr>
        <a:ln>
          <a:solidFill>
            <a:srgbClr val="CC6600"/>
          </a:solidFill>
        </a:ln>
        <a:scene3d>
          <a:camera prst="orthographicFront"/>
          <a:lightRig rig="threePt" dir="t"/>
        </a:scene3d>
        <a:sp3d>
          <a:bevelT prst="convex"/>
        </a:sp3d>
      </dgm:spPr>
      <dgm:t>
        <a:bodyPr/>
        <a:lstStyle/>
        <a:p>
          <a:r>
            <a:rPr lang="en-US" sz="2000" b="1" dirty="0" smtClean="0">
              <a:latin typeface="Calibri" pitchFamily="34" charset="0"/>
              <a:cs typeface="Calibri" pitchFamily="34" charset="0"/>
            </a:rPr>
            <a:t>Student Work Examination</a:t>
          </a:r>
          <a:endParaRPr lang="en-US" sz="2000" b="1" dirty="0">
            <a:latin typeface="Calibri" pitchFamily="34" charset="0"/>
            <a:cs typeface="Calibri" pitchFamily="34" charset="0"/>
          </a:endParaRPr>
        </a:p>
      </dgm:t>
    </dgm:pt>
    <dgm:pt modelId="{4A2DCC74-117E-4128-A188-466151AA4FD9}" type="parTrans" cxnId="{A1447245-A475-4919-8300-1E80CE04288D}">
      <dgm:prSet/>
      <dgm:spPr/>
      <dgm:t>
        <a:bodyPr/>
        <a:lstStyle/>
        <a:p>
          <a:endParaRPr lang="en-US"/>
        </a:p>
      </dgm:t>
    </dgm:pt>
    <dgm:pt modelId="{3563645C-D0DB-49C5-B8EF-413693E4D93C}" type="sibTrans" cxnId="{A1447245-A475-4919-8300-1E80CE04288D}">
      <dgm:prSet/>
      <dgm:spPr/>
      <dgm:t>
        <a:bodyPr/>
        <a:lstStyle/>
        <a:p>
          <a:endParaRPr lang="en-US"/>
        </a:p>
      </dgm:t>
    </dgm:pt>
    <dgm:pt modelId="{AC877BC5-2FD3-4F06-822B-D4F89598E8ED}">
      <dgm:prSet phldrT="[Text]" custT="1"/>
      <dgm:spPr>
        <a:ln>
          <a:solidFill>
            <a:srgbClr val="CC6600"/>
          </a:solidFill>
        </a:ln>
        <a:scene3d>
          <a:camera prst="orthographicFront"/>
          <a:lightRig rig="threePt" dir="t"/>
        </a:scene3d>
        <a:sp3d>
          <a:bevelT prst="convex"/>
        </a:sp3d>
      </dgm:spPr>
      <dgm:t>
        <a:bodyPr/>
        <a:lstStyle/>
        <a:p>
          <a:r>
            <a:rPr lang="en-US" sz="2000" b="1" dirty="0" smtClean="0">
              <a:latin typeface="Calibri" pitchFamily="34" charset="0"/>
              <a:cs typeface="Calibri" pitchFamily="34" charset="0"/>
            </a:rPr>
            <a:t>Revision of Task &amp;                 Instructional Plan</a:t>
          </a:r>
          <a:endParaRPr lang="en-US" sz="2000" b="1" dirty="0">
            <a:latin typeface="Calibri" pitchFamily="34" charset="0"/>
            <a:cs typeface="Calibri" pitchFamily="34" charset="0"/>
          </a:endParaRPr>
        </a:p>
      </dgm:t>
    </dgm:pt>
    <dgm:pt modelId="{296714EF-27BA-490F-886D-525C2117D1D0}" type="parTrans" cxnId="{FF8526DB-680B-4593-9FFC-C4CFC4305BCC}">
      <dgm:prSet/>
      <dgm:spPr/>
      <dgm:t>
        <a:bodyPr/>
        <a:lstStyle/>
        <a:p>
          <a:endParaRPr lang="en-US"/>
        </a:p>
      </dgm:t>
    </dgm:pt>
    <dgm:pt modelId="{1A29205B-DAD0-44C4-A149-B383A6A6E6B9}" type="sibTrans" cxnId="{FF8526DB-680B-4593-9FFC-C4CFC4305BCC}">
      <dgm:prSet/>
      <dgm:spPr/>
      <dgm:t>
        <a:bodyPr/>
        <a:lstStyle/>
        <a:p>
          <a:endParaRPr lang="en-US"/>
        </a:p>
      </dgm:t>
    </dgm:pt>
    <dgm:pt modelId="{5F05FE68-2554-4940-A31D-6479597B6549}">
      <dgm:prSet custT="1"/>
      <dgm:spPr>
        <a:ln>
          <a:solidFill>
            <a:srgbClr val="CC6600"/>
          </a:solidFill>
        </a:ln>
        <a:scene3d>
          <a:camera prst="orthographicFront"/>
          <a:lightRig rig="threePt" dir="t"/>
        </a:scene3d>
        <a:sp3d>
          <a:bevelT prst="convex"/>
        </a:sp3d>
      </dgm:spPr>
      <dgm:t>
        <a:bodyPr/>
        <a:lstStyle/>
        <a:p>
          <a:r>
            <a:rPr lang="en-US" sz="2000" b="1" dirty="0" smtClean="0">
              <a:latin typeface="Calibri" pitchFamily="34" charset="0"/>
              <a:cs typeface="Calibri" pitchFamily="34" charset="0"/>
            </a:rPr>
            <a:t>Text-based Discussion (Research)</a:t>
          </a:r>
          <a:endParaRPr lang="en-US" sz="2000" b="1" dirty="0">
            <a:latin typeface="Calibri" pitchFamily="34" charset="0"/>
            <a:cs typeface="Calibri" pitchFamily="34" charset="0"/>
          </a:endParaRPr>
        </a:p>
      </dgm:t>
    </dgm:pt>
    <dgm:pt modelId="{4B6DA01B-403E-40CF-AEEF-7D38589DFA70}" type="parTrans" cxnId="{FF3F6377-CBC1-426B-BFEC-8FEC45DB209A}">
      <dgm:prSet/>
      <dgm:spPr/>
      <dgm:t>
        <a:bodyPr/>
        <a:lstStyle/>
        <a:p>
          <a:endParaRPr lang="en-US"/>
        </a:p>
      </dgm:t>
    </dgm:pt>
    <dgm:pt modelId="{C00249DE-B465-40CC-9D9B-C0C6B52BAA21}" type="sibTrans" cxnId="{FF3F6377-CBC1-426B-BFEC-8FEC45DB209A}">
      <dgm:prSet/>
      <dgm:spPr/>
      <dgm:t>
        <a:bodyPr/>
        <a:lstStyle/>
        <a:p>
          <a:endParaRPr lang="en-US"/>
        </a:p>
      </dgm:t>
    </dgm:pt>
    <dgm:pt modelId="{D8A09D6C-874E-474E-AF52-863B2014E542}">
      <dgm:prSet custT="1"/>
      <dgm:spPr>
        <a:ln>
          <a:solidFill>
            <a:srgbClr val="CC6600"/>
          </a:solidFill>
        </a:ln>
        <a:scene3d>
          <a:camera prst="orthographicFront"/>
          <a:lightRig rig="threePt" dir="t"/>
        </a:scene3d>
        <a:sp3d>
          <a:bevelT prst="convex"/>
        </a:sp3d>
      </dgm:spPr>
      <dgm:t>
        <a:bodyPr/>
        <a:lstStyle/>
        <a:p>
          <a:r>
            <a:rPr lang="en-US" sz="2200" b="1" dirty="0" smtClean="0">
              <a:latin typeface="Calibri" pitchFamily="34" charset="0"/>
              <a:cs typeface="Calibri" pitchFamily="34" charset="0"/>
            </a:rPr>
            <a:t>Standards Interpretation</a:t>
          </a:r>
          <a:endParaRPr lang="en-US" sz="2200" b="1" dirty="0">
            <a:latin typeface="Calibri" pitchFamily="34" charset="0"/>
            <a:cs typeface="Calibri" pitchFamily="34" charset="0"/>
          </a:endParaRPr>
        </a:p>
      </dgm:t>
    </dgm:pt>
    <dgm:pt modelId="{E6EEF906-8AFB-4169-8687-84D71F5CD529}" type="parTrans" cxnId="{5A03BB09-03F4-4ADD-914D-442AD80A8D8B}">
      <dgm:prSet/>
      <dgm:spPr/>
      <dgm:t>
        <a:bodyPr/>
        <a:lstStyle/>
        <a:p>
          <a:endParaRPr lang="en-US"/>
        </a:p>
      </dgm:t>
    </dgm:pt>
    <dgm:pt modelId="{2CEAE0CE-4B51-4217-BEE6-E2BDDB041E45}" type="sibTrans" cxnId="{5A03BB09-03F4-4ADD-914D-442AD80A8D8B}">
      <dgm:prSet/>
      <dgm:spPr>
        <a:scene3d>
          <a:camera prst="orthographicFront"/>
          <a:lightRig rig="threePt" dir="t"/>
        </a:scene3d>
        <a:sp3d>
          <a:bevelT prst="convex"/>
        </a:sp3d>
      </dgm:spPr>
      <dgm:t>
        <a:bodyPr/>
        <a:lstStyle/>
        <a:p>
          <a:endParaRPr lang="en-US"/>
        </a:p>
      </dgm:t>
    </dgm:pt>
    <dgm:pt modelId="{5228B38D-46C5-4215-9253-CEF9FD4E5099}" type="pres">
      <dgm:prSet presAssocID="{083F227A-11FF-452F-ADE2-C6627DA32F80}" presName="Name0" presStyleCnt="0">
        <dgm:presLayoutVars>
          <dgm:dir/>
          <dgm:resizeHandles val="exact"/>
        </dgm:presLayoutVars>
      </dgm:prSet>
      <dgm:spPr/>
      <dgm:t>
        <a:bodyPr/>
        <a:lstStyle/>
        <a:p>
          <a:endParaRPr lang="en-US"/>
        </a:p>
      </dgm:t>
    </dgm:pt>
    <dgm:pt modelId="{BA83D74A-4E78-45DA-B643-EA72927F8FD1}" type="pres">
      <dgm:prSet presAssocID="{083F227A-11FF-452F-ADE2-C6627DA32F80}" presName="cycle" presStyleCnt="0"/>
      <dgm:spPr/>
    </dgm:pt>
    <dgm:pt modelId="{7CFCF584-12BE-4EED-95F5-A7CAD4671CE4}" type="pres">
      <dgm:prSet presAssocID="{D8A09D6C-874E-474E-AF52-863B2014E542}" presName="nodeFirstNode" presStyleLbl="node1" presStyleIdx="0" presStyleCnt="7" custScaleX="125544">
        <dgm:presLayoutVars>
          <dgm:bulletEnabled val="1"/>
        </dgm:presLayoutVars>
      </dgm:prSet>
      <dgm:spPr/>
      <dgm:t>
        <a:bodyPr/>
        <a:lstStyle/>
        <a:p>
          <a:endParaRPr lang="en-US"/>
        </a:p>
      </dgm:t>
    </dgm:pt>
    <dgm:pt modelId="{693DE0D4-A08E-47D6-B217-7E22DE9C5BE0}" type="pres">
      <dgm:prSet presAssocID="{2CEAE0CE-4B51-4217-BEE6-E2BDDB041E45}" presName="sibTransFirstNode" presStyleLbl="bgShp" presStyleIdx="0" presStyleCnt="1"/>
      <dgm:spPr/>
      <dgm:t>
        <a:bodyPr/>
        <a:lstStyle/>
        <a:p>
          <a:endParaRPr lang="en-US"/>
        </a:p>
      </dgm:t>
    </dgm:pt>
    <dgm:pt modelId="{CF8D3431-04A6-45E8-8682-AFD3613FCC39}" type="pres">
      <dgm:prSet presAssocID="{3B2DCF8D-740C-41EF-B752-B0940B5E9F6C}" presName="nodeFollowingNodes" presStyleLbl="node1" presStyleIdx="1" presStyleCnt="7" custScaleX="144737" custRadScaleRad="108126" custRadScaleInc="23314">
        <dgm:presLayoutVars>
          <dgm:bulletEnabled val="1"/>
        </dgm:presLayoutVars>
      </dgm:prSet>
      <dgm:spPr/>
      <dgm:t>
        <a:bodyPr/>
        <a:lstStyle/>
        <a:p>
          <a:endParaRPr lang="en-US"/>
        </a:p>
      </dgm:t>
    </dgm:pt>
    <dgm:pt modelId="{2BFD1565-4EAD-453A-A1EB-B4A8AE8DE325}" type="pres">
      <dgm:prSet presAssocID="{5F05FE68-2554-4940-A31D-6479597B6549}" presName="nodeFollowingNodes" presStyleLbl="node1" presStyleIdx="2" presStyleCnt="7" custScaleX="162064" custRadScaleRad="99551" custRadScaleInc="-13489">
        <dgm:presLayoutVars>
          <dgm:bulletEnabled val="1"/>
        </dgm:presLayoutVars>
      </dgm:prSet>
      <dgm:spPr/>
      <dgm:t>
        <a:bodyPr/>
        <a:lstStyle/>
        <a:p>
          <a:endParaRPr lang="en-US"/>
        </a:p>
      </dgm:t>
    </dgm:pt>
    <dgm:pt modelId="{24D19255-2E17-4AFC-843B-092C5F91F3E8}" type="pres">
      <dgm:prSet presAssocID="{BEA1E85D-0E72-4706-B4EE-2BF22C741E4F}" presName="nodeFollowingNodes" presStyleLbl="node1" presStyleIdx="3" presStyleCnt="7" custScaleX="156588" custRadScaleRad="103344" custRadScaleInc="-39222">
        <dgm:presLayoutVars>
          <dgm:bulletEnabled val="1"/>
        </dgm:presLayoutVars>
      </dgm:prSet>
      <dgm:spPr/>
      <dgm:t>
        <a:bodyPr/>
        <a:lstStyle/>
        <a:p>
          <a:endParaRPr lang="en-US"/>
        </a:p>
      </dgm:t>
    </dgm:pt>
    <dgm:pt modelId="{6AE25C80-735F-432C-B74E-9A25FF99A513}" type="pres">
      <dgm:prSet presAssocID="{E613D3B3-3042-4EEB-BC90-EBCED1CEC557}" presName="nodeFollowingNodes" presStyleLbl="node1" presStyleIdx="4" presStyleCnt="7" custScaleX="150852" custRadScaleRad="102558" custRadScaleInc="38185">
        <dgm:presLayoutVars>
          <dgm:bulletEnabled val="1"/>
        </dgm:presLayoutVars>
      </dgm:prSet>
      <dgm:spPr/>
      <dgm:t>
        <a:bodyPr/>
        <a:lstStyle/>
        <a:p>
          <a:endParaRPr lang="en-US"/>
        </a:p>
      </dgm:t>
    </dgm:pt>
    <dgm:pt modelId="{5F738F5F-C539-4510-95D5-87F175A55C30}" type="pres">
      <dgm:prSet presAssocID="{C021A825-F08C-48FD-8DDC-21423EC01E64}" presName="nodeFollowingNodes" presStyleLbl="node1" presStyleIdx="5" presStyleCnt="7" custScaleX="145700" custRadScaleRad="99019" custRadScaleInc="9356">
        <dgm:presLayoutVars>
          <dgm:bulletEnabled val="1"/>
        </dgm:presLayoutVars>
      </dgm:prSet>
      <dgm:spPr/>
      <dgm:t>
        <a:bodyPr/>
        <a:lstStyle/>
        <a:p>
          <a:endParaRPr lang="en-US"/>
        </a:p>
      </dgm:t>
    </dgm:pt>
    <dgm:pt modelId="{5248F340-0121-4519-B526-55F8FADDEC78}" type="pres">
      <dgm:prSet presAssocID="{AC877BC5-2FD3-4F06-822B-D4F89598E8ED}" presName="nodeFollowingNodes" presStyleLbl="node1" presStyleIdx="6" presStyleCnt="7" custScaleX="137455" custRadScaleRad="103451" custRadScaleInc="-16068">
        <dgm:presLayoutVars>
          <dgm:bulletEnabled val="1"/>
        </dgm:presLayoutVars>
      </dgm:prSet>
      <dgm:spPr/>
      <dgm:t>
        <a:bodyPr/>
        <a:lstStyle/>
        <a:p>
          <a:endParaRPr lang="en-US"/>
        </a:p>
      </dgm:t>
    </dgm:pt>
  </dgm:ptLst>
  <dgm:cxnLst>
    <dgm:cxn modelId="{5A03BB09-03F4-4ADD-914D-442AD80A8D8B}" srcId="{083F227A-11FF-452F-ADE2-C6627DA32F80}" destId="{D8A09D6C-874E-474E-AF52-863B2014E542}" srcOrd="0" destOrd="0" parTransId="{E6EEF906-8AFB-4169-8687-84D71F5CD529}" sibTransId="{2CEAE0CE-4B51-4217-BEE6-E2BDDB041E45}"/>
    <dgm:cxn modelId="{C9D76508-D842-45A5-B2A0-2276E65D7CD3}" srcId="{083F227A-11FF-452F-ADE2-C6627DA32F80}" destId="{BEA1E85D-0E72-4706-B4EE-2BF22C741E4F}" srcOrd="3" destOrd="0" parTransId="{AE8FE370-82B9-40C9-A0F3-EEEE9FF479ED}" sibTransId="{6F6D32F2-C4A5-4079-B707-1B36A5586063}"/>
    <dgm:cxn modelId="{06F4A48A-D86A-2B41-96A7-C75A669A9FA7}" type="presOf" srcId="{2CEAE0CE-4B51-4217-BEE6-E2BDDB041E45}" destId="{693DE0D4-A08E-47D6-B217-7E22DE9C5BE0}" srcOrd="0" destOrd="0" presId="urn:microsoft.com/office/officeart/2005/8/layout/cycle3"/>
    <dgm:cxn modelId="{A9963588-0FCF-F545-8F6C-4B76605AD761}" type="presOf" srcId="{C021A825-F08C-48FD-8DDC-21423EC01E64}" destId="{5F738F5F-C539-4510-95D5-87F175A55C30}" srcOrd="0" destOrd="0" presId="urn:microsoft.com/office/officeart/2005/8/layout/cycle3"/>
    <dgm:cxn modelId="{3F4F5E80-04C6-D049-B362-F0812986EE77}" type="presOf" srcId="{083F227A-11FF-452F-ADE2-C6627DA32F80}" destId="{5228B38D-46C5-4215-9253-CEF9FD4E5099}" srcOrd="0" destOrd="0" presId="urn:microsoft.com/office/officeart/2005/8/layout/cycle3"/>
    <dgm:cxn modelId="{ED2CBB54-1168-584C-BBC8-A58EAFE597A8}" type="presOf" srcId="{BEA1E85D-0E72-4706-B4EE-2BF22C741E4F}" destId="{24D19255-2E17-4AFC-843B-092C5F91F3E8}" srcOrd="0" destOrd="0" presId="urn:microsoft.com/office/officeart/2005/8/layout/cycle3"/>
    <dgm:cxn modelId="{FF8526DB-680B-4593-9FFC-C4CFC4305BCC}" srcId="{083F227A-11FF-452F-ADE2-C6627DA32F80}" destId="{AC877BC5-2FD3-4F06-822B-D4F89598E8ED}" srcOrd="6" destOrd="0" parTransId="{296714EF-27BA-490F-886D-525C2117D1D0}" sibTransId="{1A29205B-DAD0-44C4-A149-B383A6A6E6B9}"/>
    <dgm:cxn modelId="{023BBFAE-D265-6A46-941A-C779D191377D}" type="presOf" srcId="{E613D3B3-3042-4EEB-BC90-EBCED1CEC557}" destId="{6AE25C80-735F-432C-B74E-9A25FF99A513}" srcOrd="0" destOrd="0" presId="urn:microsoft.com/office/officeart/2005/8/layout/cycle3"/>
    <dgm:cxn modelId="{C5C08AC7-3C23-4699-8366-553798C8F76A}" srcId="{083F227A-11FF-452F-ADE2-C6627DA32F80}" destId="{3B2DCF8D-740C-41EF-B752-B0940B5E9F6C}" srcOrd="1" destOrd="0" parTransId="{407A5385-DA1C-49C5-8725-4D061C9B597A}" sibTransId="{16B71731-EE65-4916-84EA-762E0391A689}"/>
    <dgm:cxn modelId="{2372B4CB-57DC-4D42-B11A-D859FD3F15F1}" type="presOf" srcId="{5F05FE68-2554-4940-A31D-6479597B6549}" destId="{2BFD1565-4EAD-453A-A1EB-B4A8AE8DE325}" srcOrd="0" destOrd="0" presId="urn:microsoft.com/office/officeart/2005/8/layout/cycle3"/>
    <dgm:cxn modelId="{822874E5-7F7E-0643-84C2-A00EA4B21EFC}" type="presOf" srcId="{3B2DCF8D-740C-41EF-B752-B0940B5E9F6C}" destId="{CF8D3431-04A6-45E8-8682-AFD3613FCC39}" srcOrd="0" destOrd="0" presId="urn:microsoft.com/office/officeart/2005/8/layout/cycle3"/>
    <dgm:cxn modelId="{4367BB59-3DAE-4ADD-9B7B-749E6484778C}" srcId="{083F227A-11FF-452F-ADE2-C6627DA32F80}" destId="{E613D3B3-3042-4EEB-BC90-EBCED1CEC557}" srcOrd="4" destOrd="0" parTransId="{82695ACA-A2F7-4EC3-9B42-AB27146C9D51}" sibTransId="{54700DB2-FA35-4522-9FC0-E77F6FD41566}"/>
    <dgm:cxn modelId="{CF9CE839-F317-474A-AB5D-43EEA6846D27}" type="presOf" srcId="{AC877BC5-2FD3-4F06-822B-D4F89598E8ED}" destId="{5248F340-0121-4519-B526-55F8FADDEC78}" srcOrd="0" destOrd="0" presId="urn:microsoft.com/office/officeart/2005/8/layout/cycle3"/>
    <dgm:cxn modelId="{FF3F6377-CBC1-426B-BFEC-8FEC45DB209A}" srcId="{083F227A-11FF-452F-ADE2-C6627DA32F80}" destId="{5F05FE68-2554-4940-A31D-6479597B6549}" srcOrd="2" destOrd="0" parTransId="{4B6DA01B-403E-40CF-AEEF-7D38589DFA70}" sibTransId="{C00249DE-B465-40CC-9D9B-C0C6B52BAA21}"/>
    <dgm:cxn modelId="{A1447245-A475-4919-8300-1E80CE04288D}" srcId="{083F227A-11FF-452F-ADE2-C6627DA32F80}" destId="{C021A825-F08C-48FD-8DDC-21423EC01E64}" srcOrd="5" destOrd="0" parTransId="{4A2DCC74-117E-4128-A188-466151AA4FD9}" sibTransId="{3563645C-D0DB-49C5-B8EF-413693E4D93C}"/>
    <dgm:cxn modelId="{9B520182-E332-7946-BB19-1E3C8F8ACCDC}" type="presOf" srcId="{D8A09D6C-874E-474E-AF52-863B2014E542}" destId="{7CFCF584-12BE-4EED-95F5-A7CAD4671CE4}" srcOrd="0" destOrd="0" presId="urn:microsoft.com/office/officeart/2005/8/layout/cycle3"/>
    <dgm:cxn modelId="{CF2DC057-7347-D04E-A745-DAC0301D85AB}" type="presParOf" srcId="{5228B38D-46C5-4215-9253-CEF9FD4E5099}" destId="{BA83D74A-4E78-45DA-B643-EA72927F8FD1}" srcOrd="0" destOrd="0" presId="urn:microsoft.com/office/officeart/2005/8/layout/cycle3"/>
    <dgm:cxn modelId="{26206C33-FF38-A740-85E7-001EA927F9F8}" type="presParOf" srcId="{BA83D74A-4E78-45DA-B643-EA72927F8FD1}" destId="{7CFCF584-12BE-4EED-95F5-A7CAD4671CE4}" srcOrd="0" destOrd="0" presId="urn:microsoft.com/office/officeart/2005/8/layout/cycle3"/>
    <dgm:cxn modelId="{0F5FE444-D557-D543-94EC-09E63262C7FD}" type="presParOf" srcId="{BA83D74A-4E78-45DA-B643-EA72927F8FD1}" destId="{693DE0D4-A08E-47D6-B217-7E22DE9C5BE0}" srcOrd="1" destOrd="0" presId="urn:microsoft.com/office/officeart/2005/8/layout/cycle3"/>
    <dgm:cxn modelId="{11E8FBED-72D2-8541-92B3-259736FE2B41}" type="presParOf" srcId="{BA83D74A-4E78-45DA-B643-EA72927F8FD1}" destId="{CF8D3431-04A6-45E8-8682-AFD3613FCC39}" srcOrd="2" destOrd="0" presId="urn:microsoft.com/office/officeart/2005/8/layout/cycle3"/>
    <dgm:cxn modelId="{170B9503-CC4D-C941-A59E-0B7056448EDE}" type="presParOf" srcId="{BA83D74A-4E78-45DA-B643-EA72927F8FD1}" destId="{2BFD1565-4EAD-453A-A1EB-B4A8AE8DE325}" srcOrd="3" destOrd="0" presId="urn:microsoft.com/office/officeart/2005/8/layout/cycle3"/>
    <dgm:cxn modelId="{AA7F94D7-0305-594C-9FB1-279F558DC5FA}" type="presParOf" srcId="{BA83D74A-4E78-45DA-B643-EA72927F8FD1}" destId="{24D19255-2E17-4AFC-843B-092C5F91F3E8}" srcOrd="4" destOrd="0" presId="urn:microsoft.com/office/officeart/2005/8/layout/cycle3"/>
    <dgm:cxn modelId="{8B0424B0-075B-A447-AC6E-97AD18DF9028}" type="presParOf" srcId="{BA83D74A-4E78-45DA-B643-EA72927F8FD1}" destId="{6AE25C80-735F-432C-B74E-9A25FF99A513}" srcOrd="5" destOrd="0" presId="urn:microsoft.com/office/officeart/2005/8/layout/cycle3"/>
    <dgm:cxn modelId="{B0EC18EB-7FE1-9443-8BF9-24391DD8EA7B}" type="presParOf" srcId="{BA83D74A-4E78-45DA-B643-EA72927F8FD1}" destId="{5F738F5F-C539-4510-95D5-87F175A55C30}" srcOrd="6" destOrd="0" presId="urn:microsoft.com/office/officeart/2005/8/layout/cycle3"/>
    <dgm:cxn modelId="{1DBFE89C-3DB0-D141-9922-97E3DFA06667}" type="presParOf" srcId="{BA83D74A-4E78-45DA-B643-EA72927F8FD1}" destId="{5248F340-0121-4519-B526-55F8FADDEC78}" srcOrd="7"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9DB559F-F5FD-4860-9305-7DA3D53DCACA}" type="doc">
      <dgm:prSet loTypeId="urn:microsoft.com/office/officeart/2008/layout/RadialCluster" loCatId="cycle" qsTypeId="urn:microsoft.com/office/officeart/2005/8/quickstyle/simple2" qsCatId="simple" csTypeId="urn:microsoft.com/office/officeart/2005/8/colors/accent4_5" csCatId="accent4" phldr="1"/>
      <dgm:spPr/>
      <dgm:t>
        <a:bodyPr/>
        <a:lstStyle/>
        <a:p>
          <a:endParaRPr lang="en-US"/>
        </a:p>
      </dgm:t>
    </dgm:pt>
    <dgm:pt modelId="{0722F1DA-DB19-49BC-A816-D25BEE4E5C1E}">
      <dgm:prSet phldrT="[Text]" custT="1"/>
      <dgm:spPr>
        <a:solidFill>
          <a:srgbClr val="CC6600">
            <a:alpha val="90000"/>
          </a:srgbClr>
        </a:solidFill>
        <a:ln>
          <a:solidFill>
            <a:srgbClr val="CC6600"/>
          </a:solidFill>
        </a:ln>
        <a:scene3d>
          <a:camera prst="orthographicFront"/>
          <a:lightRig rig="threePt" dir="t"/>
        </a:scene3d>
        <a:sp3d>
          <a:bevelT prst="convex"/>
        </a:sp3d>
      </dgm:spPr>
      <dgm:t>
        <a:bodyPr/>
        <a:lstStyle/>
        <a:p>
          <a:r>
            <a:rPr lang="en-US" sz="2800" b="1" dirty="0" smtClean="0">
              <a:latin typeface="Calibri" pitchFamily="34" charset="0"/>
              <a:cs typeface="Calibri" pitchFamily="34" charset="0"/>
            </a:rPr>
            <a:t>Common Core</a:t>
          </a:r>
          <a:endParaRPr lang="en-US" sz="2800" b="1" dirty="0">
            <a:latin typeface="Calibri" pitchFamily="34" charset="0"/>
            <a:cs typeface="Calibri" pitchFamily="34" charset="0"/>
          </a:endParaRPr>
        </a:p>
      </dgm:t>
    </dgm:pt>
    <dgm:pt modelId="{65FC4EB6-10A5-4B79-A965-217B439D90ED}" type="parTrans" cxnId="{7E0294A7-D2C3-41F8-8CCC-FDAAA6157B0C}">
      <dgm:prSet/>
      <dgm:spPr/>
      <dgm:t>
        <a:bodyPr/>
        <a:lstStyle/>
        <a:p>
          <a:endParaRPr lang="en-US"/>
        </a:p>
      </dgm:t>
    </dgm:pt>
    <dgm:pt modelId="{1394C143-36CB-4376-B909-316A007EA198}" type="sibTrans" cxnId="{7E0294A7-D2C3-41F8-8CCC-FDAAA6157B0C}">
      <dgm:prSet/>
      <dgm:spPr/>
      <dgm:t>
        <a:bodyPr/>
        <a:lstStyle/>
        <a:p>
          <a:endParaRPr lang="en-US"/>
        </a:p>
      </dgm:t>
    </dgm:pt>
    <dgm:pt modelId="{761E5F15-6D9C-470E-A2F5-85E924EB0B70}">
      <dgm:prSet phldrT="[Text]" custT="1"/>
      <dgm:spPr>
        <a:solidFill>
          <a:schemeClr val="bg1">
            <a:lumMod val="95000"/>
            <a:alpha val="76667"/>
          </a:schemeClr>
        </a:solidFill>
        <a:ln>
          <a:solidFill>
            <a:srgbClr val="CC6600"/>
          </a:solidFill>
        </a:ln>
        <a:scene3d>
          <a:camera prst="orthographicFront"/>
          <a:lightRig rig="threePt" dir="t"/>
        </a:scene3d>
        <a:sp3d>
          <a:bevelT prst="convex"/>
        </a:sp3d>
      </dgm:spPr>
      <dgm:t>
        <a:bodyPr/>
        <a:lstStyle/>
        <a:p>
          <a:r>
            <a:rPr lang="en-US" sz="2400" b="1" dirty="0" smtClean="0">
              <a:solidFill>
                <a:schemeClr val="tx1"/>
              </a:solidFill>
              <a:latin typeface="Calibri" pitchFamily="34" charset="0"/>
              <a:cs typeface="Calibri" pitchFamily="34" charset="0"/>
            </a:rPr>
            <a:t>Content Standards</a:t>
          </a:r>
          <a:endParaRPr lang="en-US" sz="2400" b="1" dirty="0">
            <a:solidFill>
              <a:schemeClr val="tx1"/>
            </a:solidFill>
            <a:latin typeface="Calibri" pitchFamily="34" charset="0"/>
            <a:cs typeface="Calibri" pitchFamily="34" charset="0"/>
          </a:endParaRPr>
        </a:p>
      </dgm:t>
    </dgm:pt>
    <dgm:pt modelId="{356F8116-5F51-4C02-8433-CF39B2F321CB}" type="parTrans" cxnId="{EEB5754B-DD0D-4606-A345-261C302412BD}">
      <dgm:prSet/>
      <dgm:spPr>
        <a:ln w="38100"/>
      </dgm:spPr>
      <dgm:t>
        <a:bodyPr/>
        <a:lstStyle/>
        <a:p>
          <a:endParaRPr lang="en-US"/>
        </a:p>
      </dgm:t>
    </dgm:pt>
    <dgm:pt modelId="{2777D72A-F641-49E1-AB3A-1550EDCF5C9B}" type="sibTrans" cxnId="{EEB5754B-DD0D-4606-A345-261C302412BD}">
      <dgm:prSet/>
      <dgm:spPr/>
      <dgm:t>
        <a:bodyPr/>
        <a:lstStyle/>
        <a:p>
          <a:endParaRPr lang="en-US"/>
        </a:p>
      </dgm:t>
    </dgm:pt>
    <dgm:pt modelId="{F678CC1E-AE50-4881-BB12-053F472BC8B2}">
      <dgm:prSet phldrT="[Text]"/>
      <dgm:spPr>
        <a:solidFill>
          <a:schemeClr val="bg1">
            <a:lumMod val="95000"/>
            <a:alpha val="63333"/>
          </a:schemeClr>
        </a:solidFill>
        <a:ln>
          <a:solidFill>
            <a:srgbClr val="CC6600"/>
          </a:solidFill>
        </a:ln>
        <a:scene3d>
          <a:camera prst="orthographicFront"/>
          <a:lightRig rig="threePt" dir="t"/>
        </a:scene3d>
        <a:sp3d>
          <a:bevelT prst="convex"/>
        </a:sp3d>
      </dgm:spPr>
      <dgm:t>
        <a:bodyPr/>
        <a:lstStyle/>
        <a:p>
          <a:r>
            <a:rPr lang="en-US" b="1" dirty="0" smtClean="0">
              <a:solidFill>
                <a:schemeClr val="tx1"/>
              </a:solidFill>
              <a:latin typeface="Calibri" pitchFamily="34" charset="0"/>
              <a:cs typeface="Calibri" pitchFamily="34" charset="0"/>
            </a:rPr>
            <a:t>Instructional Shifts</a:t>
          </a:r>
          <a:endParaRPr lang="en-US" b="1" dirty="0">
            <a:solidFill>
              <a:schemeClr val="tx1"/>
            </a:solidFill>
            <a:latin typeface="Calibri" pitchFamily="34" charset="0"/>
            <a:cs typeface="Calibri" pitchFamily="34" charset="0"/>
          </a:endParaRPr>
        </a:p>
      </dgm:t>
    </dgm:pt>
    <dgm:pt modelId="{1672DA26-47AB-4CC7-9F4E-FDE47FD12C31}" type="parTrans" cxnId="{8E5C1B39-0CBF-4F99-BF7B-25272FE1CE74}">
      <dgm:prSet/>
      <dgm:spPr>
        <a:ln w="38100"/>
      </dgm:spPr>
      <dgm:t>
        <a:bodyPr/>
        <a:lstStyle/>
        <a:p>
          <a:endParaRPr lang="en-US"/>
        </a:p>
      </dgm:t>
    </dgm:pt>
    <dgm:pt modelId="{34B9BBB1-31F2-4194-822D-0EF3D0608EF3}" type="sibTrans" cxnId="{8E5C1B39-0CBF-4F99-BF7B-25272FE1CE74}">
      <dgm:prSet/>
      <dgm:spPr/>
      <dgm:t>
        <a:bodyPr/>
        <a:lstStyle/>
        <a:p>
          <a:endParaRPr lang="en-US"/>
        </a:p>
      </dgm:t>
    </dgm:pt>
    <dgm:pt modelId="{2E4204D3-6696-471C-994E-002F52A4DEFB}">
      <dgm:prSet phldrT="[Text]" custT="1"/>
      <dgm:spPr>
        <a:solidFill>
          <a:schemeClr val="bg1">
            <a:lumMod val="95000"/>
            <a:alpha val="50000"/>
          </a:schemeClr>
        </a:solidFill>
        <a:ln>
          <a:solidFill>
            <a:srgbClr val="CC6600"/>
          </a:solidFill>
        </a:ln>
        <a:scene3d>
          <a:camera prst="orthographicFront"/>
          <a:lightRig rig="threePt" dir="t"/>
        </a:scene3d>
        <a:sp3d>
          <a:bevelT prst="convex"/>
        </a:sp3d>
      </dgm:spPr>
      <dgm:t>
        <a:bodyPr/>
        <a:lstStyle/>
        <a:p>
          <a:r>
            <a:rPr lang="en-US" sz="2400" b="1" dirty="0" smtClean="0">
              <a:solidFill>
                <a:schemeClr val="tx1"/>
              </a:solidFill>
              <a:latin typeface="Calibri" pitchFamily="34" charset="0"/>
              <a:cs typeface="Calibri" pitchFamily="34" charset="0"/>
            </a:rPr>
            <a:t>Practices  (Math &amp; Science)/ Descriptors (ELA)</a:t>
          </a:r>
          <a:endParaRPr lang="en-US" sz="2400" b="1" dirty="0">
            <a:solidFill>
              <a:schemeClr val="tx1"/>
            </a:solidFill>
            <a:latin typeface="Calibri" pitchFamily="34" charset="0"/>
            <a:cs typeface="Calibri" pitchFamily="34" charset="0"/>
          </a:endParaRPr>
        </a:p>
      </dgm:t>
    </dgm:pt>
    <dgm:pt modelId="{8EB85BD8-81E3-4F4E-A4C5-F15A9B24E19C}" type="parTrans" cxnId="{D1C260D4-D99D-4E6C-B095-28C440845622}">
      <dgm:prSet/>
      <dgm:spPr>
        <a:ln w="38100"/>
      </dgm:spPr>
      <dgm:t>
        <a:bodyPr/>
        <a:lstStyle/>
        <a:p>
          <a:endParaRPr lang="en-US"/>
        </a:p>
      </dgm:t>
    </dgm:pt>
    <dgm:pt modelId="{938CB149-691F-4DB6-B5D4-E29CACCD5F4D}" type="sibTrans" cxnId="{D1C260D4-D99D-4E6C-B095-28C440845622}">
      <dgm:prSet/>
      <dgm:spPr/>
      <dgm:t>
        <a:bodyPr/>
        <a:lstStyle/>
        <a:p>
          <a:endParaRPr lang="en-US"/>
        </a:p>
      </dgm:t>
    </dgm:pt>
    <dgm:pt modelId="{A38EA9D7-12DF-47DA-9DE7-D262E9C177CC}" type="pres">
      <dgm:prSet presAssocID="{E9DB559F-F5FD-4860-9305-7DA3D53DCACA}" presName="Name0" presStyleCnt="0">
        <dgm:presLayoutVars>
          <dgm:chMax val="1"/>
          <dgm:chPref val="1"/>
          <dgm:dir/>
          <dgm:animOne val="branch"/>
          <dgm:animLvl val="lvl"/>
        </dgm:presLayoutVars>
      </dgm:prSet>
      <dgm:spPr/>
      <dgm:t>
        <a:bodyPr/>
        <a:lstStyle/>
        <a:p>
          <a:endParaRPr lang="en-US"/>
        </a:p>
      </dgm:t>
    </dgm:pt>
    <dgm:pt modelId="{10A575B0-8C5E-450A-8B3F-43F0D9660166}" type="pres">
      <dgm:prSet presAssocID="{0722F1DA-DB19-49BC-A816-D25BEE4E5C1E}" presName="singleCycle" presStyleCnt="0"/>
      <dgm:spPr/>
    </dgm:pt>
    <dgm:pt modelId="{47C81AE8-F7F6-42D6-8CCF-7CA3D277BF1E}" type="pres">
      <dgm:prSet presAssocID="{0722F1DA-DB19-49BC-A816-D25BEE4E5C1E}" presName="singleCenter" presStyleLbl="node1" presStyleIdx="0" presStyleCnt="4" custScaleX="146907" custLinFactNeighborX="2717" custLinFactNeighborY="8707">
        <dgm:presLayoutVars>
          <dgm:chMax val="7"/>
          <dgm:chPref val="7"/>
        </dgm:presLayoutVars>
      </dgm:prSet>
      <dgm:spPr/>
      <dgm:t>
        <a:bodyPr/>
        <a:lstStyle/>
        <a:p>
          <a:endParaRPr lang="en-US"/>
        </a:p>
      </dgm:t>
    </dgm:pt>
    <dgm:pt modelId="{8D38E621-DF6E-4321-907E-079B9FFB8616}" type="pres">
      <dgm:prSet presAssocID="{356F8116-5F51-4C02-8433-CF39B2F321CB}" presName="Name56" presStyleLbl="parChTrans1D2" presStyleIdx="0" presStyleCnt="3"/>
      <dgm:spPr/>
      <dgm:t>
        <a:bodyPr/>
        <a:lstStyle/>
        <a:p>
          <a:endParaRPr lang="en-US"/>
        </a:p>
      </dgm:t>
    </dgm:pt>
    <dgm:pt modelId="{77F1CB3B-CBA5-4C1A-8479-AE3698617C1B}" type="pres">
      <dgm:prSet presAssocID="{761E5F15-6D9C-470E-A2F5-85E924EB0B70}" presName="text0" presStyleLbl="node1" presStyleIdx="1" presStyleCnt="4" custScaleX="283465" custScaleY="221901" custRadScaleRad="79599" custRadScaleInc="6740">
        <dgm:presLayoutVars>
          <dgm:bulletEnabled val="1"/>
        </dgm:presLayoutVars>
      </dgm:prSet>
      <dgm:spPr/>
      <dgm:t>
        <a:bodyPr/>
        <a:lstStyle/>
        <a:p>
          <a:endParaRPr lang="en-US"/>
        </a:p>
      </dgm:t>
    </dgm:pt>
    <dgm:pt modelId="{56D06A3C-7E56-46AF-8C63-2CC4DA20CE2F}" type="pres">
      <dgm:prSet presAssocID="{1672DA26-47AB-4CC7-9F4E-FDE47FD12C31}" presName="Name56" presStyleLbl="parChTrans1D2" presStyleIdx="1" presStyleCnt="3"/>
      <dgm:spPr/>
      <dgm:t>
        <a:bodyPr/>
        <a:lstStyle/>
        <a:p>
          <a:endParaRPr lang="en-US"/>
        </a:p>
      </dgm:t>
    </dgm:pt>
    <dgm:pt modelId="{14AEB114-B6B0-4E46-8F97-A7A5AC85D596}" type="pres">
      <dgm:prSet presAssocID="{F678CC1E-AE50-4881-BB12-053F472BC8B2}" presName="text0" presStyleLbl="node1" presStyleIdx="2" presStyleCnt="4" custScaleX="272377" custScaleY="257820" custRadScaleRad="157232" custRadScaleInc="-28483">
        <dgm:presLayoutVars>
          <dgm:bulletEnabled val="1"/>
        </dgm:presLayoutVars>
      </dgm:prSet>
      <dgm:spPr/>
      <dgm:t>
        <a:bodyPr/>
        <a:lstStyle/>
        <a:p>
          <a:endParaRPr lang="en-US"/>
        </a:p>
      </dgm:t>
    </dgm:pt>
    <dgm:pt modelId="{B2DC80B1-3FF3-4B2B-A877-AA2CDEEF88E0}" type="pres">
      <dgm:prSet presAssocID="{8EB85BD8-81E3-4F4E-A4C5-F15A9B24E19C}" presName="Name56" presStyleLbl="parChTrans1D2" presStyleIdx="2" presStyleCnt="3"/>
      <dgm:spPr/>
      <dgm:t>
        <a:bodyPr/>
        <a:lstStyle/>
        <a:p>
          <a:endParaRPr lang="en-US"/>
        </a:p>
      </dgm:t>
    </dgm:pt>
    <dgm:pt modelId="{06FEF4B9-912F-4E45-9ED9-26394A8A99DE}" type="pres">
      <dgm:prSet presAssocID="{2E4204D3-6696-471C-994E-002F52A4DEFB}" presName="text0" presStyleLbl="node1" presStyleIdx="3" presStyleCnt="4" custScaleX="252571" custScaleY="250158" custRadScaleRad="126345" custRadScaleInc="20736">
        <dgm:presLayoutVars>
          <dgm:bulletEnabled val="1"/>
        </dgm:presLayoutVars>
      </dgm:prSet>
      <dgm:spPr/>
      <dgm:t>
        <a:bodyPr/>
        <a:lstStyle/>
        <a:p>
          <a:endParaRPr lang="en-US"/>
        </a:p>
      </dgm:t>
    </dgm:pt>
  </dgm:ptLst>
  <dgm:cxnLst>
    <dgm:cxn modelId="{02F54F95-F170-ED49-86B6-7261CAA38667}" type="presOf" srcId="{F678CC1E-AE50-4881-BB12-053F472BC8B2}" destId="{14AEB114-B6B0-4E46-8F97-A7A5AC85D596}" srcOrd="0" destOrd="0" presId="urn:microsoft.com/office/officeart/2008/layout/RadialCluster"/>
    <dgm:cxn modelId="{D1C260D4-D99D-4E6C-B095-28C440845622}" srcId="{0722F1DA-DB19-49BC-A816-D25BEE4E5C1E}" destId="{2E4204D3-6696-471C-994E-002F52A4DEFB}" srcOrd="2" destOrd="0" parTransId="{8EB85BD8-81E3-4F4E-A4C5-F15A9B24E19C}" sibTransId="{938CB149-691F-4DB6-B5D4-E29CACCD5F4D}"/>
    <dgm:cxn modelId="{BA477006-D1F1-5D4A-AD25-5B00088FF09E}" type="presOf" srcId="{761E5F15-6D9C-470E-A2F5-85E924EB0B70}" destId="{77F1CB3B-CBA5-4C1A-8479-AE3698617C1B}" srcOrd="0" destOrd="0" presId="urn:microsoft.com/office/officeart/2008/layout/RadialCluster"/>
    <dgm:cxn modelId="{1B92877A-09FF-AA4D-8F0A-7F5EB5EC574C}" type="presOf" srcId="{0722F1DA-DB19-49BC-A816-D25BEE4E5C1E}" destId="{47C81AE8-F7F6-42D6-8CCF-7CA3D277BF1E}" srcOrd="0" destOrd="0" presId="urn:microsoft.com/office/officeart/2008/layout/RadialCluster"/>
    <dgm:cxn modelId="{8E5C1B39-0CBF-4F99-BF7B-25272FE1CE74}" srcId="{0722F1DA-DB19-49BC-A816-D25BEE4E5C1E}" destId="{F678CC1E-AE50-4881-BB12-053F472BC8B2}" srcOrd="1" destOrd="0" parTransId="{1672DA26-47AB-4CC7-9F4E-FDE47FD12C31}" sibTransId="{34B9BBB1-31F2-4194-822D-0EF3D0608EF3}"/>
    <dgm:cxn modelId="{CE17B074-4982-394F-AAA1-17878EA2F234}" type="presOf" srcId="{1672DA26-47AB-4CC7-9F4E-FDE47FD12C31}" destId="{56D06A3C-7E56-46AF-8C63-2CC4DA20CE2F}" srcOrd="0" destOrd="0" presId="urn:microsoft.com/office/officeart/2008/layout/RadialCluster"/>
    <dgm:cxn modelId="{EEB5754B-DD0D-4606-A345-261C302412BD}" srcId="{0722F1DA-DB19-49BC-A816-D25BEE4E5C1E}" destId="{761E5F15-6D9C-470E-A2F5-85E924EB0B70}" srcOrd="0" destOrd="0" parTransId="{356F8116-5F51-4C02-8433-CF39B2F321CB}" sibTransId="{2777D72A-F641-49E1-AB3A-1550EDCF5C9B}"/>
    <dgm:cxn modelId="{A3A0C167-D916-7B49-B802-025EEA997BA7}" type="presOf" srcId="{8EB85BD8-81E3-4F4E-A4C5-F15A9B24E19C}" destId="{B2DC80B1-3FF3-4B2B-A877-AA2CDEEF88E0}" srcOrd="0" destOrd="0" presId="urn:microsoft.com/office/officeart/2008/layout/RadialCluster"/>
    <dgm:cxn modelId="{FDBE7014-39B8-8343-B450-09FB7797A263}" type="presOf" srcId="{356F8116-5F51-4C02-8433-CF39B2F321CB}" destId="{8D38E621-DF6E-4321-907E-079B9FFB8616}" srcOrd="0" destOrd="0" presId="urn:microsoft.com/office/officeart/2008/layout/RadialCluster"/>
    <dgm:cxn modelId="{EF6BF8BA-B1EB-DB40-A004-5026B4A57304}" type="presOf" srcId="{2E4204D3-6696-471C-994E-002F52A4DEFB}" destId="{06FEF4B9-912F-4E45-9ED9-26394A8A99DE}" srcOrd="0" destOrd="0" presId="urn:microsoft.com/office/officeart/2008/layout/RadialCluster"/>
    <dgm:cxn modelId="{0085F7FC-9AD7-964C-BAAC-494538E71FCF}" type="presOf" srcId="{E9DB559F-F5FD-4860-9305-7DA3D53DCACA}" destId="{A38EA9D7-12DF-47DA-9DE7-D262E9C177CC}" srcOrd="0" destOrd="0" presId="urn:microsoft.com/office/officeart/2008/layout/RadialCluster"/>
    <dgm:cxn modelId="{7E0294A7-D2C3-41F8-8CCC-FDAAA6157B0C}" srcId="{E9DB559F-F5FD-4860-9305-7DA3D53DCACA}" destId="{0722F1DA-DB19-49BC-A816-D25BEE4E5C1E}" srcOrd="0" destOrd="0" parTransId="{65FC4EB6-10A5-4B79-A965-217B439D90ED}" sibTransId="{1394C143-36CB-4376-B909-316A007EA198}"/>
    <dgm:cxn modelId="{4971E315-1682-D741-9F05-83C3A8859676}" type="presParOf" srcId="{A38EA9D7-12DF-47DA-9DE7-D262E9C177CC}" destId="{10A575B0-8C5E-450A-8B3F-43F0D9660166}" srcOrd="0" destOrd="0" presId="urn:microsoft.com/office/officeart/2008/layout/RadialCluster"/>
    <dgm:cxn modelId="{2C4589C2-3790-F141-8399-73DFD90C6327}" type="presParOf" srcId="{10A575B0-8C5E-450A-8B3F-43F0D9660166}" destId="{47C81AE8-F7F6-42D6-8CCF-7CA3D277BF1E}" srcOrd="0" destOrd="0" presId="urn:microsoft.com/office/officeart/2008/layout/RadialCluster"/>
    <dgm:cxn modelId="{A006FC04-E23F-E246-BB55-FF81B7532940}" type="presParOf" srcId="{10A575B0-8C5E-450A-8B3F-43F0D9660166}" destId="{8D38E621-DF6E-4321-907E-079B9FFB8616}" srcOrd="1" destOrd="0" presId="urn:microsoft.com/office/officeart/2008/layout/RadialCluster"/>
    <dgm:cxn modelId="{D46AD8B5-125A-9C42-AAD2-3A8A20995CF5}" type="presParOf" srcId="{10A575B0-8C5E-450A-8B3F-43F0D9660166}" destId="{77F1CB3B-CBA5-4C1A-8479-AE3698617C1B}" srcOrd="2" destOrd="0" presId="urn:microsoft.com/office/officeart/2008/layout/RadialCluster"/>
    <dgm:cxn modelId="{023897D2-2B9C-B44C-9446-7877D18FAFE0}" type="presParOf" srcId="{10A575B0-8C5E-450A-8B3F-43F0D9660166}" destId="{56D06A3C-7E56-46AF-8C63-2CC4DA20CE2F}" srcOrd="3" destOrd="0" presId="urn:microsoft.com/office/officeart/2008/layout/RadialCluster"/>
    <dgm:cxn modelId="{993E8669-2524-1B4B-8EEF-A58AD1072066}" type="presParOf" srcId="{10A575B0-8C5E-450A-8B3F-43F0D9660166}" destId="{14AEB114-B6B0-4E46-8F97-A7A5AC85D596}" srcOrd="4" destOrd="0" presId="urn:microsoft.com/office/officeart/2008/layout/RadialCluster"/>
    <dgm:cxn modelId="{2F67983C-9C9A-484D-A542-85C381CA347A}" type="presParOf" srcId="{10A575B0-8C5E-450A-8B3F-43F0D9660166}" destId="{B2DC80B1-3FF3-4B2B-A877-AA2CDEEF88E0}" srcOrd="5" destOrd="0" presId="urn:microsoft.com/office/officeart/2008/layout/RadialCluster"/>
    <dgm:cxn modelId="{457405AD-DC11-3949-8F5D-88C26D6DDCC8}" type="presParOf" srcId="{10A575B0-8C5E-450A-8B3F-43F0D9660166}" destId="{06FEF4B9-912F-4E45-9ED9-26394A8A99DE}" srcOrd="6" destOrd="0" presId="urn:microsoft.com/office/officeart/2008/layout/Radial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3DE0D4-A08E-47D6-B217-7E22DE9C5BE0}">
      <dsp:nvSpPr>
        <dsp:cNvPr id="0" name=""/>
        <dsp:cNvSpPr/>
      </dsp:nvSpPr>
      <dsp:spPr>
        <a:xfrm>
          <a:off x="1536396" y="-123709"/>
          <a:ext cx="5101604" cy="5101604"/>
        </a:xfrm>
        <a:prstGeom prst="circularArrow">
          <a:avLst>
            <a:gd name="adj1" fmla="val 5544"/>
            <a:gd name="adj2" fmla="val 330680"/>
            <a:gd name="adj3" fmla="val 14128558"/>
            <a:gd name="adj4" fmla="val 17174885"/>
            <a:gd name="adj5" fmla="val 5757"/>
          </a:avLst>
        </a:prstGeom>
        <a:solidFill>
          <a:schemeClr val="dk2">
            <a:tint val="40000"/>
            <a:hueOff val="0"/>
            <a:satOff val="0"/>
            <a:lumOff val="0"/>
            <a:alphaOff val="0"/>
          </a:schemeClr>
        </a:solidFill>
        <a:ln>
          <a:noFill/>
        </a:ln>
        <a:effectLst/>
        <a:scene3d>
          <a:camera prst="orthographicFront"/>
          <a:lightRig rig="threePt" dir="t"/>
        </a:scene3d>
        <a:sp3d>
          <a:bevelT prst="convex"/>
        </a:sp3d>
      </dsp:spPr>
      <dsp:style>
        <a:lnRef idx="0">
          <a:scrgbClr r="0" g="0" b="0"/>
        </a:lnRef>
        <a:fillRef idx="1">
          <a:scrgbClr r="0" g="0" b="0"/>
        </a:fillRef>
        <a:effectRef idx="0">
          <a:scrgbClr r="0" g="0" b="0"/>
        </a:effectRef>
        <a:fontRef idx="minor"/>
      </dsp:style>
    </dsp:sp>
    <dsp:sp modelId="{7CFCF584-12BE-4EED-95F5-A7CAD4671CE4}">
      <dsp:nvSpPr>
        <dsp:cNvPr id="0" name=""/>
        <dsp:cNvSpPr/>
      </dsp:nvSpPr>
      <dsp:spPr>
        <a:xfrm>
          <a:off x="3079077" y="53"/>
          <a:ext cx="2016242" cy="803002"/>
        </a:xfrm>
        <a:prstGeom prst="roundRect">
          <a:avLst/>
        </a:prstGeom>
        <a:solidFill>
          <a:schemeClr val="lt1">
            <a:hueOff val="0"/>
            <a:satOff val="0"/>
            <a:lumOff val="0"/>
            <a:alphaOff val="0"/>
          </a:scheme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smtClean="0">
              <a:latin typeface="Calibri" pitchFamily="34" charset="0"/>
              <a:cs typeface="Calibri" pitchFamily="34" charset="0"/>
            </a:rPr>
            <a:t>Standards Interpretation</a:t>
          </a:r>
          <a:endParaRPr lang="en-US" sz="2200" b="1" kern="1200" dirty="0">
            <a:latin typeface="Calibri" pitchFamily="34" charset="0"/>
            <a:cs typeface="Calibri" pitchFamily="34" charset="0"/>
          </a:endParaRPr>
        </a:p>
      </dsp:txBody>
      <dsp:txXfrm>
        <a:off x="3118276" y="39252"/>
        <a:ext cx="1937844" cy="724604"/>
      </dsp:txXfrm>
    </dsp:sp>
    <dsp:sp modelId="{CF8D3431-04A6-45E8-8682-AFD3613FCC39}">
      <dsp:nvSpPr>
        <dsp:cNvPr id="0" name=""/>
        <dsp:cNvSpPr/>
      </dsp:nvSpPr>
      <dsp:spPr>
        <a:xfrm>
          <a:off x="5000374" y="1068332"/>
          <a:ext cx="2324482" cy="803002"/>
        </a:xfrm>
        <a:prstGeom prst="roundRect">
          <a:avLst/>
        </a:prstGeom>
        <a:solidFill>
          <a:schemeClr val="lt1">
            <a:hueOff val="0"/>
            <a:satOff val="0"/>
            <a:lumOff val="0"/>
            <a:alphaOff val="0"/>
          </a:scheme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latin typeface="Calibri" pitchFamily="34" charset="0"/>
              <a:cs typeface="Calibri" pitchFamily="34" charset="0"/>
            </a:rPr>
            <a:t>Expected Evidence of  Student Learning</a:t>
          </a:r>
          <a:endParaRPr lang="en-US" sz="2000" b="1" kern="1200" dirty="0">
            <a:latin typeface="Calibri" pitchFamily="34" charset="0"/>
            <a:cs typeface="Calibri" pitchFamily="34" charset="0"/>
          </a:endParaRPr>
        </a:p>
      </dsp:txBody>
      <dsp:txXfrm>
        <a:off x="5039573" y="1107531"/>
        <a:ext cx="2246084" cy="724604"/>
      </dsp:txXfrm>
    </dsp:sp>
    <dsp:sp modelId="{2BFD1565-4EAD-453A-A1EB-B4A8AE8DE325}">
      <dsp:nvSpPr>
        <dsp:cNvPr id="0" name=""/>
        <dsp:cNvSpPr/>
      </dsp:nvSpPr>
      <dsp:spPr>
        <a:xfrm>
          <a:off x="4936399" y="2431527"/>
          <a:ext cx="2602754" cy="803002"/>
        </a:xfrm>
        <a:prstGeom prst="roundRect">
          <a:avLst/>
        </a:prstGeom>
        <a:solidFill>
          <a:schemeClr val="lt1">
            <a:hueOff val="0"/>
            <a:satOff val="0"/>
            <a:lumOff val="0"/>
            <a:alphaOff val="0"/>
          </a:scheme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latin typeface="Calibri" pitchFamily="34" charset="0"/>
              <a:cs typeface="Calibri" pitchFamily="34" charset="0"/>
            </a:rPr>
            <a:t>Text-based Discussion (Research)</a:t>
          </a:r>
          <a:endParaRPr lang="en-US" sz="2000" b="1" kern="1200" dirty="0">
            <a:latin typeface="Calibri" pitchFamily="34" charset="0"/>
            <a:cs typeface="Calibri" pitchFamily="34" charset="0"/>
          </a:endParaRPr>
        </a:p>
      </dsp:txBody>
      <dsp:txXfrm>
        <a:off x="4975598" y="2470726"/>
        <a:ext cx="2524356" cy="724604"/>
      </dsp:txXfrm>
    </dsp:sp>
    <dsp:sp modelId="{24D19255-2E17-4AFC-843B-092C5F91F3E8}">
      <dsp:nvSpPr>
        <dsp:cNvPr id="0" name=""/>
        <dsp:cNvSpPr/>
      </dsp:nvSpPr>
      <dsp:spPr>
        <a:xfrm>
          <a:off x="4373532" y="3810081"/>
          <a:ext cx="2514810" cy="803002"/>
        </a:xfrm>
        <a:prstGeom prst="roundRect">
          <a:avLst/>
        </a:prstGeom>
        <a:solidFill>
          <a:schemeClr val="lt1">
            <a:hueOff val="0"/>
            <a:satOff val="0"/>
            <a:lumOff val="0"/>
            <a:alphaOff val="0"/>
          </a:scheme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latin typeface="Calibri" pitchFamily="34" charset="0"/>
              <a:cs typeface="Calibri" pitchFamily="34" charset="0"/>
            </a:rPr>
            <a:t>Model Construction (Trying on the work)</a:t>
          </a:r>
          <a:endParaRPr lang="en-US" sz="2000" b="1" kern="1200" dirty="0">
            <a:latin typeface="Calibri" pitchFamily="34" charset="0"/>
            <a:cs typeface="Calibri" pitchFamily="34" charset="0"/>
          </a:endParaRPr>
        </a:p>
      </dsp:txBody>
      <dsp:txXfrm>
        <a:off x="4412731" y="3849280"/>
        <a:ext cx="2436412" cy="724604"/>
      </dsp:txXfrm>
    </dsp:sp>
    <dsp:sp modelId="{6AE25C80-735F-432C-B74E-9A25FF99A513}">
      <dsp:nvSpPr>
        <dsp:cNvPr id="0" name=""/>
        <dsp:cNvSpPr/>
      </dsp:nvSpPr>
      <dsp:spPr>
        <a:xfrm>
          <a:off x="1357117" y="3810073"/>
          <a:ext cx="2422689" cy="803002"/>
        </a:xfrm>
        <a:prstGeom prst="roundRect">
          <a:avLst/>
        </a:prstGeom>
        <a:solidFill>
          <a:schemeClr val="lt1">
            <a:hueOff val="0"/>
            <a:satOff val="0"/>
            <a:lumOff val="0"/>
            <a:alphaOff val="0"/>
          </a:scheme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latin typeface="Calibri" pitchFamily="34" charset="0"/>
              <a:cs typeface="Calibri" pitchFamily="34" charset="0"/>
            </a:rPr>
            <a:t>Task &amp;                  Instructional Plan</a:t>
          </a:r>
          <a:endParaRPr lang="en-US" sz="2000" b="1" kern="1200" dirty="0">
            <a:latin typeface="Calibri" pitchFamily="34" charset="0"/>
            <a:cs typeface="Calibri" pitchFamily="34" charset="0"/>
          </a:endParaRPr>
        </a:p>
      </dsp:txBody>
      <dsp:txXfrm>
        <a:off x="1396316" y="3849272"/>
        <a:ext cx="2344291" cy="724604"/>
      </dsp:txXfrm>
    </dsp:sp>
    <dsp:sp modelId="{5F738F5F-C539-4510-95D5-87F175A55C30}">
      <dsp:nvSpPr>
        <dsp:cNvPr id="0" name=""/>
        <dsp:cNvSpPr/>
      </dsp:nvSpPr>
      <dsp:spPr>
        <a:xfrm>
          <a:off x="787527" y="2499449"/>
          <a:ext cx="2339948" cy="803002"/>
        </a:xfrm>
        <a:prstGeom prst="roundRect">
          <a:avLst/>
        </a:prstGeom>
        <a:solidFill>
          <a:schemeClr val="lt1">
            <a:hueOff val="0"/>
            <a:satOff val="0"/>
            <a:lumOff val="0"/>
            <a:alphaOff val="0"/>
          </a:scheme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latin typeface="Calibri" pitchFamily="34" charset="0"/>
              <a:cs typeface="Calibri" pitchFamily="34" charset="0"/>
            </a:rPr>
            <a:t>Student Work Examination</a:t>
          </a:r>
          <a:endParaRPr lang="en-US" sz="2000" b="1" kern="1200" dirty="0">
            <a:latin typeface="Calibri" pitchFamily="34" charset="0"/>
            <a:cs typeface="Calibri" pitchFamily="34" charset="0"/>
          </a:endParaRPr>
        </a:p>
      </dsp:txBody>
      <dsp:txXfrm>
        <a:off x="826726" y="2538648"/>
        <a:ext cx="2261550" cy="724604"/>
      </dsp:txXfrm>
    </dsp:sp>
    <dsp:sp modelId="{5248F340-0121-4519-B526-55F8FADDEC78}">
      <dsp:nvSpPr>
        <dsp:cNvPr id="0" name=""/>
        <dsp:cNvSpPr/>
      </dsp:nvSpPr>
      <dsp:spPr>
        <a:xfrm>
          <a:off x="1061219" y="1004977"/>
          <a:ext cx="2207533" cy="803002"/>
        </a:xfrm>
        <a:prstGeom prst="roundRect">
          <a:avLst/>
        </a:prstGeom>
        <a:solidFill>
          <a:schemeClr val="lt1">
            <a:hueOff val="0"/>
            <a:satOff val="0"/>
            <a:lumOff val="0"/>
            <a:alphaOff val="0"/>
          </a:scheme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latin typeface="Calibri" pitchFamily="34" charset="0"/>
              <a:cs typeface="Calibri" pitchFamily="34" charset="0"/>
            </a:rPr>
            <a:t>Revision of Task &amp;                 Instructional Plan</a:t>
          </a:r>
          <a:endParaRPr lang="en-US" sz="2000" b="1" kern="1200" dirty="0">
            <a:latin typeface="Calibri" pitchFamily="34" charset="0"/>
            <a:cs typeface="Calibri" pitchFamily="34" charset="0"/>
          </a:endParaRPr>
        </a:p>
      </dsp:txBody>
      <dsp:txXfrm>
        <a:off x="1100418" y="1044176"/>
        <a:ext cx="2129135" cy="7246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C81AE8-F7F6-42D6-8CCF-7CA3D277BF1E}">
      <dsp:nvSpPr>
        <dsp:cNvPr id="0" name=""/>
        <dsp:cNvSpPr/>
      </dsp:nvSpPr>
      <dsp:spPr>
        <a:xfrm>
          <a:off x="2539127" y="1949307"/>
          <a:ext cx="1628772" cy="1108710"/>
        </a:xfrm>
        <a:prstGeom prst="roundRect">
          <a:avLst/>
        </a:prstGeom>
        <a:solidFill>
          <a:srgbClr val="CC6600">
            <a:alpha val="90000"/>
          </a:srgb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71120" tIns="71120" rIns="71120" bIns="71120" numCol="1" spcCol="1270" anchor="ctr" anchorCtr="0">
          <a:noAutofit/>
        </a:bodyPr>
        <a:lstStyle/>
        <a:p>
          <a:pPr lvl="0" algn="ctr" defTabSz="1244600">
            <a:lnSpc>
              <a:spcPct val="90000"/>
            </a:lnSpc>
            <a:spcBef>
              <a:spcPct val="0"/>
            </a:spcBef>
            <a:spcAft>
              <a:spcPct val="35000"/>
            </a:spcAft>
          </a:pPr>
          <a:r>
            <a:rPr lang="en-US" sz="2800" b="1" kern="1200" dirty="0" smtClean="0">
              <a:latin typeface="Calibri" pitchFamily="34" charset="0"/>
              <a:cs typeface="Calibri" pitchFamily="34" charset="0"/>
            </a:rPr>
            <a:t>Common Core</a:t>
          </a:r>
          <a:endParaRPr lang="en-US" sz="2800" b="1" kern="1200" dirty="0">
            <a:latin typeface="Calibri" pitchFamily="34" charset="0"/>
            <a:cs typeface="Calibri" pitchFamily="34" charset="0"/>
          </a:endParaRPr>
        </a:p>
      </dsp:txBody>
      <dsp:txXfrm>
        <a:off x="2593250" y="2003430"/>
        <a:ext cx="1520526" cy="1000464"/>
      </dsp:txXfrm>
    </dsp:sp>
    <dsp:sp modelId="{8D38E621-DF6E-4321-907E-079B9FFB8616}">
      <dsp:nvSpPr>
        <dsp:cNvPr id="0" name=""/>
        <dsp:cNvSpPr/>
      </dsp:nvSpPr>
      <dsp:spPr>
        <a:xfrm rot="16206375">
          <a:off x="3219446" y="1813960"/>
          <a:ext cx="270693" cy="0"/>
        </a:xfrm>
        <a:custGeom>
          <a:avLst/>
          <a:gdLst/>
          <a:ahLst/>
          <a:cxnLst/>
          <a:rect l="0" t="0" r="0" b="0"/>
          <a:pathLst>
            <a:path>
              <a:moveTo>
                <a:pt x="0" y="0"/>
              </a:moveTo>
              <a:lnTo>
                <a:pt x="270693" y="0"/>
              </a:lnTo>
            </a:path>
          </a:pathLst>
        </a:custGeom>
        <a:noFill/>
        <a:ln w="38100"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77F1CB3B-CBA5-4C1A-8479-AE3698617C1B}">
      <dsp:nvSpPr>
        <dsp:cNvPr id="0" name=""/>
        <dsp:cNvSpPr/>
      </dsp:nvSpPr>
      <dsp:spPr>
        <a:xfrm>
          <a:off x="2303732" y="30254"/>
          <a:ext cx="2105679" cy="1648359"/>
        </a:xfrm>
        <a:prstGeom prst="roundRect">
          <a:avLst/>
        </a:prstGeom>
        <a:solidFill>
          <a:schemeClr val="bg1">
            <a:lumMod val="95000"/>
            <a:alpha val="76667"/>
          </a:scheme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latin typeface="Calibri" pitchFamily="34" charset="0"/>
              <a:cs typeface="Calibri" pitchFamily="34" charset="0"/>
            </a:rPr>
            <a:t>Content Standards</a:t>
          </a:r>
          <a:endParaRPr lang="en-US" sz="2400" b="1" kern="1200" dirty="0">
            <a:solidFill>
              <a:schemeClr val="tx1"/>
            </a:solidFill>
            <a:latin typeface="Calibri" pitchFamily="34" charset="0"/>
            <a:cs typeface="Calibri" pitchFamily="34" charset="0"/>
          </a:endParaRPr>
        </a:p>
      </dsp:txBody>
      <dsp:txXfrm>
        <a:off x="2384198" y="110720"/>
        <a:ext cx="1944747" cy="1487427"/>
      </dsp:txXfrm>
    </dsp:sp>
    <dsp:sp modelId="{56D06A3C-7E56-46AF-8C63-2CC4DA20CE2F}">
      <dsp:nvSpPr>
        <dsp:cNvPr id="0" name=""/>
        <dsp:cNvSpPr/>
      </dsp:nvSpPr>
      <dsp:spPr>
        <a:xfrm rot="462351">
          <a:off x="4166058" y="2641205"/>
          <a:ext cx="407925" cy="0"/>
        </a:xfrm>
        <a:custGeom>
          <a:avLst/>
          <a:gdLst/>
          <a:ahLst/>
          <a:cxnLst/>
          <a:rect l="0" t="0" r="0" b="0"/>
          <a:pathLst>
            <a:path>
              <a:moveTo>
                <a:pt x="0" y="0"/>
              </a:moveTo>
              <a:lnTo>
                <a:pt x="407925" y="0"/>
              </a:lnTo>
            </a:path>
          </a:pathLst>
        </a:custGeom>
        <a:noFill/>
        <a:ln w="38100"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14AEB114-B6B0-4E46-8F97-A7A5AC85D596}">
      <dsp:nvSpPr>
        <dsp:cNvPr id="0" name=""/>
        <dsp:cNvSpPr/>
      </dsp:nvSpPr>
      <dsp:spPr>
        <a:xfrm>
          <a:off x="4572142" y="1847851"/>
          <a:ext cx="2023313" cy="1915179"/>
        </a:xfrm>
        <a:prstGeom prst="roundRect">
          <a:avLst/>
        </a:prstGeom>
        <a:solidFill>
          <a:schemeClr val="bg1">
            <a:lumMod val="95000"/>
            <a:alpha val="63333"/>
          </a:scheme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63500" tIns="63500" rIns="63500" bIns="63500" numCol="1" spcCol="1270" anchor="ctr" anchorCtr="0">
          <a:noAutofit/>
        </a:bodyPr>
        <a:lstStyle/>
        <a:p>
          <a:pPr lvl="0" algn="ctr" defTabSz="1111250">
            <a:lnSpc>
              <a:spcPct val="90000"/>
            </a:lnSpc>
            <a:spcBef>
              <a:spcPct val="0"/>
            </a:spcBef>
            <a:spcAft>
              <a:spcPct val="35000"/>
            </a:spcAft>
          </a:pPr>
          <a:r>
            <a:rPr lang="en-US" sz="2500" b="1" kern="1200" dirty="0" smtClean="0">
              <a:solidFill>
                <a:schemeClr val="tx1"/>
              </a:solidFill>
              <a:latin typeface="Calibri" pitchFamily="34" charset="0"/>
              <a:cs typeface="Calibri" pitchFamily="34" charset="0"/>
            </a:rPr>
            <a:t>Instructional Shifts</a:t>
          </a:r>
          <a:endParaRPr lang="en-US" sz="2500" b="1" kern="1200" dirty="0">
            <a:solidFill>
              <a:schemeClr val="tx1"/>
            </a:solidFill>
            <a:latin typeface="Calibri" pitchFamily="34" charset="0"/>
            <a:cs typeface="Calibri" pitchFamily="34" charset="0"/>
          </a:endParaRPr>
        </a:p>
      </dsp:txBody>
      <dsp:txXfrm>
        <a:off x="4665633" y="1941342"/>
        <a:ext cx="1836331" cy="1728197"/>
      </dsp:txXfrm>
    </dsp:sp>
    <dsp:sp modelId="{B2DC80B1-3FF3-4B2B-A877-AA2CDEEF88E0}">
      <dsp:nvSpPr>
        <dsp:cNvPr id="0" name=""/>
        <dsp:cNvSpPr/>
      </dsp:nvSpPr>
      <dsp:spPr>
        <a:xfrm rot="10239719">
          <a:off x="2144411" y="2669814"/>
          <a:ext cx="397348" cy="0"/>
        </a:xfrm>
        <a:custGeom>
          <a:avLst/>
          <a:gdLst/>
          <a:ahLst/>
          <a:cxnLst/>
          <a:rect l="0" t="0" r="0" b="0"/>
          <a:pathLst>
            <a:path>
              <a:moveTo>
                <a:pt x="0" y="0"/>
              </a:moveTo>
              <a:lnTo>
                <a:pt x="397348" y="0"/>
              </a:lnTo>
            </a:path>
          </a:pathLst>
        </a:custGeom>
        <a:noFill/>
        <a:ln w="38100"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06FEF4B9-912F-4E45-9ED9-26394A8A99DE}">
      <dsp:nvSpPr>
        <dsp:cNvPr id="0" name=""/>
        <dsp:cNvSpPr/>
      </dsp:nvSpPr>
      <dsp:spPr>
        <a:xfrm>
          <a:off x="270856" y="1927177"/>
          <a:ext cx="1876187" cy="1858262"/>
        </a:xfrm>
        <a:prstGeom prst="roundRect">
          <a:avLst/>
        </a:prstGeom>
        <a:solidFill>
          <a:schemeClr val="bg1">
            <a:lumMod val="95000"/>
            <a:alpha val="50000"/>
          </a:scheme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latin typeface="Calibri" pitchFamily="34" charset="0"/>
              <a:cs typeface="Calibri" pitchFamily="34" charset="0"/>
            </a:rPr>
            <a:t>Practices  (Math &amp; Science)/ Descriptors (ELA)</a:t>
          </a:r>
          <a:endParaRPr lang="en-US" sz="2400" b="1" kern="1200" dirty="0">
            <a:solidFill>
              <a:schemeClr val="tx1"/>
            </a:solidFill>
            <a:latin typeface="Calibri" pitchFamily="34" charset="0"/>
            <a:cs typeface="Calibri" pitchFamily="34" charset="0"/>
          </a:endParaRPr>
        </a:p>
      </dsp:txBody>
      <dsp:txXfrm>
        <a:off x="361569" y="2017890"/>
        <a:ext cx="1694761" cy="1676836"/>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1488" cy="46196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37000" y="1"/>
            <a:ext cx="3011488" cy="461963"/>
          </a:xfrm>
          <a:prstGeom prst="rect">
            <a:avLst/>
          </a:prstGeom>
        </p:spPr>
        <p:txBody>
          <a:bodyPr vert="horz" lIns="91440" tIns="45720" rIns="91440" bIns="45720" rtlCol="0"/>
          <a:lstStyle>
            <a:lvl1pPr algn="r">
              <a:defRPr sz="1200"/>
            </a:lvl1pPr>
          </a:lstStyle>
          <a:p>
            <a:fld id="{D98DAA82-7C24-4F1D-8D05-F662BE916CEC}" type="datetimeFigureOut">
              <a:rPr lang="en-US" smtClean="0"/>
              <a:pPr/>
              <a:t>10/3/13</a:t>
            </a:fld>
            <a:endParaRPr lang="en-US" dirty="0"/>
          </a:p>
        </p:txBody>
      </p:sp>
      <p:sp>
        <p:nvSpPr>
          <p:cNvPr id="4" name="Footer Placeholder 3"/>
          <p:cNvSpPr>
            <a:spLocks noGrp="1"/>
          </p:cNvSpPr>
          <p:nvPr>
            <p:ph type="ftr" sz="quarter" idx="2"/>
          </p:nvPr>
        </p:nvSpPr>
        <p:spPr>
          <a:xfrm>
            <a:off x="0" y="8772526"/>
            <a:ext cx="3011488" cy="461963"/>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7000" y="8772526"/>
            <a:ext cx="3011488" cy="461963"/>
          </a:xfrm>
          <a:prstGeom prst="rect">
            <a:avLst/>
          </a:prstGeom>
        </p:spPr>
        <p:txBody>
          <a:bodyPr vert="horz" lIns="91440" tIns="45720" rIns="91440" bIns="45720" rtlCol="0" anchor="b"/>
          <a:lstStyle>
            <a:lvl1pPr algn="r">
              <a:defRPr sz="1200"/>
            </a:lvl1pPr>
          </a:lstStyle>
          <a:p>
            <a:fld id="{952D918F-CE31-4711-90E5-06F84C22ADC3}" type="slidenum">
              <a:rPr lang="en-US" smtClean="0"/>
              <a:pPr/>
              <a:t>‹#›</a:t>
            </a:fld>
            <a:endParaRPr lang="en-US" dirty="0"/>
          </a:p>
        </p:txBody>
      </p:sp>
    </p:spTree>
    <p:extLst>
      <p:ext uri="{BB962C8B-B14F-4D97-AF65-F5344CB8AC3E}">
        <p14:creationId xmlns:p14="http://schemas.microsoft.com/office/powerpoint/2010/main" val="28877900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1699" cy="461804"/>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9" y="0"/>
            <a:ext cx="3011699" cy="461804"/>
          </a:xfrm>
          <a:prstGeom prst="rect">
            <a:avLst/>
          </a:prstGeom>
        </p:spPr>
        <p:txBody>
          <a:bodyPr vert="horz" lIns="92492" tIns="46246" rIns="92492" bIns="46246" rtlCol="0"/>
          <a:lstStyle>
            <a:lvl1pPr algn="r">
              <a:defRPr sz="1200"/>
            </a:lvl1pPr>
          </a:lstStyle>
          <a:p>
            <a:fld id="{7CC79186-1B37-4930-BD66-BB8AEF91AD58}" type="datetimeFigureOut">
              <a:rPr lang="en-US" smtClean="0"/>
              <a:pPr/>
              <a:t>10/3/13</a:t>
            </a:fld>
            <a:endParaRPr lang="en-US" dirty="0"/>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72668"/>
            <a:ext cx="3011699" cy="461804"/>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9" y="8772668"/>
            <a:ext cx="3011699" cy="461804"/>
          </a:xfrm>
          <a:prstGeom prst="rect">
            <a:avLst/>
          </a:prstGeom>
        </p:spPr>
        <p:txBody>
          <a:bodyPr vert="horz" lIns="92492" tIns="46246" rIns="92492" bIns="46246" rtlCol="0" anchor="b"/>
          <a:lstStyle>
            <a:lvl1pPr algn="r">
              <a:defRPr sz="1200"/>
            </a:lvl1pPr>
          </a:lstStyle>
          <a:p>
            <a:fld id="{3BE1ECE7-50EE-43D6-AA47-5255A3887100}" type="slidenum">
              <a:rPr lang="en-US" smtClean="0"/>
              <a:pPr/>
              <a:t>‹#›</a:t>
            </a:fld>
            <a:endParaRPr lang="en-US" dirty="0"/>
          </a:p>
        </p:txBody>
      </p:sp>
    </p:spTree>
    <p:extLst>
      <p:ext uri="{BB962C8B-B14F-4D97-AF65-F5344CB8AC3E}">
        <p14:creationId xmlns:p14="http://schemas.microsoft.com/office/powerpoint/2010/main" val="3066218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Debrief using chart paper – have a participant record.  </a:t>
            </a:r>
          </a:p>
          <a:p>
            <a:endParaRPr lang="en-US" dirty="0" smtClean="0"/>
          </a:p>
          <a:p>
            <a:r>
              <a:rPr lang="en-US" dirty="0" smtClean="0"/>
              <a:t>Include in the debrief, why this was chosen – what was my thinking?</a:t>
            </a:r>
          </a:p>
          <a:p>
            <a:endParaRPr lang="en-US" dirty="0" smtClean="0"/>
          </a:p>
          <a:p>
            <a:r>
              <a:rPr lang="en-US" baseline="0" dirty="0" smtClean="0"/>
              <a:t>I was being deliberate and intentional about using information I “knew</a:t>
            </a:r>
            <a:r>
              <a:rPr lang="en-US" baseline="0" smtClean="0"/>
              <a:t>” about </a:t>
            </a:r>
            <a:r>
              <a:rPr lang="en-US" baseline="0" dirty="0" smtClean="0"/>
              <a:t>my students and that foundational to functions – today’s content focus – is the concept of a function table, or input/output table, or function machine – all language that my students would have used in prior grades in mathematics classes.  This brief warm-up would activate some prior knowledge, provide the opportunity to close a learning gap that is present for some students without having spent an entire class going back to the beginning of functional relationships.</a:t>
            </a:r>
          </a:p>
          <a:p>
            <a:endParaRPr lang="en-US" baseline="0" dirty="0" smtClean="0"/>
          </a:p>
          <a:p>
            <a:r>
              <a:rPr lang="en-US" baseline="0" dirty="0" smtClean="0"/>
              <a:t>This question is also open-ended in that there are lots of correct answers and it provides an entry point for all students.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a:t>
            </a:fld>
            <a:endParaRPr lang="en-US" dirty="0"/>
          </a:p>
        </p:txBody>
      </p:sp>
    </p:spTree>
    <p:extLst>
      <p:ext uri="{BB962C8B-B14F-4D97-AF65-F5344CB8AC3E}">
        <p14:creationId xmlns:p14="http://schemas.microsoft.com/office/powerpoint/2010/main" val="12849548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spcAft>
                <a:spcPts val="613"/>
              </a:spcAft>
            </a:pPr>
            <a:r>
              <a:rPr lang="en-US" dirty="0">
                <a:latin typeface="Helvetica" charset="0"/>
              </a:rPr>
              <a:t>The Common Core proposes a set of Mathematical Practices that all teachers should develop in their students.  These represent STUDENT BEHAVIORS. These practices are similar to NCTM’s Mathematical Processes from the </a:t>
            </a:r>
            <a:r>
              <a:rPr lang="en-US" i="1" dirty="0">
                <a:latin typeface="Helvetica" charset="0"/>
              </a:rPr>
              <a:t>Principles and Standards for School Mathematics</a:t>
            </a:r>
            <a:r>
              <a:rPr lang="en-US" dirty="0">
                <a:latin typeface="Helvetica" charset="0"/>
              </a:rPr>
              <a:t> and from </a:t>
            </a:r>
            <a:r>
              <a:rPr lang="en-US" i="1" dirty="0">
                <a:latin typeface="Helvetica" charset="0"/>
              </a:rPr>
              <a:t>Adding It Up</a:t>
            </a:r>
            <a:r>
              <a:rPr lang="en-US" dirty="0">
                <a:latin typeface="Helvetica" charset="0"/>
              </a:rPr>
              <a:t> </a:t>
            </a:r>
            <a:r>
              <a:rPr lang="en-US" dirty="0" smtClean="0">
                <a:latin typeface="Helvetica" charset="0"/>
              </a:rPr>
              <a:t>processes.  </a:t>
            </a:r>
            <a:endParaRPr lang="en-US" dirty="0">
              <a:latin typeface="Helvetica" charset="0"/>
            </a:endParaRPr>
          </a:p>
          <a:p>
            <a:pPr>
              <a:spcBef>
                <a:spcPct val="0"/>
              </a:spcBef>
              <a:spcAft>
                <a:spcPts val="613"/>
              </a:spcAft>
            </a:pPr>
            <a:endParaRPr lang="en-US" dirty="0">
              <a:latin typeface="Helvetica" charset="0"/>
            </a:endParaRPr>
          </a:p>
          <a:p>
            <a:pPr>
              <a:spcBef>
                <a:spcPct val="0"/>
              </a:spcBef>
              <a:spcAft>
                <a:spcPts val="613"/>
              </a:spcAft>
            </a:pPr>
            <a:r>
              <a:rPr lang="en-US" dirty="0">
                <a:latin typeface="Helvetica" charset="0"/>
              </a:rPr>
              <a:t>What three words begin each of the Standards for Mathematical Practice ?</a:t>
            </a:r>
          </a:p>
          <a:p>
            <a:pPr>
              <a:spcBef>
                <a:spcPct val="0"/>
              </a:spcBef>
              <a:spcAft>
                <a:spcPts val="613"/>
              </a:spcAft>
            </a:pPr>
            <a:endParaRPr lang="en-US" dirty="0">
              <a:latin typeface="Helvetica" charset="0"/>
            </a:endParaRPr>
          </a:p>
          <a:p>
            <a:pPr>
              <a:spcBef>
                <a:spcPct val="0"/>
              </a:spcBef>
              <a:spcAft>
                <a:spcPts val="613"/>
              </a:spcAft>
            </a:pPr>
            <a:r>
              <a:rPr lang="en-US" dirty="0">
                <a:latin typeface="Helvetica" charset="0"/>
              </a:rPr>
              <a:t>They all begin with the same words – Mathematically proficient students . . . .</a:t>
            </a:r>
          </a:p>
          <a:p>
            <a:pPr>
              <a:spcBef>
                <a:spcPct val="0"/>
              </a:spcBef>
              <a:spcAft>
                <a:spcPts val="613"/>
              </a:spcAft>
            </a:pPr>
            <a:endParaRPr lang="en-US" dirty="0">
              <a:latin typeface="Helvetica" charset="0"/>
            </a:endParaRPr>
          </a:p>
          <a:p>
            <a:pPr>
              <a:spcBef>
                <a:spcPct val="0"/>
              </a:spcBef>
              <a:spcAft>
                <a:spcPts val="613"/>
              </a:spcAft>
            </a:pPr>
            <a:r>
              <a:rPr lang="en-US" dirty="0">
                <a:latin typeface="Helvetica" charset="0"/>
              </a:rPr>
              <a:t>In the materials bag in the center of the table, take an envelope for each pair at your table.  Using what you currently know about the practices, match the student I-statement to each of the practices.  Label each group of I-statements with the name and number of the corresponding math practice.</a:t>
            </a:r>
          </a:p>
          <a:p>
            <a:pPr>
              <a:spcBef>
                <a:spcPct val="0"/>
              </a:spcBef>
            </a:pPr>
            <a:endParaRPr lang="en-US" dirty="0"/>
          </a:p>
          <a:p>
            <a:pPr>
              <a:spcBef>
                <a:spcPct val="0"/>
              </a:spcBef>
            </a:pPr>
            <a:r>
              <a:rPr lang="en-US" dirty="0" smtClean="0"/>
              <a:t>Discuss with your school team</a:t>
            </a:r>
            <a:r>
              <a:rPr lang="en-US" baseline="0" dirty="0" smtClean="0"/>
              <a:t> – What role do the Standards of Mathematical Practice play in unit of study and lesson design?  </a:t>
            </a:r>
            <a:endParaRPr lang="en-US" dirty="0"/>
          </a:p>
          <a:p>
            <a:pPr>
              <a:spcBef>
                <a:spcPct val="0"/>
              </a:spcBef>
            </a:pPr>
            <a:endParaRPr lang="en-US" sz="2000" dirty="0" smtClean="0"/>
          </a:p>
          <a:p>
            <a:pPr>
              <a:spcBef>
                <a:spcPct val="0"/>
              </a:spcBef>
            </a:pPr>
            <a:r>
              <a:rPr lang="en-US" sz="2000" dirty="0" smtClean="0"/>
              <a:t>Share out.</a:t>
            </a:r>
            <a:endParaRPr lang="en-US" sz="2000" dirty="0"/>
          </a:p>
        </p:txBody>
      </p:sp>
      <p:sp>
        <p:nvSpPr>
          <p:cNvPr id="35844" name="Slide Number Placeholder 3"/>
          <p:cNvSpPr>
            <a:spLocks noGrp="1"/>
          </p:cNvSpPr>
          <p:nvPr>
            <p:ph type="sldNum" sz="quarter" idx="5"/>
          </p:nvPr>
        </p:nvSpPr>
        <p:spPr bwMode="auto">
          <a:noFill/>
          <a:ln>
            <a:miter lim="800000"/>
            <a:headEnd/>
            <a:tailEnd/>
          </a:ln>
        </p:spPr>
        <p:txBody>
          <a:bodyPr/>
          <a:lstStyle/>
          <a:p>
            <a:fld id="{F8E8CE54-8D25-40CC-8ED1-5165FB27CC6A}" type="slidenum">
              <a:rPr lang="en-US"/>
              <a:pPr/>
              <a:t>18</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SMP – represent the ways our students interact with the content – describe the student behaviors they are using when they are learning math.  Plans for these student behaviors should be considered in your lesson design.  Your decisions about the pedagogical strategies selected</a:t>
            </a:r>
            <a:r>
              <a:rPr lang="en-US" baseline="0" dirty="0" smtClean="0"/>
              <a:t> should be deliberate and intentional.</a:t>
            </a:r>
          </a:p>
          <a:p>
            <a:endParaRPr lang="en-US" baseline="0" dirty="0" smtClean="0"/>
          </a:p>
          <a:p>
            <a:r>
              <a:rPr lang="en-US" baseline="0" dirty="0" smtClean="0"/>
              <a:t>When will all students have the opportunity to work on a problem without prior exposure?</a:t>
            </a:r>
          </a:p>
          <a:p>
            <a:r>
              <a:rPr lang="en-US" baseline="0" dirty="0" smtClean="0"/>
              <a:t>When will all students have the opportunity to interpret a problem quantitatively and abstractly and then </a:t>
            </a:r>
            <a:r>
              <a:rPr lang="en-US" baseline="0" dirty="0" err="1" smtClean="0"/>
              <a:t>recontextualize</a:t>
            </a:r>
            <a:r>
              <a:rPr lang="en-US" baseline="0" dirty="0" smtClean="0"/>
              <a:t> their answer?</a:t>
            </a:r>
          </a:p>
          <a:p>
            <a:r>
              <a:rPr lang="en-US" baseline="0" dirty="0" smtClean="0"/>
              <a:t>When will all students have the opportunity to explain their thinking and critique the reasoning of others?</a:t>
            </a:r>
          </a:p>
          <a:p>
            <a:r>
              <a:rPr lang="en-US" baseline="0" dirty="0" smtClean="0"/>
              <a:t>When will all student have the opportunity to use a variety of tools, models and representations to understand the mathematics?</a:t>
            </a:r>
          </a:p>
          <a:p>
            <a:r>
              <a:rPr lang="en-US" baseline="0" dirty="0" smtClean="0"/>
              <a:t>When will all students have the opportunity to look for and use the structure in a given mathematical concept?</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19</a:t>
            </a:fld>
            <a:endParaRPr lang="en-US" dirty="0"/>
          </a:p>
        </p:txBody>
      </p:sp>
    </p:spTree>
    <p:extLst>
      <p:ext uri="{BB962C8B-B14F-4D97-AF65-F5344CB8AC3E}">
        <p14:creationId xmlns:p14="http://schemas.microsoft.com/office/powerpoint/2010/main" val="4238123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After</a:t>
            </a:r>
            <a:r>
              <a:rPr lang="en-US" baseline="0" dirty="0" smtClean="0"/>
              <a:t> selecting the cards – review each of the </a:t>
            </a:r>
            <a:r>
              <a:rPr lang="en-US" dirty="0" smtClean="0"/>
              <a:t>Observation recording sheets to clarify the lens of the observer.</a:t>
            </a:r>
          </a:p>
          <a:p>
            <a:endParaRPr lang="en-US" dirty="0" smtClean="0"/>
          </a:p>
          <a:p>
            <a:endParaRPr lang="en-US" dirty="0" smtClean="0"/>
          </a:p>
          <a:p>
            <a:r>
              <a:rPr lang="en-US" dirty="0" smtClean="0"/>
              <a:t>Emphasize:</a:t>
            </a:r>
          </a:p>
          <a:p>
            <a:r>
              <a:rPr lang="en-US" dirty="0" smtClean="0"/>
              <a:t>SMP</a:t>
            </a:r>
          </a:p>
          <a:p>
            <a:r>
              <a:rPr lang="en-US" dirty="0" smtClean="0"/>
              <a:t>Formative Assessment</a:t>
            </a:r>
          </a:p>
          <a:p>
            <a:r>
              <a:rPr lang="en-US" dirty="0" smtClean="0"/>
              <a:t>Teacher Moves - Questioning</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20</a:t>
            </a:fld>
            <a:endParaRPr lang="en-US" dirty="0"/>
          </a:p>
        </p:txBody>
      </p:sp>
    </p:spTree>
    <p:extLst>
      <p:ext uri="{BB962C8B-B14F-4D97-AF65-F5344CB8AC3E}">
        <p14:creationId xmlns:p14="http://schemas.microsoft.com/office/powerpoint/2010/main" val="20457085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Second Cluster Lesson   Tying Knots done in a Fishbowl setting with observers</a:t>
            </a:r>
            <a:r>
              <a:rPr lang="en-US" baseline="0" dirty="0" smtClean="0"/>
              <a:t> as active listeners of both teacher and students.  </a:t>
            </a:r>
            <a:endParaRPr lang="en-US" dirty="0" smtClean="0"/>
          </a:p>
          <a:p>
            <a:endParaRPr lang="en-US" dirty="0" smtClean="0"/>
          </a:p>
          <a:p>
            <a:r>
              <a:rPr lang="en-US" dirty="0" smtClean="0"/>
              <a:t>Using the content to build the mathematical </a:t>
            </a:r>
            <a:r>
              <a:rPr lang="en-US" dirty="0" err="1" smtClean="0"/>
              <a:t>proficiences</a:t>
            </a:r>
            <a:r>
              <a:rPr lang="en-US" baseline="0" dirty="0" smtClean="0"/>
              <a:t> described by SMP</a:t>
            </a:r>
          </a:p>
          <a:p>
            <a:endParaRPr lang="en-US" baseline="0" dirty="0" smtClean="0"/>
          </a:p>
          <a:p>
            <a:r>
              <a:rPr lang="en-US" baseline="0" dirty="0" smtClean="0"/>
              <a:t>How can you use the content you are teaching next week to build the mathematical </a:t>
            </a:r>
            <a:r>
              <a:rPr lang="en-US" baseline="0" dirty="0" err="1" smtClean="0"/>
              <a:t>proficiences</a:t>
            </a:r>
            <a:r>
              <a:rPr lang="en-US" baseline="0" dirty="0" smtClean="0"/>
              <a:t> described by the SMP</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3BE1ECE7-50EE-43D6-AA47-5255A3887100}" type="slidenum">
              <a:rPr lang="en-US" smtClean="0"/>
              <a:pPr/>
              <a:t>21</a:t>
            </a:fld>
            <a:endParaRPr lang="en-US" dirty="0"/>
          </a:p>
        </p:txBody>
      </p:sp>
    </p:spTree>
    <p:extLst>
      <p:ext uri="{BB962C8B-B14F-4D97-AF65-F5344CB8AC3E}">
        <p14:creationId xmlns:p14="http://schemas.microsoft.com/office/powerpoint/2010/main" val="37930675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Share Out.</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22</a:t>
            </a:fld>
            <a:endParaRPr lang="en-US" dirty="0"/>
          </a:p>
        </p:txBody>
      </p:sp>
    </p:spTree>
    <p:extLst>
      <p:ext uri="{BB962C8B-B14F-4D97-AF65-F5344CB8AC3E}">
        <p14:creationId xmlns:p14="http://schemas.microsoft.com/office/powerpoint/2010/main" val="33018015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23</a:t>
            </a:fld>
            <a:endParaRPr lang="en-US" dirty="0"/>
          </a:p>
        </p:txBody>
      </p:sp>
    </p:spTree>
    <p:extLst>
      <p:ext uri="{BB962C8B-B14F-4D97-AF65-F5344CB8AC3E}">
        <p14:creationId xmlns:p14="http://schemas.microsoft.com/office/powerpoint/2010/main" val="26064537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Using some</a:t>
            </a:r>
            <a:r>
              <a:rPr lang="en-US" baseline="0" dirty="0" smtClean="0"/>
              <a:t> of the </a:t>
            </a:r>
            <a:r>
              <a:rPr lang="en-US" dirty="0" smtClean="0"/>
              <a:t>questions (Bolded) aligned to the unit of study,</a:t>
            </a:r>
            <a:r>
              <a:rPr lang="en-US" baseline="0" dirty="0" smtClean="0"/>
              <a:t> the standards document (do all of the teachers have a standards document), and either the NC unpacking or the progressions document – one group will work on the first cluster and the other group will work on the second cluster.  Become an expert – then in regrouped pairs – share their information.  </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24</a:t>
            </a:fld>
            <a:endParaRPr lang="en-US" dirty="0"/>
          </a:p>
        </p:txBody>
      </p:sp>
    </p:spTree>
    <p:extLst>
      <p:ext uri="{BB962C8B-B14F-4D97-AF65-F5344CB8AC3E}">
        <p14:creationId xmlns:p14="http://schemas.microsoft.com/office/powerpoint/2010/main" val="38831119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 Chart Paper –</a:t>
            </a:r>
          </a:p>
          <a:p>
            <a:endParaRPr lang="en-US" dirty="0" smtClean="0"/>
          </a:p>
          <a:p>
            <a:r>
              <a:rPr lang="en-US" dirty="0" smtClean="0"/>
              <a:t>What can you take away from this morning</a:t>
            </a:r>
            <a:r>
              <a:rPr lang="en-US" baseline="0" dirty="0" smtClean="0"/>
              <a:t> that will assist you in these roles in your school?</a:t>
            </a:r>
          </a:p>
          <a:p>
            <a:endParaRPr lang="en-US" baseline="0" dirty="0" smtClean="0"/>
          </a:p>
          <a:p>
            <a:r>
              <a:rPr lang="en-US" baseline="0" dirty="0" smtClean="0"/>
              <a:t>What additional support will you need?</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25</a:t>
            </a:fld>
            <a:endParaRPr lang="en-US" dirty="0"/>
          </a:p>
        </p:txBody>
      </p:sp>
    </p:spTree>
    <p:extLst>
      <p:ext uri="{BB962C8B-B14F-4D97-AF65-F5344CB8AC3E}">
        <p14:creationId xmlns:p14="http://schemas.microsoft.com/office/powerpoint/2010/main" val="16020835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there are gaps in student learning where we currently are </a:t>
            </a:r>
          </a:p>
          <a:p>
            <a:endParaRPr lang="en-US" dirty="0" smtClean="0"/>
          </a:p>
          <a:p>
            <a:r>
              <a:rPr lang="en-US" dirty="0" smtClean="0"/>
              <a:t>Deliberate</a:t>
            </a:r>
            <a:r>
              <a:rPr lang="en-US" baseline="0" dirty="0" smtClean="0"/>
              <a:t> and intentional choice</a:t>
            </a:r>
          </a:p>
          <a:p>
            <a:endParaRPr lang="en-US" baseline="0" dirty="0" smtClean="0"/>
          </a:p>
          <a:p>
            <a:r>
              <a:rPr lang="en-US" baseline="0" dirty="0" smtClean="0"/>
              <a:t>½ x - 2</a:t>
            </a:r>
            <a:endParaRPr lang="en-US" dirty="0" smtClean="0"/>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27</a:t>
            </a:fld>
            <a:endParaRPr lang="en-US" dirty="0"/>
          </a:p>
        </p:txBody>
      </p:sp>
    </p:spTree>
    <p:extLst>
      <p:ext uri="{BB962C8B-B14F-4D97-AF65-F5344CB8AC3E}">
        <p14:creationId xmlns:p14="http://schemas.microsoft.com/office/powerpoint/2010/main" val="36048425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Examine the lesson plan written for the division of fractions that we did</a:t>
            </a:r>
            <a:r>
              <a:rPr lang="en-US" baseline="0" dirty="0" smtClean="0"/>
              <a:t> this AM.</a:t>
            </a:r>
          </a:p>
          <a:p>
            <a:r>
              <a:rPr lang="en-US" baseline="0" dirty="0" smtClean="0"/>
              <a:t>Compare what the written lesson plan to the taught lesson and determine how/when the SMP were incorporated into the lesson design.</a:t>
            </a:r>
          </a:p>
          <a:p>
            <a:endParaRPr lang="en-US" dirty="0" smtClean="0"/>
          </a:p>
          <a:p>
            <a:r>
              <a:rPr lang="en-US" dirty="0" smtClean="0"/>
              <a:t>SMP are what can happen right now – that is where we would like to focus for the</a:t>
            </a:r>
            <a:r>
              <a:rPr lang="en-US" baseline="0" dirty="0" smtClean="0"/>
              <a:t> afternoon.</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28</a:t>
            </a:fld>
            <a:endParaRPr lang="en-US" dirty="0"/>
          </a:p>
        </p:txBody>
      </p:sp>
    </p:spTree>
    <p:extLst>
      <p:ext uri="{BB962C8B-B14F-4D97-AF65-F5344CB8AC3E}">
        <p14:creationId xmlns:p14="http://schemas.microsoft.com/office/powerpoint/2010/main" val="3088379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Outcomes for this session and the entire</a:t>
            </a:r>
            <a:r>
              <a:rPr lang="en-US" baseline="0" dirty="0" smtClean="0"/>
              <a:t> session.</a:t>
            </a:r>
          </a:p>
          <a:p>
            <a:endParaRPr lang="en-US" baseline="0" dirty="0" smtClean="0"/>
          </a:p>
          <a:p>
            <a:r>
              <a:rPr lang="en-US" baseline="0" dirty="0" smtClean="0"/>
              <a:t>Make </a:t>
            </a:r>
            <a:r>
              <a:rPr lang="en-US" baseline="0" smtClean="0"/>
              <a:t>an agenda.</a:t>
            </a:r>
            <a:endParaRPr lang="en-US"/>
          </a:p>
        </p:txBody>
      </p:sp>
      <p:sp>
        <p:nvSpPr>
          <p:cNvPr id="4" name="Slide Number Placeholder 3"/>
          <p:cNvSpPr>
            <a:spLocks noGrp="1"/>
          </p:cNvSpPr>
          <p:nvPr>
            <p:ph type="sldNum" sz="quarter" idx="10"/>
          </p:nvPr>
        </p:nvSpPr>
        <p:spPr/>
        <p:txBody>
          <a:bodyPr/>
          <a:lstStyle/>
          <a:p>
            <a:fld id="{3BE1ECE7-50EE-43D6-AA47-5255A3887100}" type="slidenum">
              <a:rPr lang="en-US" smtClean="0"/>
              <a:pPr/>
              <a:t>3</a:t>
            </a:fld>
            <a:endParaRPr lang="en-US" dirty="0"/>
          </a:p>
        </p:txBody>
      </p:sp>
    </p:spTree>
    <p:extLst>
      <p:ext uri="{BB962C8B-B14F-4D97-AF65-F5344CB8AC3E}">
        <p14:creationId xmlns:p14="http://schemas.microsoft.com/office/powerpoint/2010/main" val="5120036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Set it up to allow for multiple entry points – consider something from a task level - </a:t>
            </a:r>
          </a:p>
          <a:p>
            <a:r>
              <a:rPr lang="en-US" dirty="0" smtClean="0"/>
              <a:t>Time -  Work for 20 minutes – stop and ask for questions – things needing to be clarified.</a:t>
            </a:r>
          </a:p>
          <a:p>
            <a:r>
              <a:rPr lang="en-US" dirty="0" smtClean="0"/>
              <a:t>Work for 20 minutes – stop and ask for questions – things needing to be clarified..</a:t>
            </a:r>
          </a:p>
          <a:p>
            <a:r>
              <a:rPr lang="en-US" dirty="0" smtClean="0"/>
              <a:t>Repeat two more times.</a:t>
            </a:r>
          </a:p>
          <a:p>
            <a:r>
              <a:rPr lang="en-US" dirty="0" smtClean="0"/>
              <a:t>Stop – Prepare for grade level sharing.</a:t>
            </a:r>
          </a:p>
          <a:p>
            <a:pPr marL="514350" indent="-514350">
              <a:buAutoNum type="arabicPeriod"/>
            </a:pPr>
            <a:r>
              <a:rPr lang="en-US" sz="1200" dirty="0" smtClean="0"/>
              <a:t>How will the problem/task or activity provide students the opportunity to engage in the Standards for Mathematical Practice?</a:t>
            </a:r>
          </a:p>
          <a:p>
            <a:pPr marL="514350" indent="-514350">
              <a:buAutoNum type="arabicPeriod"/>
            </a:pPr>
            <a:r>
              <a:rPr lang="en-US" sz="1200" dirty="0" smtClean="0"/>
              <a:t>How/when will students make sense of problems and persevere in solving them?</a:t>
            </a:r>
          </a:p>
          <a:p>
            <a:pPr marL="514350" indent="-514350">
              <a:buAutoNum type="arabicPeriod"/>
            </a:pPr>
            <a:r>
              <a:rPr lang="en-US" sz="1200" dirty="0" smtClean="0"/>
              <a:t>How/when will students be reasoning abstractly and quantitatively?</a:t>
            </a:r>
          </a:p>
          <a:p>
            <a:pPr marL="514350" indent="-514350">
              <a:buAutoNum type="arabicPeriod"/>
            </a:pPr>
            <a:r>
              <a:rPr lang="en-US" sz="1200" dirty="0" smtClean="0"/>
              <a:t>How/when will students be explaining their thinking to each other?</a:t>
            </a:r>
          </a:p>
          <a:p>
            <a:pPr marL="514350" indent="-514350">
              <a:buAutoNum type="arabicPeriod"/>
            </a:pPr>
            <a:r>
              <a:rPr lang="en-US" sz="1200" dirty="0" smtClean="0"/>
              <a:t>How/when will students be critiquing the </a:t>
            </a:r>
            <a:r>
              <a:rPr lang="en-US" sz="1200" dirty="0" err="1" smtClean="0"/>
              <a:t>reaasoning</a:t>
            </a:r>
            <a:r>
              <a:rPr lang="en-US" sz="1200" dirty="0" smtClean="0"/>
              <a:t>/thinking of others?</a:t>
            </a:r>
          </a:p>
          <a:p>
            <a:pPr marL="514350" indent="-514350">
              <a:buAutoNum type="arabicPeriod"/>
            </a:pPr>
            <a:r>
              <a:rPr lang="en-US" sz="1200" dirty="0" smtClean="0"/>
              <a:t>How/when will students be modeling with mathematics?</a:t>
            </a:r>
          </a:p>
          <a:p>
            <a:pPr marL="514350" indent="-514350">
              <a:buAutoNum type="arabicPeriod"/>
            </a:pPr>
            <a:r>
              <a:rPr lang="en-US" sz="1200" dirty="0" smtClean="0"/>
              <a:t>How/when will students be attending to precision?</a:t>
            </a:r>
          </a:p>
          <a:p>
            <a:pPr marL="514350" indent="-514350">
              <a:buAutoNum type="arabicPeriod"/>
            </a:pPr>
            <a:r>
              <a:rPr lang="en-US" sz="1200" dirty="0" smtClean="0"/>
              <a:t>How/when will students be looking for and making use of the structure of the lesson content?</a:t>
            </a:r>
            <a:endParaRPr lang="en-US" dirty="0" smtClean="0"/>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29</a:t>
            </a:fld>
            <a:endParaRPr lang="en-US" dirty="0"/>
          </a:p>
        </p:txBody>
      </p:sp>
    </p:spTree>
    <p:extLst>
      <p:ext uri="{BB962C8B-B14F-4D97-AF65-F5344CB8AC3E}">
        <p14:creationId xmlns:p14="http://schemas.microsoft.com/office/powerpoint/2010/main" val="11023598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smtClean="0"/>
              <a:t>Pass out Lesson</a:t>
            </a:r>
            <a:r>
              <a:rPr lang="en-US" sz="1200" baseline="0" dirty="0" smtClean="0"/>
              <a:t> Design Questions:</a:t>
            </a:r>
          </a:p>
          <a:p>
            <a:pPr marL="0" indent="0">
              <a:buNone/>
            </a:pPr>
            <a:endParaRPr lang="en-US" sz="1200" dirty="0" smtClean="0"/>
          </a:p>
          <a:p>
            <a:pPr marL="0" indent="0">
              <a:buNone/>
            </a:pPr>
            <a:r>
              <a:rPr lang="en-US" sz="1200" dirty="0" smtClean="0"/>
              <a:t>Listening for</a:t>
            </a:r>
            <a:r>
              <a:rPr lang="en-US" sz="1200" baseline="0" dirty="0" smtClean="0"/>
              <a:t> the following</a:t>
            </a:r>
          </a:p>
          <a:p>
            <a:pPr marL="0" indent="0">
              <a:buNone/>
            </a:pPr>
            <a:endParaRPr lang="en-US" sz="1200" dirty="0" smtClean="0"/>
          </a:p>
          <a:p>
            <a:pPr marL="514350" indent="-514350">
              <a:buAutoNum type="arabicPeriod"/>
            </a:pPr>
            <a:r>
              <a:rPr lang="en-US" sz="1200" dirty="0" smtClean="0"/>
              <a:t>How will the problem/task or activity provide students the opportunity to engage in the Standards for Mathematical Practice?</a:t>
            </a:r>
          </a:p>
          <a:p>
            <a:pPr marL="514350" indent="-514350">
              <a:buAutoNum type="arabicPeriod"/>
            </a:pPr>
            <a:r>
              <a:rPr lang="en-US" sz="1200" dirty="0" smtClean="0"/>
              <a:t>How/when will students make sense of problems and persevere in solving them?</a:t>
            </a:r>
          </a:p>
          <a:p>
            <a:pPr marL="514350" indent="-514350">
              <a:buAutoNum type="arabicPeriod"/>
            </a:pPr>
            <a:r>
              <a:rPr lang="en-US" sz="1200" dirty="0" smtClean="0"/>
              <a:t>How/when will students be reasoning abstractly and quantitatively?</a:t>
            </a:r>
          </a:p>
          <a:p>
            <a:pPr marL="514350" indent="-514350">
              <a:buAutoNum type="arabicPeriod"/>
            </a:pPr>
            <a:r>
              <a:rPr lang="en-US" sz="1200" dirty="0" smtClean="0"/>
              <a:t>How/when will students be explaining their thinking to each other?</a:t>
            </a:r>
          </a:p>
          <a:p>
            <a:pPr marL="514350" indent="-514350">
              <a:buAutoNum type="arabicPeriod"/>
            </a:pPr>
            <a:r>
              <a:rPr lang="en-US" sz="1200" dirty="0" smtClean="0"/>
              <a:t>How/when will students be critiquing the </a:t>
            </a:r>
            <a:r>
              <a:rPr lang="en-US" sz="1200" dirty="0" err="1" smtClean="0"/>
              <a:t>reaasoning</a:t>
            </a:r>
            <a:r>
              <a:rPr lang="en-US" sz="1200" dirty="0" smtClean="0"/>
              <a:t>/thinking of others?</a:t>
            </a:r>
          </a:p>
          <a:p>
            <a:pPr marL="514350" indent="-514350">
              <a:buAutoNum type="arabicPeriod"/>
            </a:pPr>
            <a:r>
              <a:rPr lang="en-US" sz="1200" dirty="0" smtClean="0"/>
              <a:t>How/when will students be modeling with mathematics?</a:t>
            </a:r>
          </a:p>
          <a:p>
            <a:pPr marL="514350" indent="-514350">
              <a:buAutoNum type="arabicPeriod"/>
            </a:pPr>
            <a:r>
              <a:rPr lang="en-US" sz="1200" dirty="0" smtClean="0"/>
              <a:t>How/when will students be attending to precision?</a:t>
            </a:r>
          </a:p>
          <a:p>
            <a:pPr marL="514350" indent="-514350">
              <a:buAutoNum type="arabicPeriod"/>
            </a:pPr>
            <a:r>
              <a:rPr lang="en-US" sz="1200" dirty="0" smtClean="0"/>
              <a:t>How/when will students be looking for and making use of the structure of the lesson content?</a:t>
            </a:r>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30</a:t>
            </a:fld>
            <a:endParaRPr lang="en-US" dirty="0"/>
          </a:p>
        </p:txBody>
      </p:sp>
    </p:spTree>
    <p:extLst>
      <p:ext uri="{BB962C8B-B14F-4D97-AF65-F5344CB8AC3E}">
        <p14:creationId xmlns:p14="http://schemas.microsoft.com/office/powerpoint/2010/main" val="10200440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Put on back of district evaluation.</a:t>
            </a:r>
          </a:p>
          <a:p>
            <a:endParaRPr lang="en-US" dirty="0" smtClean="0"/>
          </a:p>
        </p:txBody>
      </p:sp>
      <p:sp>
        <p:nvSpPr>
          <p:cNvPr id="4" name="Slide Number Placeholder 3"/>
          <p:cNvSpPr>
            <a:spLocks noGrp="1"/>
          </p:cNvSpPr>
          <p:nvPr>
            <p:ph type="sldNum" sz="quarter" idx="10"/>
          </p:nvPr>
        </p:nvSpPr>
        <p:spPr/>
        <p:txBody>
          <a:bodyPr/>
          <a:lstStyle/>
          <a:p>
            <a:fld id="{3BE1ECE7-50EE-43D6-AA47-5255A3887100}" type="slidenum">
              <a:rPr lang="en-US" smtClean="0"/>
              <a:pPr/>
              <a:t>31</a:t>
            </a:fld>
            <a:endParaRPr lang="en-US" dirty="0"/>
          </a:p>
        </p:txBody>
      </p:sp>
    </p:spTree>
    <p:extLst>
      <p:ext uri="{BB962C8B-B14F-4D97-AF65-F5344CB8AC3E}">
        <p14:creationId xmlns:p14="http://schemas.microsoft.com/office/powerpoint/2010/main" val="4047188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Must result in a change in classroom practice – you as participants will</a:t>
            </a:r>
            <a:r>
              <a:rPr lang="en-US" baseline="0" dirty="0" smtClean="0"/>
              <a:t> be a key player in that in your school.</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32</a:t>
            </a:fld>
            <a:endParaRPr lang="en-US" dirty="0"/>
          </a:p>
        </p:txBody>
      </p:sp>
    </p:spTree>
    <p:extLst>
      <p:ext uri="{BB962C8B-B14F-4D97-AF65-F5344CB8AC3E}">
        <p14:creationId xmlns:p14="http://schemas.microsoft.com/office/powerpoint/2010/main" val="12232187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This is how we engage in the learning. </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5</a:t>
            </a:fld>
            <a:endParaRPr lang="en-US" dirty="0"/>
          </a:p>
        </p:txBody>
      </p:sp>
    </p:spTree>
    <p:extLst>
      <p:ext uri="{BB962C8B-B14F-4D97-AF65-F5344CB8AC3E}">
        <p14:creationId xmlns:p14="http://schemas.microsoft.com/office/powerpoint/2010/main" val="36163647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40F3251-6BF8-46B0-B777-32530A2E4C5B}" type="slidenum">
              <a:rPr lang="en-US" smtClean="0"/>
              <a:pPr/>
              <a:t>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t>7</a:t>
            </a:fld>
            <a:endParaRPr lang="en-US" dirty="0"/>
          </a:p>
        </p:txBody>
      </p:sp>
    </p:spTree>
    <p:extLst>
      <p:ext uri="{BB962C8B-B14F-4D97-AF65-F5344CB8AC3E}">
        <p14:creationId xmlns:p14="http://schemas.microsoft.com/office/powerpoint/2010/main" val="12083964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We’ve chosen to focus</a:t>
            </a:r>
            <a:r>
              <a:rPr lang="en-US" baseline="0" dirty="0" smtClean="0"/>
              <a:t> on a few “focus domains” per grade band.  This yea3 (2013-2014) we are adding to our focus areas from last year, not replacing them (i.e. in 2013-14 Grade 8 will focus on Expressions and Equations &amp; Functions).</a:t>
            </a:r>
          </a:p>
        </p:txBody>
      </p:sp>
      <p:sp>
        <p:nvSpPr>
          <p:cNvPr id="4" name="Slide Number Placeholder 3"/>
          <p:cNvSpPr>
            <a:spLocks noGrp="1"/>
          </p:cNvSpPr>
          <p:nvPr>
            <p:ph type="sldNum" sz="quarter" idx="10"/>
          </p:nvPr>
        </p:nvSpPr>
        <p:spPr/>
        <p:txBody>
          <a:bodyPr/>
          <a:lstStyle/>
          <a:p>
            <a:fld id="{3BE1ECE7-50EE-43D6-AA47-5255A3887100}" type="slidenum">
              <a:rPr lang="en-US" smtClean="0"/>
              <a:t>8</a:t>
            </a:fld>
            <a:endParaRPr lang="en-US" dirty="0"/>
          </a:p>
        </p:txBody>
      </p:sp>
    </p:spTree>
    <p:extLst>
      <p:ext uri="{BB962C8B-B14F-4D97-AF65-F5344CB8AC3E}">
        <p14:creationId xmlns:p14="http://schemas.microsoft.com/office/powerpoint/2010/main" val="4208987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9</a:t>
            </a:fld>
            <a:endParaRPr lang="en-US" dirty="0"/>
          </a:p>
        </p:txBody>
      </p:sp>
    </p:spTree>
    <p:extLst>
      <p:ext uri="{BB962C8B-B14F-4D97-AF65-F5344CB8AC3E}">
        <p14:creationId xmlns:p14="http://schemas.microsoft.com/office/powerpoint/2010/main" val="2894102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Ultimately, can</a:t>
            </a:r>
            <a:r>
              <a:rPr lang="en-US" baseline="0" dirty="0" smtClean="0"/>
              <a:t> we get a sense for what theory of learning the Common Core is based on?</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16</a:t>
            </a:fld>
            <a:endParaRPr lang="en-US" dirty="0"/>
          </a:p>
        </p:txBody>
      </p:sp>
    </p:spTree>
    <p:extLst>
      <p:ext uri="{BB962C8B-B14F-4D97-AF65-F5344CB8AC3E}">
        <p14:creationId xmlns:p14="http://schemas.microsoft.com/office/powerpoint/2010/main" val="21675794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aseline="0" dirty="0" smtClean="0"/>
              <a:t>Think of a time when you made a major change in your life.  Consider what happened in order for you to make that change.  </a:t>
            </a:r>
          </a:p>
          <a:p>
            <a:pPr>
              <a:spcBef>
                <a:spcPct val="0"/>
              </a:spcBef>
            </a:pPr>
            <a:r>
              <a:rPr lang="en-US" baseline="0" dirty="0" smtClean="0"/>
              <a:t>Describe that change to someone sitting at your table and tell them what happened/you did in order to make that change.</a:t>
            </a:r>
          </a:p>
          <a:p>
            <a:pPr>
              <a:spcBef>
                <a:spcPct val="0"/>
              </a:spcBef>
            </a:pPr>
            <a:endParaRPr lang="en-US" baseline="0" dirty="0" smtClean="0"/>
          </a:p>
          <a:p>
            <a:pPr marL="0" marR="0" indent="0" algn="l" defTabSz="914400" rtl="0" eaLnBrk="1" fontAlgn="auto" latinLnBrk="0" hangingPunct="1">
              <a:lnSpc>
                <a:spcPct val="100000"/>
              </a:lnSpc>
              <a:spcBef>
                <a:spcPct val="0"/>
              </a:spcBef>
              <a:spcAft>
                <a:spcPts val="0"/>
              </a:spcAft>
              <a:buClrTx/>
              <a:buSzTx/>
              <a:buFontTx/>
              <a:buNone/>
              <a:tabLst/>
              <a:defRPr/>
            </a:pPr>
            <a:r>
              <a:rPr lang="en-US" dirty="0" smtClean="0"/>
              <a:t>Change is difficult</a:t>
            </a:r>
            <a:r>
              <a:rPr lang="en-US" baseline="0" dirty="0" smtClean="0"/>
              <a:t> and requires conscious thought (reference major life change), support and effective feedback.</a:t>
            </a:r>
          </a:p>
          <a:p>
            <a:pPr>
              <a:spcBef>
                <a:spcPct val="0"/>
              </a:spcBef>
            </a:pPr>
            <a:endParaRPr lang="en-US" baseline="0" dirty="0" smtClean="0"/>
          </a:p>
          <a:p>
            <a:pPr>
              <a:spcBef>
                <a:spcPct val="0"/>
              </a:spcBef>
            </a:pPr>
            <a:r>
              <a:rPr lang="en-US" dirty="0" smtClean="0"/>
              <a:t>1</a:t>
            </a:r>
            <a:r>
              <a:rPr lang="en-US" baseline="30000" dirty="0" smtClean="0"/>
              <a:t>st</a:t>
            </a:r>
            <a:r>
              <a:rPr lang="en-US" baseline="0" dirty="0" smtClean="0"/>
              <a:t> click           </a:t>
            </a:r>
            <a:r>
              <a:rPr lang="en-US" dirty="0" smtClean="0"/>
              <a:t>The lesson design, lesson implementation,</a:t>
            </a:r>
            <a:r>
              <a:rPr lang="en-US" baseline="0" dirty="0" smtClean="0"/>
              <a:t> learning experiences for students that are expected by the common core will need to go far beyond a demonstration of procedural content.  </a:t>
            </a:r>
          </a:p>
          <a:p>
            <a:pPr>
              <a:spcBef>
                <a:spcPct val="0"/>
              </a:spcBef>
            </a:pPr>
            <a:endParaRPr lang="en-US" baseline="0" dirty="0" smtClean="0"/>
          </a:p>
          <a:p>
            <a:pPr>
              <a:spcBef>
                <a:spcPct val="0"/>
              </a:spcBef>
            </a:pPr>
            <a:r>
              <a:rPr lang="en-US" baseline="0" dirty="0" smtClean="0"/>
              <a:t>Turn and talk with the people at your table about what Procedural learning looks like and sounds like in a mathematics lesson.</a:t>
            </a:r>
          </a:p>
          <a:p>
            <a:pPr>
              <a:spcBef>
                <a:spcPct val="0"/>
              </a:spcBef>
            </a:pPr>
            <a:endParaRPr lang="en-US" baseline="0" dirty="0" smtClean="0"/>
          </a:p>
          <a:p>
            <a:pPr marL="0" marR="0" indent="0" algn="l" defTabSz="914400" rtl="0" eaLnBrk="1" fontAlgn="auto" latinLnBrk="0" hangingPunct="1">
              <a:lnSpc>
                <a:spcPct val="100000"/>
              </a:lnSpc>
              <a:spcBef>
                <a:spcPct val="0"/>
              </a:spcBef>
              <a:spcAft>
                <a:spcPts val="0"/>
              </a:spcAft>
              <a:buClrTx/>
              <a:buSzTx/>
              <a:buFontTx/>
              <a:buNone/>
              <a:tabLst/>
              <a:defRPr/>
            </a:pPr>
            <a:r>
              <a:rPr lang="en-US" baseline="0" dirty="0" smtClean="0"/>
              <a:t>Procedural learning accurately reproduces an algorithm, remembers/recalls key components like number facts, and efficiently finds a correct answer.</a:t>
            </a:r>
          </a:p>
          <a:p>
            <a:pPr>
              <a:spcBef>
                <a:spcPct val="0"/>
              </a:spcBef>
            </a:pPr>
            <a:endParaRPr lang="en-US" baseline="0" dirty="0" smtClean="0"/>
          </a:p>
          <a:p>
            <a:pPr>
              <a:spcBef>
                <a:spcPct val="0"/>
              </a:spcBef>
            </a:pPr>
            <a:endParaRPr lang="en-US" baseline="0" dirty="0" smtClean="0"/>
          </a:p>
          <a:p>
            <a:pPr>
              <a:spcBef>
                <a:spcPct val="0"/>
              </a:spcBef>
            </a:pPr>
            <a:r>
              <a:rPr lang="en-US" b="1" baseline="0" dirty="0" smtClean="0"/>
              <a:t>Reveal next elements of the slide.  </a:t>
            </a:r>
          </a:p>
          <a:p>
            <a:pPr>
              <a:spcBef>
                <a:spcPct val="0"/>
              </a:spcBef>
            </a:pPr>
            <a:endParaRPr lang="en-US" dirty="0" smtClean="0"/>
          </a:p>
          <a:p>
            <a:pPr marL="0" marR="0" indent="0" algn="l" defTabSz="914400" rtl="0" eaLnBrk="1" fontAlgn="auto" latinLnBrk="0" hangingPunct="1">
              <a:lnSpc>
                <a:spcPct val="100000"/>
              </a:lnSpc>
              <a:spcBef>
                <a:spcPct val="0"/>
              </a:spcBef>
              <a:spcAft>
                <a:spcPts val="0"/>
              </a:spcAft>
              <a:buClrTx/>
              <a:buSzTx/>
              <a:buFontTx/>
              <a:buNone/>
              <a:tabLst/>
              <a:defRPr/>
            </a:pPr>
            <a:r>
              <a:rPr lang="en-US" baseline="0" dirty="0" smtClean="0"/>
              <a:t>Turn and talk with the people at your table about what conceptual learning looks like and sounds like in a mathematics lesson.</a:t>
            </a:r>
          </a:p>
          <a:p>
            <a:pPr marL="0" marR="0" indent="0" algn="l" defTabSz="914400" rtl="0" eaLnBrk="1" fontAlgn="auto" latinLnBrk="0" hangingPunct="1">
              <a:lnSpc>
                <a:spcPct val="100000"/>
              </a:lnSpc>
              <a:spcBef>
                <a:spcPct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ct val="0"/>
              </a:spcBef>
              <a:spcAft>
                <a:spcPts val="0"/>
              </a:spcAft>
              <a:buClrTx/>
              <a:buSzTx/>
              <a:buFontTx/>
              <a:buNone/>
              <a:tabLst/>
              <a:defRPr/>
            </a:pPr>
            <a:r>
              <a:rPr lang="en-US" baseline="0" dirty="0" smtClean="0"/>
              <a:t>Conceptual learning demonstrates numerous examples/experiences, contrasts with similar concepts, has knowledge of when the concept applies.</a:t>
            </a:r>
          </a:p>
          <a:p>
            <a:pPr>
              <a:spcBef>
                <a:spcPct val="0"/>
              </a:spcBef>
            </a:pPr>
            <a:endParaRPr lang="en-US" dirty="0" smtClean="0"/>
          </a:p>
          <a:p>
            <a:pPr>
              <a:spcBef>
                <a:spcPct val="0"/>
              </a:spcBef>
            </a:pPr>
            <a:r>
              <a:rPr lang="en-US" dirty="0" smtClean="0"/>
              <a:t>Think back to your</a:t>
            </a:r>
            <a:r>
              <a:rPr lang="en-US" baseline="0" dirty="0" smtClean="0"/>
              <a:t> mathematics classes - </a:t>
            </a:r>
            <a:r>
              <a:rPr lang="en-US" dirty="0" smtClean="0"/>
              <a:t>Turn and talk to someone at your table regarding what a typical day was like in your math classes and how</a:t>
            </a:r>
            <a:r>
              <a:rPr lang="en-US" baseline="0" dirty="0" smtClean="0"/>
              <a:t> closely it mirrored the expectations of the CCSSM as shown as this slide.</a:t>
            </a:r>
          </a:p>
          <a:p>
            <a:pPr>
              <a:spcBef>
                <a:spcPct val="0"/>
              </a:spcBef>
              <a:buFont typeface="Arial" charset="0"/>
              <a:buNone/>
            </a:pPr>
            <a:endParaRPr lang="en-US" baseline="0" dirty="0" smtClean="0"/>
          </a:p>
          <a:p>
            <a:pPr>
              <a:spcBef>
                <a:spcPct val="0"/>
              </a:spcBef>
            </a:pPr>
            <a:r>
              <a:rPr lang="en-US" dirty="0" smtClean="0"/>
              <a:t>As</a:t>
            </a:r>
            <a:r>
              <a:rPr lang="en-US" baseline="0" dirty="0" smtClean="0"/>
              <a:t> the </a:t>
            </a:r>
            <a:r>
              <a:rPr lang="en-US" baseline="0" dirty="0" err="1" smtClean="0"/>
              <a:t>implementors</a:t>
            </a:r>
            <a:r>
              <a:rPr lang="en-US" baseline="0" dirty="0" smtClean="0"/>
              <a:t> of the CCSSM – you are going to be challenged to think about mathematics unit of study and lesson design differently.  It requires a change in the way that students will interact with the content.  It changes both the role of the teacher and the role of the students.  It may be uncomfortable at times.  That is normal – as you noted above.  When you have support – your fellow grade level teachers as a community of learners, your school-based leadership, your district mathematics leadership, and your willingness to be a learner – you will be successful.</a:t>
            </a:r>
            <a:endParaRPr lang="en-US" dirty="0" smtClean="0"/>
          </a:p>
        </p:txBody>
      </p:sp>
      <p:sp>
        <p:nvSpPr>
          <p:cNvPr id="31748" name="Slide Number Placeholder 3"/>
          <p:cNvSpPr>
            <a:spLocks noGrp="1"/>
          </p:cNvSpPr>
          <p:nvPr>
            <p:ph type="sldNum" sz="quarter" idx="5"/>
          </p:nvPr>
        </p:nvSpPr>
        <p:spPr bwMode="auto">
          <a:noFill/>
          <a:ln>
            <a:miter lim="800000"/>
            <a:headEnd/>
            <a:tailEnd/>
          </a:ln>
        </p:spPr>
        <p:txBody>
          <a:bodyPr/>
          <a:lstStyle/>
          <a:p>
            <a:fld id="{AE0915DE-6C5A-49F8-A63C-B367078ABDA7}" type="slidenum">
              <a:rPr lang="en-US"/>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1"/>
          <p:cNvSpPr>
            <a:spLocks noGrp="1"/>
          </p:cNvSpPr>
          <p:nvPr>
            <p:ph type="ctrTitle"/>
          </p:nvPr>
        </p:nvSpPr>
        <p:spPr>
          <a:xfrm>
            <a:off x="1600200" y="2098675"/>
            <a:ext cx="7543800" cy="1470025"/>
          </a:xfrm>
        </p:spPr>
        <p:txBody>
          <a:bodyPr/>
          <a:lstStyle>
            <a:lvl1pPr>
              <a:defRPr sz="3800"/>
            </a:lvl1pPr>
          </a:lstStyle>
          <a:p>
            <a:r>
              <a:rPr lang="en-US" dirty="0" smtClean="0"/>
              <a:t>Click to edit Master title style</a:t>
            </a:r>
            <a:endParaRPr lang="en-US" dirty="0"/>
          </a:p>
        </p:txBody>
      </p:sp>
      <p:sp>
        <p:nvSpPr>
          <p:cNvPr id="6" name="Subtitle 2"/>
          <p:cNvSpPr>
            <a:spLocks noGrp="1"/>
          </p:cNvSpPr>
          <p:nvPr>
            <p:ph type="subTitle" idx="1"/>
          </p:nvPr>
        </p:nvSpPr>
        <p:spPr>
          <a:xfrm>
            <a:off x="1835426" y="3854450"/>
            <a:ext cx="7156174"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2215667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7" name="Content Placeholder 2"/>
          <p:cNvSpPr>
            <a:spLocks noGrp="1"/>
          </p:cNvSpPr>
          <p:nvPr>
            <p:ph idx="1"/>
          </p:nvPr>
        </p:nvSpPr>
        <p:spPr>
          <a:xfrm>
            <a:off x="1600200" y="1981200"/>
            <a:ext cx="7239000" cy="4267200"/>
          </a:xfrm>
        </p:spPr>
        <p:txBody>
          <a:bodyPr/>
          <a:lstStyle>
            <a:lvl1pPr>
              <a:defRPr sz="2600">
                <a:latin typeface="Verdana" pitchFamily="34" charset="0"/>
              </a:defRPr>
            </a:lvl1pPr>
            <a:lvl2pPr>
              <a:defRPr sz="2400">
                <a:latin typeface="Verdana" pitchFamily="34" charset="0"/>
              </a:defRPr>
            </a:lvl2pPr>
            <a:lvl3pPr>
              <a:defRPr sz="2400">
                <a:latin typeface="Verdana" pitchFamily="34" charset="0"/>
              </a:defRPr>
            </a:lvl3pPr>
            <a:lvl4pPr>
              <a:defRPr>
                <a:latin typeface="Verdana" pitchFamily="34" charset="0"/>
              </a:defRPr>
            </a:lvl4pPr>
            <a:lvl5pPr>
              <a:defRPr sz="1600">
                <a:latin typeface="Verdan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1447800" y="1066800"/>
            <a:ext cx="7620000" cy="685800"/>
          </a:xfrm>
        </p:spPr>
        <p:txBody>
          <a:bodyPr>
            <a:normAutofit/>
          </a:bodyPr>
          <a:lstStyle>
            <a:lvl1pPr algn="l">
              <a:tabLst>
                <a:tab pos="1144588" algn="l"/>
              </a:tabLst>
              <a:defRPr sz="3200" b="0">
                <a:solidFill>
                  <a:schemeClr val="bg1"/>
                </a:solidFill>
                <a:latin typeface="Arial" pitchFamily="34" charset="0"/>
                <a:cs typeface="Arial"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4293078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CC7D2BED-3057-4751-BC80-4C73A3EBEA81}" type="datetime1">
              <a:rPr lang="en-US"/>
              <a:pPr/>
              <a:t>10/3/13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D900EBA-727E-46E0-BFE9-3D41C143970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9" name="Slide Number Placeholder 8"/>
          <p:cNvSpPr>
            <a:spLocks noGrp="1"/>
          </p:cNvSpPr>
          <p:nvPr>
            <p:ph type="sldNum" sz="quarter" idx="14"/>
          </p:nvPr>
        </p:nvSpPr>
        <p:spPr/>
        <p:txBody>
          <a:bodyPr/>
          <a:lstStyle/>
          <a:p>
            <a:fld id="{81582BD6-FC20-4557-852B-8433F8572D30}" type="slidenum">
              <a:rPr lang="en-US" smtClean="0"/>
              <a:pPr/>
              <a:t>‹#›</a:t>
            </a:fld>
            <a:endParaRPr lang="en-US" dirty="0"/>
          </a:p>
        </p:txBody>
      </p:sp>
      <p:sp>
        <p:nvSpPr>
          <p:cNvPr id="10" name="Footer Placeholder 9"/>
          <p:cNvSpPr>
            <a:spLocks noGrp="1"/>
          </p:cNvSpPr>
          <p:nvPr>
            <p:ph type="ftr" sz="quarter" idx="15"/>
          </p:nvPr>
        </p:nvSpPr>
        <p:spPr/>
        <p:txBody>
          <a:bodyPr/>
          <a:lstStyle/>
          <a:p>
            <a:endParaRPr lang="en-US" dirty="0"/>
          </a:p>
        </p:txBody>
      </p:sp>
      <p:sp>
        <p:nvSpPr>
          <p:cNvPr id="13" name="Title 12"/>
          <p:cNvSpPr>
            <a:spLocks noGrp="1"/>
          </p:cNvSpPr>
          <p:nvPr>
            <p:ph type="title"/>
          </p:nvPr>
        </p:nvSpPr>
        <p:spPr>
          <a:xfrm>
            <a:off x="1219200" y="457200"/>
            <a:ext cx="8229600" cy="639763"/>
          </a:xfrm>
        </p:spPr>
        <p:txBody>
          <a:bodyPr/>
          <a:lstStyle/>
          <a:p>
            <a:r>
              <a:rPr lang="en-US" smtClean="0"/>
              <a:t>Click to edit Master title style</a:t>
            </a:r>
            <a:endParaRPr lang="en-US"/>
          </a:p>
        </p:txBody>
      </p:sp>
      <p:sp>
        <p:nvSpPr>
          <p:cNvPr id="14" name="Text Placeholder 10"/>
          <p:cNvSpPr>
            <a:spLocks noGrp="1"/>
          </p:cNvSpPr>
          <p:nvPr>
            <p:ph type="body" sz="quarter" idx="13"/>
          </p:nvPr>
        </p:nvSpPr>
        <p:spPr>
          <a:xfrm>
            <a:off x="914400" y="974400"/>
            <a:ext cx="8251200" cy="457200"/>
          </a:xfrm>
        </p:spPr>
        <p:txBody>
          <a:bodyPr>
            <a:normAutofit/>
          </a:bodyPr>
          <a:lstStyle>
            <a:lvl1pPr>
              <a:buFontTx/>
              <a:buNone/>
              <a:defRPr sz="2400"/>
            </a:lvl1pPr>
          </a:lstStyle>
          <a:p>
            <a:pPr lvl="0"/>
            <a:r>
              <a:rPr lang="en-US" smtClean="0"/>
              <a:t>Click to edit Master text styles</a:t>
            </a:r>
          </a:p>
        </p:txBody>
      </p:sp>
    </p:spTree>
    <p:extLst>
      <p:ext uri="{BB962C8B-B14F-4D97-AF65-F5344CB8AC3E}">
        <p14:creationId xmlns:p14="http://schemas.microsoft.com/office/powerpoint/2010/main" val="1088904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2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E6D52C-439E-4753-99CA-A9C908650A73}" type="datetimeFigureOut">
              <a:rPr lang="en-US" smtClean="0"/>
              <a:pPr/>
              <a:t>10/3/13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C47611-A1FD-4321-80E6-333CBFCF1AEE}" type="slidenum">
              <a:rPr lang="en-US" smtClean="0"/>
              <a:pPr/>
              <a:t>‹#›</a:t>
            </a:fld>
            <a:endParaRPr lang="en-US"/>
          </a:p>
        </p:txBody>
      </p:sp>
    </p:spTree>
    <p:extLst>
      <p:ext uri="{BB962C8B-B14F-4D97-AF65-F5344CB8AC3E}">
        <p14:creationId xmlns:p14="http://schemas.microsoft.com/office/powerpoint/2010/main" val="41540548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E6D52C-439E-4753-99CA-A9C908650A73}" type="datetimeFigureOut">
              <a:rPr lang="en-US" smtClean="0"/>
              <a:pPr/>
              <a:t>10/3/13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C47611-A1FD-4321-80E6-333CBFCF1AEE}" type="slidenum">
              <a:rPr lang="en-US" smtClean="0"/>
              <a:pPr/>
              <a:t>‹#›</a:t>
            </a:fld>
            <a:endParaRPr lang="en-US" dirty="0"/>
          </a:p>
        </p:txBody>
      </p:sp>
      <p:pic>
        <p:nvPicPr>
          <p:cNvPr id="7" name="Picture 6"/>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2959" y="-36250"/>
            <a:ext cx="9144000" cy="6858000"/>
          </a:xfrm>
          <a:prstGeom prst="rect">
            <a:avLst/>
          </a:prstGeom>
        </p:spPr>
      </p:pic>
    </p:spTree>
    <p:extLst>
      <p:ext uri="{BB962C8B-B14F-4D97-AF65-F5344CB8AC3E}">
        <p14:creationId xmlns:p14="http://schemas.microsoft.com/office/powerpoint/2010/main" val="1666651539"/>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61" r:id="rId3"/>
    <p:sldLayoutId id="2147483662" r:id="rId4"/>
    <p:sldLayoutId id="2147483663"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2.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3.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Mathematics Teachers</a:t>
            </a:r>
            <a:br>
              <a:rPr lang="en-US" dirty="0" smtClean="0"/>
            </a:br>
            <a:r>
              <a:rPr lang="en-US" dirty="0" smtClean="0"/>
              <a:t>Grade 8</a:t>
            </a:r>
            <a:endParaRPr lang="en-US" dirty="0"/>
          </a:p>
        </p:txBody>
      </p:sp>
      <p:sp>
        <p:nvSpPr>
          <p:cNvPr id="3" name="Subtitle 2"/>
          <p:cNvSpPr>
            <a:spLocks noGrp="1"/>
          </p:cNvSpPr>
          <p:nvPr>
            <p:ph type="subTitle" idx="1"/>
          </p:nvPr>
        </p:nvSpPr>
        <p:spPr/>
        <p:txBody>
          <a:bodyPr/>
          <a:lstStyle/>
          <a:p>
            <a:endParaRPr lang="en-US" dirty="0" smtClean="0"/>
          </a:p>
          <a:p>
            <a:r>
              <a:rPr lang="en-US" dirty="0" smtClean="0"/>
              <a:t>October 10, 2013</a:t>
            </a:r>
          </a:p>
          <a:p>
            <a:r>
              <a:rPr lang="en-US" dirty="0" smtClean="0"/>
              <a:t>Joy </a:t>
            </a:r>
            <a:r>
              <a:rPr lang="en-US" dirty="0" smtClean="0"/>
              <a:t>Donlin and Tony </a:t>
            </a:r>
            <a:r>
              <a:rPr lang="en-US" dirty="0" err="1" smtClean="0"/>
              <a:t>Lobascher</a:t>
            </a:r>
            <a:endParaRPr lang="en-US" dirty="0"/>
          </a:p>
        </p:txBody>
      </p:sp>
    </p:spTree>
    <p:extLst>
      <p:ext uri="{BB962C8B-B14F-4D97-AF65-F5344CB8AC3E}">
        <p14:creationId xmlns:p14="http://schemas.microsoft.com/office/powerpoint/2010/main" val="15942288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Make a list of the top 5 things that support middle students in learning mathematics.  Rank them from 1 to 5.  </a:t>
            </a:r>
            <a:endParaRPr lang="en-US" dirty="0"/>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2462334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endParaRPr lang="en-US" dirty="0" smtClean="0"/>
          </a:p>
          <a:p>
            <a:r>
              <a:rPr lang="en-US" dirty="0" smtClean="0"/>
              <a:t>Share you #1’s with a neighbor.</a:t>
            </a:r>
          </a:p>
          <a:p>
            <a:endParaRPr lang="en-US" dirty="0"/>
          </a:p>
          <a:p>
            <a:r>
              <a:rPr lang="en-US" dirty="0" smtClean="0"/>
              <a:t>Are your #1’s the same?</a:t>
            </a: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399198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There are two major theories on how children think and learn:</a:t>
            </a:r>
          </a:p>
          <a:p>
            <a:pPr marL="0" indent="0">
              <a:buNone/>
            </a:pPr>
            <a:endParaRPr lang="en-US" dirty="0"/>
          </a:p>
          <a:p>
            <a:r>
              <a:rPr lang="en-US" b="1" dirty="0" smtClean="0"/>
              <a:t>Behaviorism</a:t>
            </a:r>
            <a:r>
              <a:rPr lang="en-US" dirty="0" smtClean="0"/>
              <a:t> – has long been associated with mathematics learning.</a:t>
            </a:r>
          </a:p>
          <a:p>
            <a:endParaRPr lang="en-US" b="1" dirty="0"/>
          </a:p>
          <a:p>
            <a:r>
              <a:rPr lang="en-US" b="1" dirty="0" smtClean="0"/>
              <a:t>Constructivism</a:t>
            </a:r>
            <a:r>
              <a:rPr lang="en-US" dirty="0" smtClean="0"/>
              <a:t> – has been shown to promote meaningful learning.</a:t>
            </a:r>
            <a:endParaRPr lang="en-US" b="1" dirty="0" smtClean="0"/>
          </a:p>
          <a:p>
            <a:endParaRPr lang="en-US" dirty="0"/>
          </a:p>
          <a:p>
            <a:endParaRPr lang="en-US" dirty="0"/>
          </a:p>
        </p:txBody>
      </p:sp>
      <p:sp>
        <p:nvSpPr>
          <p:cNvPr id="3" name="Title 2"/>
          <p:cNvSpPr>
            <a:spLocks noGrp="1"/>
          </p:cNvSpPr>
          <p:nvPr>
            <p:ph type="title"/>
          </p:nvPr>
        </p:nvSpPr>
        <p:spPr/>
        <p:txBody>
          <a:bodyPr/>
          <a:lstStyle/>
          <a:p>
            <a:r>
              <a:rPr lang="en-US" dirty="0" smtClean="0"/>
              <a:t>How do children learn mathematics?</a:t>
            </a:r>
            <a:endParaRPr lang="en-US" dirty="0"/>
          </a:p>
        </p:txBody>
      </p:sp>
    </p:spTree>
    <p:extLst>
      <p:ext uri="{BB962C8B-B14F-4D97-AF65-F5344CB8AC3E}">
        <p14:creationId xmlns:p14="http://schemas.microsoft.com/office/powerpoint/2010/main" val="12483269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Has roots in stimulus response and conditioned learning.</a:t>
            </a:r>
          </a:p>
          <a:p>
            <a:endParaRPr lang="en-US" dirty="0" smtClean="0"/>
          </a:p>
          <a:p>
            <a:r>
              <a:rPr lang="en-US" dirty="0" smtClean="0"/>
              <a:t>Asserts that behavior can be shaped through rewards and punishment.</a:t>
            </a:r>
          </a:p>
          <a:p>
            <a:endParaRPr lang="en-US" dirty="0" smtClean="0"/>
          </a:p>
          <a:p>
            <a:r>
              <a:rPr lang="en-US" dirty="0" smtClean="0"/>
              <a:t>Focus on low level thinking, not mathematical thinking.</a:t>
            </a:r>
            <a:endParaRPr lang="en-US" dirty="0"/>
          </a:p>
        </p:txBody>
      </p:sp>
      <p:sp>
        <p:nvSpPr>
          <p:cNvPr id="3" name="Title 2"/>
          <p:cNvSpPr>
            <a:spLocks noGrp="1"/>
          </p:cNvSpPr>
          <p:nvPr>
            <p:ph type="title"/>
          </p:nvPr>
        </p:nvSpPr>
        <p:spPr/>
        <p:txBody>
          <a:bodyPr/>
          <a:lstStyle/>
          <a:p>
            <a:r>
              <a:rPr lang="en-US" dirty="0" smtClean="0"/>
              <a:t>Behaviorism</a:t>
            </a:r>
            <a:endParaRPr lang="en-US" dirty="0"/>
          </a:p>
        </p:txBody>
      </p:sp>
    </p:spTree>
    <p:extLst>
      <p:ext uri="{BB962C8B-B14F-4D97-AF65-F5344CB8AC3E}">
        <p14:creationId xmlns:p14="http://schemas.microsoft.com/office/powerpoint/2010/main" val="25281924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0" indent="0">
              <a:buNone/>
            </a:pPr>
            <a:r>
              <a:rPr lang="en-US" dirty="0" smtClean="0"/>
              <a:t>Behaviorism has had a significant impact on mathematics programs:</a:t>
            </a:r>
          </a:p>
          <a:p>
            <a:pPr marL="0" indent="0">
              <a:buNone/>
            </a:pPr>
            <a:endParaRPr lang="en-US" dirty="0" smtClean="0"/>
          </a:p>
          <a:p>
            <a:r>
              <a:rPr lang="en-US" dirty="0" smtClean="0"/>
              <a:t>Students are shown algorithms.</a:t>
            </a:r>
          </a:p>
          <a:p>
            <a:pPr marL="0" indent="0">
              <a:buNone/>
            </a:pPr>
            <a:endParaRPr lang="en-US" dirty="0" smtClean="0"/>
          </a:p>
          <a:p>
            <a:r>
              <a:rPr lang="en-US" dirty="0" smtClean="0"/>
              <a:t>Mathematical relationships are illustrated in textbooks.</a:t>
            </a:r>
          </a:p>
          <a:p>
            <a:pPr marL="0" indent="0">
              <a:buNone/>
            </a:pPr>
            <a:endParaRPr lang="en-US" dirty="0" smtClean="0"/>
          </a:p>
          <a:p>
            <a:r>
              <a:rPr lang="en-US" dirty="0" smtClean="0"/>
              <a:t>Produces mastery of specific objectives but lacks critical connections that make knowledge meaningful and useful</a:t>
            </a:r>
            <a:endParaRPr lang="en-US" dirty="0"/>
          </a:p>
        </p:txBody>
      </p:sp>
      <p:sp>
        <p:nvSpPr>
          <p:cNvPr id="3" name="Title 2"/>
          <p:cNvSpPr>
            <a:spLocks noGrp="1"/>
          </p:cNvSpPr>
          <p:nvPr>
            <p:ph type="title"/>
          </p:nvPr>
        </p:nvSpPr>
        <p:spPr/>
        <p:txBody>
          <a:bodyPr/>
          <a:lstStyle/>
          <a:p>
            <a:r>
              <a:rPr lang="en-US" dirty="0" smtClean="0"/>
              <a:t>Behaviorism…</a:t>
            </a:r>
            <a:endParaRPr lang="en-US" dirty="0"/>
          </a:p>
        </p:txBody>
      </p:sp>
    </p:spTree>
    <p:extLst>
      <p:ext uri="{BB962C8B-B14F-4D97-AF65-F5344CB8AC3E}">
        <p14:creationId xmlns:p14="http://schemas.microsoft.com/office/powerpoint/2010/main" val="3605660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Constructivism advocates that:</a:t>
            </a:r>
          </a:p>
          <a:p>
            <a:r>
              <a:rPr lang="en-US" dirty="0" smtClean="0"/>
              <a:t>Knowledge is not passively received, but actively constructed by the learner.</a:t>
            </a:r>
          </a:p>
          <a:p>
            <a:pPr marL="0" indent="0">
              <a:buNone/>
            </a:pPr>
            <a:endParaRPr lang="en-US" dirty="0" smtClean="0"/>
          </a:p>
          <a:p>
            <a:r>
              <a:rPr lang="en-US" dirty="0"/>
              <a:t>T</a:t>
            </a:r>
            <a:r>
              <a:rPr lang="en-US" dirty="0" smtClean="0"/>
              <a:t>he learner uses prior knowledge to construct new meaning (Piaget).</a:t>
            </a:r>
          </a:p>
          <a:p>
            <a:pPr marL="0" indent="0">
              <a:buNone/>
            </a:pPr>
            <a:endParaRPr lang="en-US" dirty="0" smtClean="0"/>
          </a:p>
          <a:p>
            <a:r>
              <a:rPr lang="en-US" dirty="0" smtClean="0"/>
              <a:t>Learning is a social process (</a:t>
            </a:r>
            <a:r>
              <a:rPr lang="en-US" dirty="0" err="1"/>
              <a:t>V</a:t>
            </a:r>
            <a:r>
              <a:rPr lang="en-US" dirty="0" err="1" smtClean="0"/>
              <a:t>ygotsky</a:t>
            </a:r>
            <a:r>
              <a:rPr lang="en-US" dirty="0" smtClean="0"/>
              <a:t>)</a:t>
            </a:r>
            <a:endParaRPr lang="en-US" dirty="0"/>
          </a:p>
        </p:txBody>
      </p:sp>
      <p:sp>
        <p:nvSpPr>
          <p:cNvPr id="3" name="Title 2"/>
          <p:cNvSpPr>
            <a:spLocks noGrp="1"/>
          </p:cNvSpPr>
          <p:nvPr>
            <p:ph type="title"/>
          </p:nvPr>
        </p:nvSpPr>
        <p:spPr/>
        <p:txBody>
          <a:bodyPr/>
          <a:lstStyle/>
          <a:p>
            <a:r>
              <a:rPr lang="en-US" dirty="0" smtClean="0"/>
              <a:t>Constructivism</a:t>
            </a:r>
            <a:endParaRPr lang="en-US" dirty="0"/>
          </a:p>
        </p:txBody>
      </p:sp>
    </p:spTree>
    <p:extLst>
      <p:ext uri="{BB962C8B-B14F-4D97-AF65-F5344CB8AC3E}">
        <p14:creationId xmlns:p14="http://schemas.microsoft.com/office/powerpoint/2010/main" val="1929073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Think back to your list of top 5 things that support elementary students to learn mathematics.</a:t>
            </a:r>
          </a:p>
          <a:p>
            <a:endParaRPr lang="en-US" dirty="0"/>
          </a:p>
          <a:p>
            <a:r>
              <a:rPr lang="en-US" dirty="0" smtClean="0"/>
              <a:t>Is there evidence of Behaviorism and/or Constructivism on your list?  </a:t>
            </a:r>
            <a:endParaRPr lang="en-US" dirty="0"/>
          </a:p>
          <a:p>
            <a:endParaRPr lang="en-US" dirty="0"/>
          </a:p>
        </p:txBody>
      </p:sp>
      <p:sp>
        <p:nvSpPr>
          <p:cNvPr id="3" name="Title 2"/>
          <p:cNvSpPr>
            <a:spLocks noGrp="1"/>
          </p:cNvSpPr>
          <p:nvPr>
            <p:ph type="title"/>
          </p:nvPr>
        </p:nvSpPr>
        <p:spPr/>
        <p:txBody>
          <a:bodyPr/>
          <a:lstStyle/>
          <a:p>
            <a:r>
              <a:rPr lang="en-US" dirty="0" smtClean="0"/>
              <a:t>What is your Educational Platform? </a:t>
            </a:r>
            <a:endParaRPr lang="en-US" dirty="0"/>
          </a:p>
        </p:txBody>
      </p:sp>
    </p:spTree>
    <p:extLst>
      <p:ext uri="{BB962C8B-B14F-4D97-AF65-F5344CB8AC3E}">
        <p14:creationId xmlns:p14="http://schemas.microsoft.com/office/powerpoint/2010/main" val="29090451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371600" y="1066800"/>
            <a:ext cx="7391400" cy="762000"/>
          </a:xfrm>
        </p:spPr>
        <p:txBody>
          <a:bodyPr/>
          <a:lstStyle/>
          <a:p>
            <a:pPr algn="l"/>
            <a:r>
              <a:rPr lang="en-US" sz="3200" smtClean="0">
                <a:solidFill>
                  <a:schemeClr val="bg1"/>
                </a:solidFill>
              </a:rPr>
              <a:t>CCSS for Mathematics Paradigm Shift </a:t>
            </a:r>
          </a:p>
        </p:txBody>
      </p:sp>
      <p:sp>
        <p:nvSpPr>
          <p:cNvPr id="3" name="Content Placeholder 2"/>
          <p:cNvSpPr>
            <a:spLocks noGrp="1"/>
          </p:cNvSpPr>
          <p:nvPr>
            <p:ph idx="1"/>
          </p:nvPr>
        </p:nvSpPr>
        <p:spPr>
          <a:xfrm>
            <a:off x="1524000" y="2133600"/>
            <a:ext cx="7010400" cy="4419600"/>
          </a:xfrm>
        </p:spPr>
        <p:txBody>
          <a:bodyPr>
            <a:normAutofit/>
          </a:bodyPr>
          <a:lstStyle/>
          <a:p>
            <a:pPr>
              <a:lnSpc>
                <a:spcPct val="80000"/>
              </a:lnSpc>
            </a:pPr>
            <a:r>
              <a:rPr lang="en-US" sz="3000" dirty="0" smtClean="0">
                <a:latin typeface="Calibri" pitchFamily="34" charset="0"/>
                <a:cs typeface="Calibri" pitchFamily="34" charset="0"/>
              </a:rPr>
              <a:t>Mathematics learning that goes beyond the demonstration of procedural content by:</a:t>
            </a:r>
          </a:p>
          <a:p>
            <a:pPr lvl="1">
              <a:lnSpc>
                <a:spcPct val="80000"/>
              </a:lnSpc>
            </a:pPr>
            <a:r>
              <a:rPr lang="en-US" sz="2600" dirty="0" smtClean="0">
                <a:latin typeface="Calibri" pitchFamily="34" charset="0"/>
                <a:cs typeface="Calibri" pitchFamily="34" charset="0"/>
              </a:rPr>
              <a:t>providing extensive opportunities to reason and make sense of the mathematics they are learning</a:t>
            </a:r>
          </a:p>
          <a:p>
            <a:pPr lvl="1">
              <a:lnSpc>
                <a:spcPct val="80000"/>
              </a:lnSpc>
            </a:pPr>
            <a:r>
              <a:rPr lang="en-US" sz="2600" dirty="0" smtClean="0">
                <a:latin typeface="Calibri" pitchFamily="34" charset="0"/>
                <a:cs typeface="Calibri" pitchFamily="34" charset="0"/>
              </a:rPr>
              <a:t>emphasizing student understanding, problem solving and sense making</a:t>
            </a:r>
          </a:p>
          <a:p>
            <a:pPr lvl="1">
              <a:lnSpc>
                <a:spcPct val="80000"/>
              </a:lnSpc>
            </a:pPr>
            <a:r>
              <a:rPr lang="en-US" sz="2600" dirty="0" smtClean="0">
                <a:latin typeface="Calibri" pitchFamily="34" charset="0"/>
                <a:cs typeface="Calibri" pitchFamily="34" charset="0"/>
              </a:rPr>
              <a:t>developing deep understanding of content and use of conceptual understanding as a precursor to developing procedural or symbolic fluency.</a:t>
            </a:r>
          </a:p>
          <a:p>
            <a:pPr>
              <a:lnSpc>
                <a:spcPct val="80000"/>
              </a:lnSpc>
            </a:pPr>
            <a:endParaRPr lang="en-US" sz="3000" dirty="0" smtClean="0">
              <a:latin typeface="Calibri" pitchFamily="34" charset="0"/>
              <a:cs typeface="Calibri"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525" y="1866900"/>
            <a:ext cx="9144000" cy="5029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L</a:t>
            </a:r>
          </a:p>
        </p:txBody>
      </p:sp>
      <p:sp>
        <p:nvSpPr>
          <p:cNvPr id="61443" name="Rectangle 2"/>
          <p:cNvSpPr>
            <a:spLocks noGrp="1" noChangeArrowheads="1"/>
          </p:cNvSpPr>
          <p:nvPr>
            <p:ph type="title"/>
          </p:nvPr>
        </p:nvSpPr>
        <p:spPr>
          <a:xfrm>
            <a:off x="1438275" y="1143000"/>
            <a:ext cx="7705725" cy="609600"/>
          </a:xfrm>
        </p:spPr>
        <p:txBody>
          <a:bodyPr rtlCol="0">
            <a:normAutofit fontScale="90000"/>
          </a:bodyPr>
          <a:lstStyle/>
          <a:p>
            <a:pPr algn="l" fontAlgn="auto">
              <a:spcAft>
                <a:spcPts val="0"/>
              </a:spcAft>
              <a:defRPr/>
            </a:pPr>
            <a:r>
              <a:rPr lang="en-US" sz="3900" smtClean="0">
                <a:solidFill>
                  <a:schemeClr val="bg1"/>
                </a:solidFill>
                <a:latin typeface="Impact" pitchFamily="34" charset="0"/>
                <a:ea typeface="+mj-ea"/>
              </a:rPr>
              <a:t>Standards for Mathematical Practice</a:t>
            </a:r>
          </a:p>
        </p:txBody>
      </p:sp>
      <p:sp>
        <p:nvSpPr>
          <p:cNvPr id="34820" name="Rectangle 3"/>
          <p:cNvSpPr>
            <a:spLocks noGrp="1" noChangeArrowheads="1"/>
          </p:cNvSpPr>
          <p:nvPr>
            <p:ph type="body" idx="1"/>
          </p:nvPr>
        </p:nvSpPr>
        <p:spPr>
          <a:xfrm>
            <a:off x="1354138" y="2057400"/>
            <a:ext cx="7789862" cy="5075238"/>
          </a:xfrm>
        </p:spPr>
        <p:txBody>
          <a:bodyPr/>
          <a:lstStyle/>
          <a:p>
            <a:pPr marL="457200" lvl="1" indent="0">
              <a:buFont typeface="Arial" pitchFamily="34" charset="0"/>
              <a:buNone/>
            </a:pPr>
            <a:r>
              <a:rPr lang="en-US" sz="4000" b="1" smtClean="0">
                <a:solidFill>
                  <a:srgbClr val="002060"/>
                </a:solidFill>
                <a:latin typeface="Calibri" pitchFamily="34" charset="0"/>
              </a:rPr>
              <a:t> </a:t>
            </a:r>
            <a:endParaRPr lang="en-US" sz="4000" b="1" smtClean="0">
              <a:latin typeface="Calibri" pitchFamily="34" charset="0"/>
            </a:endParaRPr>
          </a:p>
        </p:txBody>
      </p:sp>
      <p:sp>
        <p:nvSpPr>
          <p:cNvPr id="3" name="Rectangle 2"/>
          <p:cNvSpPr/>
          <p:nvPr/>
        </p:nvSpPr>
        <p:spPr>
          <a:xfrm>
            <a:off x="319314" y="2036150"/>
            <a:ext cx="1219200" cy="4693227"/>
          </a:xfrm>
          <a:prstGeom prst="rect">
            <a:avLst/>
          </a:prstGeom>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marL="342900" indent="-342900" fontAlgn="auto">
              <a:spcBef>
                <a:spcPts val="0"/>
              </a:spcBef>
              <a:spcAft>
                <a:spcPts val="0"/>
              </a:spcAft>
              <a:buFontTx/>
              <a:buAutoNum type="arabicPeriod"/>
              <a:defRPr/>
            </a:pPr>
            <a:r>
              <a:rPr lang="en-US" sz="2000" b="1" dirty="0">
                <a:solidFill>
                  <a:schemeClr val="tx1"/>
                </a:solidFill>
                <a:latin typeface="Calibri" pitchFamily="34" charset="0"/>
                <a:cs typeface="Calibri" pitchFamily="34" charset="0"/>
              </a:rPr>
              <a:t>Make sense of problems and persevere in solving them </a:t>
            </a:r>
          </a:p>
          <a:p>
            <a:pPr marL="342900" indent="-342900" fontAlgn="auto">
              <a:spcBef>
                <a:spcPts val="0"/>
              </a:spcBef>
              <a:spcAft>
                <a:spcPts val="0"/>
              </a:spcAft>
              <a:buFontTx/>
              <a:buAutoNum type="arabicPeriod"/>
              <a:defRPr/>
            </a:pPr>
            <a:endParaRPr lang="en-US" sz="1000" b="1" dirty="0">
              <a:solidFill>
                <a:schemeClr val="tx1"/>
              </a:solidFill>
              <a:latin typeface="Calibri" pitchFamily="34" charset="0"/>
              <a:cs typeface="Calibri" pitchFamily="34" charset="0"/>
            </a:endParaRPr>
          </a:p>
          <a:p>
            <a:pPr fontAlgn="auto">
              <a:spcBef>
                <a:spcPts val="0"/>
              </a:spcBef>
              <a:spcAft>
                <a:spcPts val="0"/>
              </a:spcAft>
              <a:defRPr/>
            </a:pPr>
            <a:r>
              <a:rPr lang="en-US" sz="2000" b="1" dirty="0">
                <a:solidFill>
                  <a:schemeClr val="tx1"/>
                </a:solidFill>
                <a:latin typeface="Calibri" pitchFamily="34" charset="0"/>
                <a:cs typeface="Calibri" pitchFamily="34" charset="0"/>
              </a:rPr>
              <a:t>6.  Attend to precision </a:t>
            </a:r>
          </a:p>
        </p:txBody>
      </p:sp>
      <p:sp>
        <p:nvSpPr>
          <p:cNvPr id="4" name="Rectangle 3"/>
          <p:cNvSpPr/>
          <p:nvPr/>
        </p:nvSpPr>
        <p:spPr>
          <a:xfrm>
            <a:off x="1828800" y="2133600"/>
            <a:ext cx="4419600" cy="1295398"/>
          </a:xfrm>
          <a:prstGeom prst="rect">
            <a:avLst/>
          </a:prstGeom>
          <a:solidFill>
            <a:srgbClr val="92D050"/>
          </a:solidFill>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000" b="1" dirty="0">
                <a:solidFill>
                  <a:schemeClr val="tx1"/>
                </a:solidFill>
                <a:latin typeface="Calibri" pitchFamily="34" charset="0"/>
                <a:cs typeface="Calibri" pitchFamily="34" charset="0"/>
              </a:rPr>
              <a:t>2.  Reason abstractly and quantitatively</a:t>
            </a:r>
          </a:p>
          <a:p>
            <a:pPr fontAlgn="auto">
              <a:spcBef>
                <a:spcPts val="0"/>
              </a:spcBef>
              <a:spcAft>
                <a:spcPts val="0"/>
              </a:spcAft>
              <a:defRPr/>
            </a:pPr>
            <a:endParaRPr lang="en-US" sz="1000" b="1" dirty="0">
              <a:solidFill>
                <a:schemeClr val="tx1"/>
              </a:solidFill>
              <a:latin typeface="Calibri" pitchFamily="34" charset="0"/>
              <a:cs typeface="Calibri" pitchFamily="34" charset="0"/>
            </a:endParaRPr>
          </a:p>
          <a:p>
            <a:pPr fontAlgn="auto">
              <a:spcBef>
                <a:spcPts val="0"/>
              </a:spcBef>
              <a:spcAft>
                <a:spcPts val="0"/>
              </a:spcAft>
              <a:defRPr/>
            </a:pPr>
            <a:r>
              <a:rPr lang="en-US" b="1" dirty="0">
                <a:solidFill>
                  <a:schemeClr val="tx1"/>
                </a:solidFill>
                <a:latin typeface="Calibri" pitchFamily="34" charset="0"/>
                <a:cs typeface="Calibri" pitchFamily="34" charset="0"/>
              </a:rPr>
              <a:t>3</a:t>
            </a:r>
            <a:r>
              <a:rPr lang="en-US" sz="2000" b="1" dirty="0">
                <a:solidFill>
                  <a:schemeClr val="tx1"/>
                </a:solidFill>
                <a:latin typeface="Calibri" pitchFamily="34" charset="0"/>
                <a:cs typeface="Calibri" pitchFamily="34" charset="0"/>
              </a:rPr>
              <a:t>.  Construct viable arguments and critique the reasoning of others </a:t>
            </a:r>
          </a:p>
        </p:txBody>
      </p:sp>
      <p:sp>
        <p:nvSpPr>
          <p:cNvPr id="8" name="Rectangle 7"/>
          <p:cNvSpPr/>
          <p:nvPr/>
        </p:nvSpPr>
        <p:spPr>
          <a:xfrm>
            <a:off x="1828800" y="3810000"/>
            <a:ext cx="4419600" cy="1143000"/>
          </a:xfrm>
          <a:prstGeom prst="rect">
            <a:avLst/>
          </a:prstGeom>
          <a:solidFill>
            <a:srgbClr val="FFFF00"/>
          </a:solidFill>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fontAlgn="auto">
              <a:spcBef>
                <a:spcPts val="0"/>
              </a:spcBef>
              <a:spcAft>
                <a:spcPts val="0"/>
              </a:spcAft>
              <a:buFontTx/>
              <a:buAutoNum type="arabicPeriod" startAt="4"/>
              <a:defRPr/>
            </a:pPr>
            <a:r>
              <a:rPr lang="en-US" sz="2000" b="1" dirty="0">
                <a:solidFill>
                  <a:schemeClr val="tx1"/>
                </a:solidFill>
                <a:latin typeface="Calibri" pitchFamily="34" charset="0"/>
                <a:cs typeface="Calibri" pitchFamily="34" charset="0"/>
              </a:rPr>
              <a:t>Model with mathematics </a:t>
            </a:r>
          </a:p>
          <a:p>
            <a:pPr marL="342900" indent="-342900" fontAlgn="auto">
              <a:spcBef>
                <a:spcPts val="0"/>
              </a:spcBef>
              <a:spcAft>
                <a:spcPts val="0"/>
              </a:spcAft>
              <a:buFontTx/>
              <a:buAutoNum type="arabicPeriod" startAt="4"/>
              <a:defRPr/>
            </a:pPr>
            <a:endParaRPr lang="en-US" sz="1000" b="1" dirty="0">
              <a:solidFill>
                <a:schemeClr val="tx1"/>
              </a:solidFill>
              <a:latin typeface="Calibri" pitchFamily="34" charset="0"/>
              <a:cs typeface="Calibri" pitchFamily="34" charset="0"/>
            </a:endParaRPr>
          </a:p>
          <a:p>
            <a:pPr marL="342900" indent="-342900" fontAlgn="auto">
              <a:spcBef>
                <a:spcPts val="0"/>
              </a:spcBef>
              <a:spcAft>
                <a:spcPts val="0"/>
              </a:spcAft>
              <a:buFontTx/>
              <a:buAutoNum type="arabicPeriod" startAt="4"/>
              <a:defRPr/>
            </a:pPr>
            <a:r>
              <a:rPr lang="en-US" sz="2000" b="1" dirty="0">
                <a:solidFill>
                  <a:schemeClr val="tx1"/>
                </a:solidFill>
                <a:latin typeface="Calibri" pitchFamily="34" charset="0"/>
                <a:cs typeface="Calibri" pitchFamily="34" charset="0"/>
              </a:rPr>
              <a:t>Use appropriate tools strategically</a:t>
            </a:r>
          </a:p>
        </p:txBody>
      </p:sp>
      <p:sp>
        <p:nvSpPr>
          <p:cNvPr id="9" name="Rectangle 8"/>
          <p:cNvSpPr/>
          <p:nvPr/>
        </p:nvSpPr>
        <p:spPr>
          <a:xfrm>
            <a:off x="1821872" y="5365173"/>
            <a:ext cx="4426528" cy="1219199"/>
          </a:xfrm>
          <a:prstGeom prst="rect">
            <a:avLst/>
          </a:prstGeom>
          <a:solidFill>
            <a:srgbClr val="99CCFF"/>
          </a:solidFill>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b="1" dirty="0">
                <a:solidFill>
                  <a:schemeClr val="tx1"/>
                </a:solidFill>
                <a:latin typeface="Calibri" pitchFamily="34" charset="0"/>
                <a:cs typeface="Calibri" pitchFamily="34" charset="0"/>
              </a:rPr>
              <a:t>7</a:t>
            </a:r>
            <a:r>
              <a:rPr lang="en-US" sz="2000" b="1" dirty="0">
                <a:solidFill>
                  <a:schemeClr val="tx1"/>
                </a:solidFill>
                <a:latin typeface="Calibri" pitchFamily="34" charset="0"/>
                <a:cs typeface="Calibri" pitchFamily="34" charset="0"/>
              </a:rPr>
              <a:t>.  Look for and make use of structure</a:t>
            </a:r>
          </a:p>
          <a:p>
            <a:pPr fontAlgn="auto">
              <a:spcBef>
                <a:spcPts val="0"/>
              </a:spcBef>
              <a:spcAft>
                <a:spcPts val="0"/>
              </a:spcAft>
              <a:defRPr/>
            </a:pPr>
            <a:endParaRPr lang="en-US" sz="1000" b="1" dirty="0">
              <a:solidFill>
                <a:schemeClr val="tx1"/>
              </a:solidFill>
              <a:latin typeface="Calibri" pitchFamily="34" charset="0"/>
              <a:cs typeface="Calibri" pitchFamily="34" charset="0"/>
            </a:endParaRPr>
          </a:p>
          <a:p>
            <a:pPr fontAlgn="auto">
              <a:spcBef>
                <a:spcPts val="0"/>
              </a:spcBef>
              <a:spcAft>
                <a:spcPts val="0"/>
              </a:spcAft>
              <a:defRPr/>
            </a:pPr>
            <a:r>
              <a:rPr lang="en-US" b="1" dirty="0">
                <a:solidFill>
                  <a:schemeClr val="tx1"/>
                </a:solidFill>
                <a:latin typeface="Calibri" pitchFamily="34" charset="0"/>
                <a:cs typeface="Calibri" pitchFamily="34" charset="0"/>
              </a:rPr>
              <a:t>8.  </a:t>
            </a:r>
            <a:r>
              <a:rPr lang="en-US" sz="2000" b="1" dirty="0">
                <a:solidFill>
                  <a:schemeClr val="tx1"/>
                </a:solidFill>
                <a:latin typeface="Calibri" pitchFamily="34" charset="0"/>
                <a:cs typeface="Calibri" pitchFamily="34" charset="0"/>
              </a:rPr>
              <a:t>Look for and express regularity in repeated reasoning</a:t>
            </a:r>
          </a:p>
        </p:txBody>
      </p:sp>
      <p:sp>
        <p:nvSpPr>
          <p:cNvPr id="7" name="Rectangle 6"/>
          <p:cNvSpPr/>
          <p:nvPr/>
        </p:nvSpPr>
        <p:spPr>
          <a:xfrm>
            <a:off x="6646863" y="2532063"/>
            <a:ext cx="48895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3" name="Rectangle 12"/>
          <p:cNvSpPr/>
          <p:nvPr/>
        </p:nvSpPr>
        <p:spPr>
          <a:xfrm>
            <a:off x="6632575" y="3454400"/>
            <a:ext cx="488950" cy="304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ectangle 13"/>
          <p:cNvSpPr/>
          <p:nvPr/>
        </p:nvSpPr>
        <p:spPr>
          <a:xfrm>
            <a:off x="6632575" y="4189413"/>
            <a:ext cx="488950" cy="304800"/>
          </a:xfrm>
          <a:prstGeom prst="rect">
            <a:avLst/>
          </a:prstGeom>
          <a:solidFill>
            <a:srgbClr val="99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Rectangle 14"/>
          <p:cNvSpPr/>
          <p:nvPr/>
        </p:nvSpPr>
        <p:spPr>
          <a:xfrm>
            <a:off x="6646863" y="5443538"/>
            <a:ext cx="48895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835" name="TextBox 9"/>
          <p:cNvSpPr txBox="1">
            <a:spLocks noChangeArrowheads="1"/>
          </p:cNvSpPr>
          <p:nvPr/>
        </p:nvSpPr>
        <p:spPr bwMode="auto">
          <a:xfrm>
            <a:off x="7378700" y="2476500"/>
            <a:ext cx="1524000" cy="706438"/>
          </a:xfrm>
          <a:prstGeom prst="rect">
            <a:avLst/>
          </a:prstGeom>
          <a:noFill/>
          <a:ln w="9525">
            <a:noFill/>
            <a:miter lim="800000"/>
            <a:headEnd/>
            <a:tailEnd/>
          </a:ln>
        </p:spPr>
        <p:txBody>
          <a:bodyPr>
            <a:spAutoFit/>
          </a:bodyPr>
          <a:lstStyle/>
          <a:p>
            <a:r>
              <a:rPr lang="en-US" sz="2000" b="1">
                <a:latin typeface="Calibri" pitchFamily="34" charset="0"/>
                <a:cs typeface="Calibri" pitchFamily="34" charset="0"/>
              </a:rPr>
              <a:t>Reasoning &amp; Explaining</a:t>
            </a:r>
          </a:p>
        </p:txBody>
      </p:sp>
      <p:sp>
        <p:nvSpPr>
          <p:cNvPr id="34836" name="TextBox 10"/>
          <p:cNvSpPr txBox="1">
            <a:spLocks noChangeArrowheads="1"/>
          </p:cNvSpPr>
          <p:nvPr/>
        </p:nvSpPr>
        <p:spPr bwMode="auto">
          <a:xfrm>
            <a:off x="7353300" y="3340100"/>
            <a:ext cx="1463675" cy="708025"/>
          </a:xfrm>
          <a:prstGeom prst="rect">
            <a:avLst/>
          </a:prstGeom>
          <a:noFill/>
          <a:ln w="9525">
            <a:noFill/>
            <a:miter lim="800000"/>
            <a:headEnd/>
            <a:tailEnd/>
          </a:ln>
        </p:spPr>
        <p:txBody>
          <a:bodyPr>
            <a:spAutoFit/>
          </a:bodyPr>
          <a:lstStyle/>
          <a:p>
            <a:r>
              <a:rPr lang="en-US" sz="2000" b="1">
                <a:latin typeface="Calibri" pitchFamily="34" charset="0"/>
                <a:cs typeface="Calibri" pitchFamily="34" charset="0"/>
              </a:rPr>
              <a:t>Modeling &amp;                </a:t>
            </a:r>
          </a:p>
          <a:p>
            <a:r>
              <a:rPr lang="en-US" sz="2000" b="1">
                <a:latin typeface="Calibri" pitchFamily="34" charset="0"/>
                <a:cs typeface="Calibri" pitchFamily="34" charset="0"/>
              </a:rPr>
              <a:t>Using Tools</a:t>
            </a:r>
          </a:p>
        </p:txBody>
      </p:sp>
      <p:sp>
        <p:nvSpPr>
          <p:cNvPr id="34837" name="TextBox 11"/>
          <p:cNvSpPr txBox="1">
            <a:spLocks noChangeArrowheads="1"/>
          </p:cNvSpPr>
          <p:nvPr/>
        </p:nvSpPr>
        <p:spPr bwMode="auto">
          <a:xfrm rot="10800000" flipV="1">
            <a:off x="7372350" y="4060825"/>
            <a:ext cx="1600200" cy="1016000"/>
          </a:xfrm>
          <a:prstGeom prst="rect">
            <a:avLst/>
          </a:prstGeom>
          <a:noFill/>
          <a:ln w="9525">
            <a:noFill/>
            <a:miter lim="800000"/>
            <a:headEnd/>
            <a:tailEnd/>
          </a:ln>
        </p:spPr>
        <p:txBody>
          <a:bodyPr>
            <a:spAutoFit/>
          </a:bodyPr>
          <a:lstStyle/>
          <a:p>
            <a:r>
              <a:rPr lang="en-US" sz="2000" b="1">
                <a:latin typeface="Calibri" pitchFamily="34" charset="0"/>
                <a:cs typeface="Calibri" pitchFamily="34" charset="0"/>
              </a:rPr>
              <a:t>Seeing Structure &amp; Generalizing</a:t>
            </a:r>
          </a:p>
        </p:txBody>
      </p:sp>
      <p:sp>
        <p:nvSpPr>
          <p:cNvPr id="34838" name="TextBox 15"/>
          <p:cNvSpPr txBox="1">
            <a:spLocks noChangeArrowheads="1"/>
          </p:cNvSpPr>
          <p:nvPr/>
        </p:nvSpPr>
        <p:spPr bwMode="auto">
          <a:xfrm>
            <a:off x="7316788" y="5246688"/>
            <a:ext cx="1949450" cy="1631950"/>
          </a:xfrm>
          <a:prstGeom prst="rect">
            <a:avLst/>
          </a:prstGeom>
          <a:noFill/>
          <a:ln w="9525">
            <a:noFill/>
            <a:miter lim="800000"/>
            <a:headEnd/>
            <a:tailEnd/>
          </a:ln>
        </p:spPr>
        <p:txBody>
          <a:bodyPr>
            <a:spAutoFit/>
          </a:bodyPr>
          <a:lstStyle/>
          <a:p>
            <a:r>
              <a:rPr lang="en-US" sz="2000" b="1">
                <a:latin typeface="Calibri" pitchFamily="34" charset="0"/>
                <a:cs typeface="Calibri" pitchFamily="34" charset="0"/>
              </a:rPr>
              <a:t>Overarching Habits of Mind of a Productive Mathematical Thinker</a:t>
            </a:r>
          </a:p>
        </p:txBody>
      </p:sp>
      <p:sp>
        <p:nvSpPr>
          <p:cNvPr id="17" name="Oval 16"/>
          <p:cNvSpPr/>
          <p:nvPr/>
        </p:nvSpPr>
        <p:spPr>
          <a:xfrm>
            <a:off x="6919913" y="1928813"/>
            <a:ext cx="1766887" cy="461962"/>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b="1" dirty="0">
                <a:solidFill>
                  <a:schemeClr val="tx1"/>
                </a:solidFill>
                <a:latin typeface="Calibri" pitchFamily="34" charset="0"/>
                <a:cs typeface="Calibri" pitchFamily="34" charset="0"/>
              </a:rPr>
              <a:t>Legend</a:t>
            </a: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   </a:t>
            </a:r>
          </a:p>
          <a:p>
            <a:pPr marL="0" indent="0">
              <a:buNone/>
            </a:pPr>
            <a:r>
              <a:rPr lang="en-US" dirty="0"/>
              <a:t> </a:t>
            </a:r>
            <a:r>
              <a:rPr lang="en-US" dirty="0" smtClean="0"/>
              <a:t>  - 2012-2013  SMP 1,4,6</a:t>
            </a:r>
          </a:p>
          <a:p>
            <a:pPr marL="0" indent="0">
              <a:buNone/>
            </a:pPr>
            <a:endParaRPr lang="en-US" dirty="0" smtClean="0"/>
          </a:p>
          <a:p>
            <a:pPr marL="0" indent="0">
              <a:buNone/>
            </a:pPr>
            <a:r>
              <a:rPr lang="en-US" dirty="0"/>
              <a:t> </a:t>
            </a:r>
            <a:r>
              <a:rPr lang="en-US" dirty="0" smtClean="0"/>
              <a:t>  - 2013-2014  SMP 2,3,7</a:t>
            </a:r>
          </a:p>
          <a:p>
            <a:pPr marL="0" indent="0">
              <a:buNone/>
            </a:pPr>
            <a:endParaRPr lang="en-US" dirty="0"/>
          </a:p>
          <a:p>
            <a:pPr marL="0" indent="0">
              <a:buNone/>
            </a:pPr>
            <a:endParaRPr lang="en-US" dirty="0" smtClean="0"/>
          </a:p>
          <a:p>
            <a:pPr marL="0" indent="0">
              <a:buNone/>
            </a:pPr>
            <a:endParaRPr lang="en-US" dirty="0"/>
          </a:p>
        </p:txBody>
      </p:sp>
      <p:sp>
        <p:nvSpPr>
          <p:cNvPr id="3" name="Title 2"/>
          <p:cNvSpPr>
            <a:spLocks noGrp="1"/>
          </p:cNvSpPr>
          <p:nvPr>
            <p:ph type="title"/>
          </p:nvPr>
        </p:nvSpPr>
        <p:spPr/>
        <p:txBody>
          <a:bodyPr/>
          <a:lstStyle/>
          <a:p>
            <a:r>
              <a:rPr lang="en-US" dirty="0" smtClean="0"/>
              <a:t>SCUSD SMP Emphasis</a:t>
            </a:r>
            <a:endParaRPr lang="en-US" dirty="0"/>
          </a:p>
        </p:txBody>
      </p:sp>
    </p:spTree>
    <p:extLst>
      <p:ext uri="{BB962C8B-B14F-4D97-AF65-F5344CB8AC3E}">
        <p14:creationId xmlns:p14="http://schemas.microsoft.com/office/powerpoint/2010/main" val="1452710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Create a table of values that follows the following rule:</a:t>
            </a:r>
          </a:p>
          <a:p>
            <a:pPr marL="0" indent="0">
              <a:buNone/>
            </a:pPr>
            <a:r>
              <a:rPr lang="en-US" dirty="0"/>
              <a:t> </a:t>
            </a:r>
            <a:r>
              <a:rPr lang="en-US" dirty="0" smtClean="0"/>
              <a:t>      </a:t>
            </a:r>
          </a:p>
          <a:p>
            <a:pPr marL="0" indent="0">
              <a:buNone/>
            </a:pPr>
            <a:r>
              <a:rPr lang="en-US" dirty="0" smtClean="0"/>
              <a:t>               </a:t>
            </a:r>
            <a:r>
              <a:rPr lang="en-US" sz="3600" dirty="0" smtClean="0"/>
              <a:t> </a:t>
            </a:r>
            <a:r>
              <a:rPr lang="en-US" sz="3600" i="1" dirty="0" smtClean="0"/>
              <a:t>b </a:t>
            </a:r>
            <a:r>
              <a:rPr lang="en-US" sz="3600" dirty="0" smtClean="0"/>
              <a:t>x 5</a:t>
            </a:r>
            <a:endParaRPr lang="en-US" dirty="0" smtClean="0"/>
          </a:p>
        </p:txBody>
      </p:sp>
      <p:sp>
        <p:nvSpPr>
          <p:cNvPr id="3" name="Title 2"/>
          <p:cNvSpPr>
            <a:spLocks noGrp="1"/>
          </p:cNvSpPr>
          <p:nvPr>
            <p:ph type="title"/>
          </p:nvPr>
        </p:nvSpPr>
        <p:spPr/>
        <p:txBody>
          <a:bodyPr/>
          <a:lstStyle/>
          <a:p>
            <a:r>
              <a:rPr lang="en-US" dirty="0" smtClean="0"/>
              <a:t>Warm-Up</a:t>
            </a:r>
            <a:endParaRPr lang="en-US" dirty="0"/>
          </a:p>
        </p:txBody>
      </p:sp>
    </p:spTree>
    <p:extLst>
      <p:ext uri="{BB962C8B-B14F-4D97-AF65-F5344CB8AC3E}">
        <p14:creationId xmlns:p14="http://schemas.microsoft.com/office/powerpoint/2010/main" val="24385364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dirty="0" smtClean="0"/>
              <a:t>Choose a playing card from the materials bag.</a:t>
            </a:r>
          </a:p>
          <a:p>
            <a:pPr marL="0" indent="0">
              <a:buNone/>
            </a:pPr>
            <a:endParaRPr lang="en-US" dirty="0"/>
          </a:p>
          <a:p>
            <a:pPr marL="0" indent="0">
              <a:buNone/>
            </a:pPr>
            <a:r>
              <a:rPr lang="en-US" dirty="0" smtClean="0"/>
              <a:t>1 – Student</a:t>
            </a:r>
          </a:p>
          <a:p>
            <a:pPr marL="0" indent="0">
              <a:buNone/>
            </a:pPr>
            <a:r>
              <a:rPr lang="en-US" dirty="0" smtClean="0"/>
              <a:t>2 – Observer for SMP</a:t>
            </a:r>
          </a:p>
          <a:p>
            <a:pPr marL="0" indent="0">
              <a:buNone/>
            </a:pPr>
            <a:r>
              <a:rPr lang="en-US" dirty="0" smtClean="0"/>
              <a:t>3 – Observer for use of teacher moves/questioning strategies and formative assessment</a:t>
            </a:r>
          </a:p>
          <a:p>
            <a:pPr marL="0" indent="0">
              <a:buNone/>
            </a:pPr>
            <a:endParaRPr lang="en-US" dirty="0"/>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35108198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endParaRPr lang="en-US" dirty="0"/>
          </a:p>
        </p:txBody>
      </p:sp>
      <p:sp>
        <p:nvSpPr>
          <p:cNvPr id="3" name="Title 2"/>
          <p:cNvSpPr>
            <a:spLocks noGrp="1"/>
          </p:cNvSpPr>
          <p:nvPr>
            <p:ph type="title"/>
          </p:nvPr>
        </p:nvSpPr>
        <p:spPr/>
        <p:txBody>
          <a:bodyPr/>
          <a:lstStyle/>
          <a:p>
            <a:r>
              <a:rPr lang="en-US" dirty="0"/>
              <a:t>L</a:t>
            </a:r>
            <a:r>
              <a:rPr lang="en-US" dirty="0" smtClean="0"/>
              <a:t>esson</a:t>
            </a:r>
            <a:endParaRPr lang="en-US" dirty="0"/>
          </a:p>
        </p:txBody>
      </p:sp>
    </p:spTree>
    <p:extLst>
      <p:ext uri="{BB962C8B-B14F-4D97-AF65-F5344CB8AC3E}">
        <p14:creationId xmlns:p14="http://schemas.microsoft.com/office/powerpoint/2010/main" val="26788295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As a school team discuss the following:</a:t>
            </a:r>
          </a:p>
          <a:p>
            <a:pPr marL="514350" indent="-514350">
              <a:buAutoNum type="arabicPeriod"/>
            </a:pPr>
            <a:r>
              <a:rPr lang="en-US" dirty="0" smtClean="0"/>
              <a:t>Describe what the student(s) know, understand and are able to do based on your role during the lesson and provide evidence to support your answer.</a:t>
            </a:r>
          </a:p>
          <a:p>
            <a:pPr marL="514350" indent="-514350">
              <a:buAutoNum type="arabicPeriod"/>
            </a:pPr>
            <a:r>
              <a:rPr lang="en-US" dirty="0" smtClean="0"/>
              <a:t>Describe the implications for instructional design of a mathematics lesson.  </a:t>
            </a:r>
          </a:p>
          <a:p>
            <a:pPr marL="514350" indent="-514350">
              <a:buAutoNum type="arabicPeriod"/>
            </a:pPr>
            <a:endParaRPr lang="en-US" dirty="0" smtClean="0"/>
          </a:p>
          <a:p>
            <a:pPr marL="0" indent="0">
              <a:buNone/>
            </a:pPr>
            <a:endParaRPr lang="en-US" dirty="0"/>
          </a:p>
        </p:txBody>
      </p:sp>
      <p:sp>
        <p:nvSpPr>
          <p:cNvPr id="3" name="Title 2"/>
          <p:cNvSpPr>
            <a:spLocks noGrp="1"/>
          </p:cNvSpPr>
          <p:nvPr>
            <p:ph type="title"/>
          </p:nvPr>
        </p:nvSpPr>
        <p:spPr/>
        <p:txBody>
          <a:bodyPr/>
          <a:lstStyle/>
          <a:p>
            <a:r>
              <a:rPr lang="en-US" dirty="0" smtClean="0"/>
              <a:t>Debrief</a:t>
            </a:r>
            <a:endParaRPr lang="en-US" dirty="0"/>
          </a:p>
        </p:txBody>
      </p:sp>
    </p:spTree>
    <p:extLst>
      <p:ext uri="{BB962C8B-B14F-4D97-AF65-F5344CB8AC3E}">
        <p14:creationId xmlns:p14="http://schemas.microsoft.com/office/powerpoint/2010/main" val="31064127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5160" y="1004551"/>
            <a:ext cx="7321639" cy="772733"/>
          </a:xfrm>
        </p:spPr>
        <p:txBody>
          <a:bodyPr/>
          <a:lstStyle/>
          <a:p>
            <a:pPr algn="l"/>
            <a:r>
              <a:rPr lang="en-US" dirty="0" smtClean="0">
                <a:solidFill>
                  <a:schemeClr val="bg1"/>
                </a:solidFill>
              </a:rPr>
              <a:t>Break</a:t>
            </a:r>
            <a:endParaRPr lang="en-US" dirty="0">
              <a:solidFill>
                <a:schemeClr val="bg1"/>
              </a:solidFill>
            </a:endParaRPr>
          </a:p>
        </p:txBody>
      </p:sp>
      <p:sp>
        <p:nvSpPr>
          <p:cNvPr id="3" name="Content Placeholder 2"/>
          <p:cNvSpPr>
            <a:spLocks noGrp="1"/>
          </p:cNvSpPr>
          <p:nvPr>
            <p:ph idx="1"/>
          </p:nvPr>
        </p:nvSpPr>
        <p:spPr>
          <a:xfrm>
            <a:off x="1532586" y="2034862"/>
            <a:ext cx="7154214" cy="4091301"/>
          </a:xfrm>
        </p:spPr>
        <p:txBody>
          <a:bodyPr/>
          <a:lstStyle/>
          <a:p>
            <a:pPr marL="0" indent="0">
              <a:buNone/>
            </a:pPr>
            <a:endParaRPr lang="en-US" dirty="0"/>
          </a:p>
        </p:txBody>
      </p:sp>
      <p:pic>
        <p:nvPicPr>
          <p:cNvPr id="32771" name="Picture 3" descr="C:\Users\jdonlin\AppData\Local\Microsoft\Windows\Temporary Internet Files\Content.IE5\5PBS5039\MP900448383[1].jpg"/>
          <p:cNvPicPr>
            <a:picLocks noChangeAspect="1" noChangeArrowheads="1"/>
          </p:cNvPicPr>
          <p:nvPr/>
        </p:nvPicPr>
        <p:blipFill>
          <a:blip r:embed="rId3"/>
          <a:srcRect/>
          <a:stretch>
            <a:fillRect/>
          </a:stretch>
        </p:blipFill>
        <p:spPr bwMode="auto">
          <a:xfrm>
            <a:off x="1905000" y="2133600"/>
            <a:ext cx="6096000" cy="4403088"/>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Domain:  </a:t>
            </a:r>
            <a:r>
              <a:rPr lang="en-US" dirty="0" smtClean="0"/>
              <a:t>Functions</a:t>
            </a:r>
          </a:p>
          <a:p>
            <a:pPr marL="0" indent="0">
              <a:buNone/>
            </a:pPr>
            <a:endParaRPr lang="en-US" dirty="0" smtClean="0"/>
          </a:p>
          <a:p>
            <a:pPr marL="0" indent="0">
              <a:buNone/>
            </a:pPr>
            <a:r>
              <a:rPr lang="en-US" dirty="0" smtClean="0"/>
              <a:t>Cluster – Define, evaluate, and compare functions.</a:t>
            </a:r>
          </a:p>
          <a:p>
            <a:pPr marL="0" indent="0">
              <a:buNone/>
            </a:pPr>
            <a:endParaRPr lang="en-US" dirty="0"/>
          </a:p>
          <a:p>
            <a:pPr marL="0" indent="0">
              <a:buNone/>
            </a:pPr>
            <a:r>
              <a:rPr lang="en-US" dirty="0" smtClean="0"/>
              <a:t>Cluster – Use functions to model relationships between quantities</a:t>
            </a:r>
            <a:endParaRPr lang="en-US" dirty="0"/>
          </a:p>
        </p:txBody>
      </p:sp>
      <p:sp>
        <p:nvSpPr>
          <p:cNvPr id="3" name="Title 2"/>
          <p:cNvSpPr>
            <a:spLocks noGrp="1"/>
          </p:cNvSpPr>
          <p:nvPr>
            <p:ph type="title"/>
          </p:nvPr>
        </p:nvSpPr>
        <p:spPr/>
        <p:txBody>
          <a:bodyPr/>
          <a:lstStyle/>
          <a:p>
            <a:r>
              <a:rPr lang="en-US" dirty="0" smtClean="0"/>
              <a:t>Unpacking the Standards	</a:t>
            </a:r>
            <a:endParaRPr lang="en-US" dirty="0"/>
          </a:p>
        </p:txBody>
      </p:sp>
    </p:spTree>
    <p:extLst>
      <p:ext uri="{BB962C8B-B14F-4D97-AF65-F5344CB8AC3E}">
        <p14:creationId xmlns:p14="http://schemas.microsoft.com/office/powerpoint/2010/main" val="6659605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239000" cy="4648200"/>
          </a:xfrm>
        </p:spPr>
        <p:txBody>
          <a:bodyPr>
            <a:normAutofit/>
          </a:bodyPr>
          <a:lstStyle/>
          <a:p>
            <a:pPr marL="0" indent="0">
              <a:buNone/>
            </a:pPr>
            <a:r>
              <a:rPr lang="en-US" dirty="0"/>
              <a:t>A</a:t>
            </a:r>
            <a:r>
              <a:rPr lang="en-US" dirty="0" smtClean="0"/>
              <a:t>s the grade level/course teacher leader at your school, you will have a role:</a:t>
            </a:r>
          </a:p>
          <a:p>
            <a:pPr marL="514350" indent="-514350">
              <a:buAutoNum type="arabicPeriod"/>
            </a:pPr>
            <a:r>
              <a:rPr lang="en-US" dirty="0"/>
              <a:t>As </a:t>
            </a:r>
            <a:r>
              <a:rPr lang="en-US" dirty="0" smtClean="0"/>
              <a:t>the content </a:t>
            </a:r>
            <a:r>
              <a:rPr lang="en-US" dirty="0"/>
              <a:t>expert</a:t>
            </a:r>
          </a:p>
          <a:p>
            <a:pPr marL="514350" indent="-514350">
              <a:buAutoNum type="arabicPeriod"/>
            </a:pPr>
            <a:r>
              <a:rPr lang="en-US" dirty="0"/>
              <a:t>As a content pedagogy </a:t>
            </a:r>
            <a:r>
              <a:rPr lang="en-US" dirty="0" smtClean="0"/>
              <a:t>expert</a:t>
            </a:r>
          </a:p>
          <a:p>
            <a:pPr marL="514350" indent="-514350">
              <a:buAutoNum type="arabicPeriod"/>
            </a:pPr>
            <a:r>
              <a:rPr lang="en-US" dirty="0" smtClean="0"/>
              <a:t>As the leader of collaborative planning – units of study and lesson design</a:t>
            </a:r>
          </a:p>
          <a:p>
            <a:pPr marL="514350" indent="-514350">
              <a:buAutoNum type="arabicPeriod"/>
            </a:pPr>
            <a:r>
              <a:rPr lang="en-US" dirty="0" smtClean="0"/>
              <a:t>As the leader of peer observation experiences </a:t>
            </a:r>
          </a:p>
          <a:p>
            <a:pPr marL="514350" indent="-514350">
              <a:buAutoNum type="arabicPeriod"/>
            </a:pPr>
            <a:r>
              <a:rPr lang="en-US" dirty="0" smtClean="0"/>
              <a:t>As the lead learner and sharer of information</a:t>
            </a:r>
          </a:p>
          <a:p>
            <a:pPr marL="514350" indent="-514350">
              <a:buAutoNum type="arabicPeriod"/>
            </a:pPr>
            <a:endParaRPr lang="en-US" dirty="0" smtClean="0"/>
          </a:p>
        </p:txBody>
      </p:sp>
      <p:sp>
        <p:nvSpPr>
          <p:cNvPr id="3" name="Title 2"/>
          <p:cNvSpPr>
            <a:spLocks noGrp="1"/>
          </p:cNvSpPr>
          <p:nvPr>
            <p:ph type="title"/>
          </p:nvPr>
        </p:nvSpPr>
        <p:spPr/>
        <p:txBody>
          <a:bodyPr/>
          <a:lstStyle/>
          <a:p>
            <a:r>
              <a:rPr lang="en-US" dirty="0" smtClean="0"/>
              <a:t>Taking It Back</a:t>
            </a:r>
            <a:endParaRPr lang="en-US" dirty="0"/>
          </a:p>
        </p:txBody>
      </p:sp>
    </p:spTree>
    <p:extLst>
      <p:ext uri="{BB962C8B-B14F-4D97-AF65-F5344CB8AC3E}">
        <p14:creationId xmlns:p14="http://schemas.microsoft.com/office/powerpoint/2010/main" val="19204919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990600"/>
            <a:ext cx="7772400" cy="914400"/>
          </a:xfrm>
        </p:spPr>
        <p:txBody>
          <a:bodyPr/>
          <a:lstStyle/>
          <a:p>
            <a:pPr algn="l"/>
            <a:r>
              <a:rPr lang="en-US" dirty="0" smtClean="0">
                <a:solidFill>
                  <a:schemeClr val="bg1"/>
                </a:solidFill>
              </a:rPr>
              <a:t>LUNCH</a:t>
            </a:r>
            <a:endParaRPr lang="en-US" dirty="0">
              <a:solidFill>
                <a:schemeClr val="bg1"/>
              </a:solidFill>
            </a:endParaRPr>
          </a:p>
        </p:txBody>
      </p:sp>
      <p:pic>
        <p:nvPicPr>
          <p:cNvPr id="4" name="Picture 2" descr="C:\Users\jdonlin\AppData\Local\Microsoft\Windows\Temporary Internet Files\Content.IE5\5PBS5039\MP900409273[1].jpg"/>
          <p:cNvPicPr>
            <a:picLocks noGrp="1" noChangeAspect="1" noChangeArrowheads="1"/>
          </p:cNvPicPr>
          <p:nvPr>
            <p:ph idx="1"/>
          </p:nvPr>
        </p:nvPicPr>
        <p:blipFill>
          <a:blip r:embed="rId2"/>
          <a:srcRect/>
          <a:stretch>
            <a:fillRect/>
          </a:stretch>
        </p:blipFill>
        <p:spPr bwMode="auto">
          <a:xfrm>
            <a:off x="1828800" y="2028014"/>
            <a:ext cx="6324599" cy="4098149"/>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Create a list of input and output values for a function machine with the rule:</a:t>
            </a:r>
          </a:p>
          <a:p>
            <a:pPr marL="0" indent="0">
              <a:buNone/>
            </a:pPr>
            <a:endParaRPr lang="en-US" dirty="0"/>
          </a:p>
          <a:p>
            <a:pPr marL="0" indent="0">
              <a:buNone/>
            </a:pPr>
            <a:r>
              <a:rPr lang="en-US" dirty="0" smtClean="0"/>
              <a:t>                   </a:t>
            </a:r>
            <a:r>
              <a:rPr lang="en-US" sz="2800" dirty="0"/>
              <a:t>½</a:t>
            </a:r>
            <a:r>
              <a:rPr lang="en-US" sz="2800" i="1" dirty="0"/>
              <a:t> t </a:t>
            </a:r>
            <a:r>
              <a:rPr lang="en-US" sz="2800" dirty="0" smtClean="0"/>
              <a:t>- 2</a:t>
            </a:r>
            <a:endParaRPr lang="en-US" sz="2800" i="1" dirty="0"/>
          </a:p>
          <a:p>
            <a:pPr marL="0" indent="0">
              <a:buNone/>
            </a:pPr>
            <a:endParaRPr lang="en-US"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lstStyle/>
          <a:p>
            <a:r>
              <a:rPr lang="en-US" dirty="0" smtClean="0"/>
              <a:t>Warm Up</a:t>
            </a:r>
            <a:endParaRPr lang="en-US" dirty="0"/>
          </a:p>
        </p:txBody>
      </p:sp>
    </p:spTree>
    <p:extLst>
      <p:ext uri="{BB962C8B-B14F-4D97-AF65-F5344CB8AC3E}">
        <p14:creationId xmlns:p14="http://schemas.microsoft.com/office/powerpoint/2010/main" val="9920333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Using the written lesson plan and your notes and participation in the actual lesson, determine how/when the Standards For Mathematical Practice were </a:t>
            </a:r>
            <a:r>
              <a:rPr lang="en-US" b="1" i="1" dirty="0" smtClean="0"/>
              <a:t>intentionally and deliberately </a:t>
            </a:r>
            <a:r>
              <a:rPr lang="en-US" dirty="0" smtClean="0"/>
              <a:t>incorporated into the lesson design.</a:t>
            </a:r>
          </a:p>
          <a:p>
            <a:endParaRPr lang="en-US" dirty="0"/>
          </a:p>
        </p:txBody>
      </p:sp>
      <p:sp>
        <p:nvSpPr>
          <p:cNvPr id="3" name="Title 2"/>
          <p:cNvSpPr>
            <a:spLocks noGrp="1"/>
          </p:cNvSpPr>
          <p:nvPr>
            <p:ph type="title"/>
          </p:nvPr>
        </p:nvSpPr>
        <p:spPr/>
        <p:txBody>
          <a:bodyPr/>
          <a:lstStyle/>
          <a:p>
            <a:r>
              <a:rPr lang="en-US" dirty="0" smtClean="0"/>
              <a:t>Lesson Design, Part 1</a:t>
            </a:r>
            <a:endParaRPr lang="en-US" dirty="0"/>
          </a:p>
        </p:txBody>
      </p:sp>
    </p:spTree>
    <p:extLst>
      <p:ext uri="{BB962C8B-B14F-4D97-AF65-F5344CB8AC3E}">
        <p14:creationId xmlns:p14="http://schemas.microsoft.com/office/powerpoint/2010/main" val="2788209127"/>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371600" y="1981200"/>
            <a:ext cx="7620000" cy="4648200"/>
          </a:xfrm>
        </p:spPr>
        <p:txBody>
          <a:bodyPr>
            <a:noAutofit/>
          </a:bodyPr>
          <a:lstStyle/>
          <a:p>
            <a:pPr marL="0" indent="0">
              <a:buNone/>
            </a:pPr>
            <a:r>
              <a:rPr lang="en-US" sz="1600" dirty="0" smtClean="0"/>
              <a:t>In a lesson that you will be teaching in the next week, determine where, when and how in the lesson your students will be experiencing the Standards of Math Practice.  </a:t>
            </a:r>
          </a:p>
          <a:p>
            <a:pPr marL="0" indent="0">
              <a:buNone/>
            </a:pPr>
            <a:endParaRPr lang="en-US" sz="1600" dirty="0"/>
          </a:p>
          <a:p>
            <a:pPr marL="0" indent="0">
              <a:buNone/>
            </a:pPr>
            <a:r>
              <a:rPr lang="en-US" sz="1600" dirty="0" smtClean="0"/>
              <a:t>Work with a colleague to adjust your lesson design as necessary to consider the for following:</a:t>
            </a:r>
          </a:p>
          <a:p>
            <a:pPr marL="514350" indent="-514350">
              <a:buAutoNum type="arabicPeriod"/>
            </a:pPr>
            <a:r>
              <a:rPr lang="en-US" sz="1600" dirty="0" smtClean="0"/>
              <a:t>How will the problem/task or activity provide students the opportunity to engage in the Standards for Mathematical Practice?</a:t>
            </a:r>
          </a:p>
          <a:p>
            <a:pPr marL="514350" indent="-514350">
              <a:buAutoNum type="arabicPeriod"/>
            </a:pPr>
            <a:r>
              <a:rPr lang="en-US" sz="1600" dirty="0" smtClean="0"/>
              <a:t>How/when will students make sense of problems and persevere in solving them?</a:t>
            </a:r>
          </a:p>
          <a:p>
            <a:pPr marL="514350" indent="-514350">
              <a:buAutoNum type="arabicPeriod"/>
            </a:pPr>
            <a:r>
              <a:rPr lang="en-US" sz="1600" dirty="0" smtClean="0"/>
              <a:t>How/when will students be reasoning abstractly and quantitatively?</a:t>
            </a:r>
            <a:endParaRPr lang="en-US" sz="1600" dirty="0"/>
          </a:p>
          <a:p>
            <a:pPr marL="514350" indent="-514350">
              <a:buAutoNum type="arabicPeriod"/>
            </a:pPr>
            <a:r>
              <a:rPr lang="en-US" sz="1600" dirty="0" smtClean="0"/>
              <a:t>How/when will students be explaining their thinking to each other?</a:t>
            </a:r>
          </a:p>
          <a:p>
            <a:pPr marL="514350" indent="-514350">
              <a:buAutoNum type="arabicPeriod"/>
            </a:pPr>
            <a:r>
              <a:rPr lang="en-US" sz="1600" dirty="0" smtClean="0"/>
              <a:t>How/when will students be critiquing the reasoning/thinking of others?</a:t>
            </a:r>
          </a:p>
          <a:p>
            <a:pPr marL="514350" indent="-514350">
              <a:buAutoNum type="arabicPeriod"/>
            </a:pPr>
            <a:r>
              <a:rPr lang="en-US" sz="1600" dirty="0" smtClean="0"/>
              <a:t>How/when will students be modeling with mathematics?</a:t>
            </a:r>
          </a:p>
          <a:p>
            <a:pPr marL="514350" indent="-514350">
              <a:buAutoNum type="arabicPeriod"/>
            </a:pPr>
            <a:r>
              <a:rPr lang="en-US" sz="1600" dirty="0" smtClean="0"/>
              <a:t>How/when will students be attending to precision?</a:t>
            </a:r>
          </a:p>
          <a:p>
            <a:pPr marL="514350" indent="-514350">
              <a:buAutoNum type="arabicPeriod"/>
            </a:pPr>
            <a:r>
              <a:rPr lang="en-US" sz="1600" dirty="0" smtClean="0"/>
              <a:t>How/when will students be looking for and making use of the structure of the lesson content?</a:t>
            </a:r>
          </a:p>
          <a:p>
            <a:pPr marL="0" indent="0">
              <a:buNone/>
            </a:pPr>
            <a:endParaRPr lang="en-US" sz="1600" dirty="0"/>
          </a:p>
          <a:p>
            <a:pPr marL="0" indent="0">
              <a:buNone/>
            </a:pPr>
            <a:endParaRPr lang="en-US" sz="1600" dirty="0" smtClean="0"/>
          </a:p>
          <a:p>
            <a:pPr marL="0" indent="0">
              <a:buNone/>
            </a:pPr>
            <a:endParaRPr lang="en-US" sz="1600" dirty="0"/>
          </a:p>
          <a:p>
            <a:pPr marL="0" indent="0">
              <a:buNone/>
            </a:pPr>
            <a:r>
              <a:rPr lang="en-US" sz="1600" dirty="0" smtClean="0"/>
              <a:t>Be prepared to share the lesson with another grade level team and your school team.</a:t>
            </a:r>
          </a:p>
        </p:txBody>
      </p:sp>
      <p:sp>
        <p:nvSpPr>
          <p:cNvPr id="3" name="Title 2"/>
          <p:cNvSpPr>
            <a:spLocks noGrp="1"/>
          </p:cNvSpPr>
          <p:nvPr>
            <p:ph type="title"/>
          </p:nvPr>
        </p:nvSpPr>
        <p:spPr/>
        <p:txBody>
          <a:bodyPr/>
          <a:lstStyle/>
          <a:p>
            <a:r>
              <a:rPr lang="en-US" dirty="0" smtClean="0"/>
              <a:t>Lesson </a:t>
            </a:r>
            <a:r>
              <a:rPr lang="en-US" dirty="0" smtClean="0"/>
              <a:t>Design, Part 2</a:t>
            </a:r>
            <a:endParaRPr lang="en-US" dirty="0"/>
          </a:p>
        </p:txBody>
      </p:sp>
    </p:spTree>
    <p:extLst>
      <p:ext uri="{BB962C8B-B14F-4D97-AF65-F5344CB8AC3E}">
        <p14:creationId xmlns:p14="http://schemas.microsoft.com/office/powerpoint/2010/main" val="334702827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Participants will increase their knowledge and understanding of the CCSSM with a focus on the Functions domain and the Standards for Mathematical Practice.</a:t>
            </a:r>
          </a:p>
          <a:p>
            <a:pPr marL="0" indent="0">
              <a:buNone/>
            </a:pPr>
            <a:endParaRPr lang="en-US" dirty="0"/>
          </a:p>
          <a:p>
            <a:pPr marL="0" indent="0">
              <a:buNone/>
            </a:pPr>
            <a:r>
              <a:rPr lang="en-US" dirty="0" smtClean="0"/>
              <a:t>Participants will apply their knowledge and understanding to an upcoming lesson design.</a:t>
            </a:r>
          </a:p>
          <a:p>
            <a:pPr marL="0" indent="0">
              <a:buNone/>
            </a:pPr>
            <a:endParaRPr lang="en-US" dirty="0"/>
          </a:p>
        </p:txBody>
      </p:sp>
      <p:sp>
        <p:nvSpPr>
          <p:cNvPr id="3" name="Title 2"/>
          <p:cNvSpPr>
            <a:spLocks noGrp="1"/>
          </p:cNvSpPr>
          <p:nvPr>
            <p:ph type="title"/>
          </p:nvPr>
        </p:nvSpPr>
        <p:spPr/>
        <p:txBody>
          <a:bodyPr/>
          <a:lstStyle/>
          <a:p>
            <a:r>
              <a:rPr lang="en-US" dirty="0" smtClean="0"/>
              <a:t>Outcomes</a:t>
            </a:r>
            <a:endParaRPr lang="en-US" dirty="0"/>
          </a:p>
        </p:txBody>
      </p:sp>
    </p:spTree>
    <p:extLst>
      <p:ext uri="{BB962C8B-B14F-4D97-AF65-F5344CB8AC3E}">
        <p14:creationId xmlns:p14="http://schemas.microsoft.com/office/powerpoint/2010/main" val="33480422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a:t>S</a:t>
            </a:r>
            <a:r>
              <a:rPr lang="en-US" sz="2800" dirty="0" smtClean="0"/>
              <a:t>hare </a:t>
            </a:r>
            <a:r>
              <a:rPr lang="en-US" sz="2800" dirty="0"/>
              <a:t>the </a:t>
            </a:r>
            <a:r>
              <a:rPr lang="en-US" sz="2800" dirty="0" smtClean="0"/>
              <a:t>lesson(s) </a:t>
            </a:r>
            <a:r>
              <a:rPr lang="en-US" sz="2800" dirty="0"/>
              <a:t>with another grade level </a:t>
            </a:r>
            <a:r>
              <a:rPr lang="en-US" sz="2800" dirty="0" smtClean="0"/>
              <a:t>team.</a:t>
            </a:r>
          </a:p>
          <a:p>
            <a:pPr marL="0" indent="0">
              <a:buNone/>
            </a:pPr>
            <a:endParaRPr lang="en-US" sz="2800" dirty="0" smtClean="0"/>
          </a:p>
          <a:p>
            <a:pPr marL="0" indent="0">
              <a:buNone/>
            </a:pPr>
            <a:endParaRPr lang="en-US" sz="2800" dirty="0"/>
          </a:p>
          <a:p>
            <a:pPr marL="0" indent="0">
              <a:buNone/>
            </a:pPr>
            <a:endParaRPr lang="en-US" sz="2800" dirty="0" smtClean="0"/>
          </a:p>
          <a:p>
            <a:r>
              <a:rPr lang="en-US" sz="2800" dirty="0"/>
              <a:t>Share the lesson(s</a:t>
            </a:r>
            <a:r>
              <a:rPr lang="en-US" sz="2800" dirty="0" smtClean="0"/>
              <a:t>) </a:t>
            </a:r>
            <a:r>
              <a:rPr lang="en-US" sz="2800" dirty="0"/>
              <a:t>your school team.</a:t>
            </a:r>
          </a:p>
          <a:p>
            <a:endParaRPr lang="en-US" sz="2800" dirty="0"/>
          </a:p>
          <a:p>
            <a:endParaRPr lang="en-US" dirty="0"/>
          </a:p>
        </p:txBody>
      </p:sp>
      <p:sp>
        <p:nvSpPr>
          <p:cNvPr id="3" name="Title 2"/>
          <p:cNvSpPr>
            <a:spLocks noGrp="1"/>
          </p:cNvSpPr>
          <p:nvPr>
            <p:ph type="title"/>
          </p:nvPr>
        </p:nvSpPr>
        <p:spPr/>
        <p:txBody>
          <a:bodyPr/>
          <a:lstStyle/>
          <a:p>
            <a:r>
              <a:rPr lang="en-US" dirty="0" smtClean="0"/>
              <a:t>Receiving feedback</a:t>
            </a:r>
            <a:endParaRPr lang="en-US" dirty="0"/>
          </a:p>
        </p:txBody>
      </p:sp>
    </p:spTree>
    <p:extLst>
      <p:ext uri="{BB962C8B-B14F-4D97-AF65-F5344CB8AC3E}">
        <p14:creationId xmlns:p14="http://schemas.microsoft.com/office/powerpoint/2010/main" val="4691727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Title 1"/>
          <p:cNvSpPr>
            <a:spLocks noGrp="1"/>
          </p:cNvSpPr>
          <p:nvPr>
            <p:ph type="title"/>
          </p:nvPr>
        </p:nvSpPr>
        <p:spPr>
          <a:xfrm>
            <a:off x="1371600" y="1066800"/>
            <a:ext cx="7772400" cy="838200"/>
          </a:xfrm>
        </p:spPr>
        <p:txBody>
          <a:bodyPr/>
          <a:lstStyle/>
          <a:p>
            <a:r>
              <a:rPr lang="en-US" smtClean="0">
                <a:solidFill>
                  <a:srgbClr val="FFFFFF"/>
                </a:solidFill>
              </a:rPr>
              <a:t>Reflection</a:t>
            </a:r>
          </a:p>
        </p:txBody>
      </p:sp>
      <p:graphicFrame>
        <p:nvGraphicFramePr>
          <p:cNvPr id="4" name="Group 32"/>
          <p:cNvGraphicFramePr>
            <a:graphicFrameLocks noGrp="1"/>
          </p:cNvGraphicFramePr>
          <p:nvPr>
            <p:ph idx="1"/>
            <p:extLst>
              <p:ext uri="{D42A27DB-BD31-4B8C-83A1-F6EECF244321}">
                <p14:modId xmlns:p14="http://schemas.microsoft.com/office/powerpoint/2010/main" val="4203808915"/>
              </p:ext>
            </p:extLst>
          </p:nvPr>
        </p:nvGraphicFramePr>
        <p:xfrm>
          <a:off x="1371600" y="1905000"/>
          <a:ext cx="7772400" cy="4953000"/>
        </p:xfrm>
        <a:graphic>
          <a:graphicData uri="http://schemas.openxmlformats.org/drawingml/2006/table">
            <a:tbl>
              <a:tblPr/>
              <a:tblGrid>
                <a:gridCol w="3886200"/>
                <a:gridCol w="3886200"/>
              </a:tblGrid>
              <a:tr h="24765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rPr>
                        <a:t>One idea that interests me is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rPr>
                        <a:t>Something I plan to try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noFill/>
                  </a:tcPr>
                </a:tc>
              </a:tr>
              <a:tr h="24765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rPr>
                        <a:t>One step I will take tomorrow to lead other math teachers in my grade is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solidFill>
                      <a:srgbClr val="F2F2F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rPr>
                        <a:t>I wonder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solidFill>
                      <a:srgbClr val="F2F2F2"/>
                    </a:solidFill>
                  </a:tcPr>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7800" y="1981200"/>
            <a:ext cx="7543800" cy="4267200"/>
          </a:xfrm>
        </p:spPr>
        <p:txBody>
          <a:bodyPr>
            <a:normAutofit/>
          </a:bodyPr>
          <a:lstStyle/>
          <a:p>
            <a:pPr marL="0" indent="0">
              <a:buNone/>
            </a:pPr>
            <a:r>
              <a:rPr lang="en-US" sz="4400" dirty="0" smtClean="0"/>
              <a:t>“Professional development works, if it works at all, by influencing what teachers </a:t>
            </a:r>
            <a:r>
              <a:rPr lang="en-US" sz="4400" i="1" dirty="0" smtClean="0"/>
              <a:t>do . . .”</a:t>
            </a:r>
          </a:p>
          <a:p>
            <a:pPr marL="0" indent="0">
              <a:buNone/>
            </a:pPr>
            <a:r>
              <a:rPr lang="en-US" sz="4400" i="1" dirty="0"/>
              <a:t> </a:t>
            </a:r>
            <a:r>
              <a:rPr lang="en-US" sz="4400" i="1" dirty="0" smtClean="0"/>
              <a:t>                  </a:t>
            </a:r>
            <a:r>
              <a:rPr lang="en-US" sz="1200" i="1" dirty="0" smtClean="0"/>
              <a:t>Instructional Rounds in Education, pg. 24.</a:t>
            </a:r>
            <a:endParaRPr lang="en-US" sz="4400"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1439272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Tx/>
              <a:buChar char="-"/>
            </a:pPr>
            <a:r>
              <a:rPr lang="en-US" dirty="0" smtClean="0"/>
              <a:t>Examining student work </a:t>
            </a:r>
          </a:p>
          <a:p>
            <a:pPr>
              <a:buFontTx/>
              <a:buChar char="-"/>
            </a:pPr>
            <a:r>
              <a:rPr lang="en-US" dirty="0" smtClean="0"/>
              <a:t>Developing a unit of study</a:t>
            </a:r>
          </a:p>
          <a:p>
            <a:pPr>
              <a:buFontTx/>
              <a:buChar char="-"/>
            </a:pPr>
            <a:r>
              <a:rPr lang="en-US" dirty="0" smtClean="0"/>
              <a:t>Lesson </a:t>
            </a:r>
            <a:r>
              <a:rPr lang="en-US" smtClean="0"/>
              <a:t>study </a:t>
            </a:r>
            <a:endParaRPr lang="en-US" dirty="0" smtClean="0"/>
          </a:p>
          <a:p>
            <a:pPr>
              <a:buFontTx/>
              <a:buChar char="-"/>
            </a:pPr>
            <a:endParaRPr lang="en-US" dirty="0" smtClean="0"/>
          </a:p>
          <a:p>
            <a:pPr marL="0" indent="0">
              <a:buNone/>
            </a:pPr>
            <a:endParaRPr lang="en-US" dirty="0"/>
          </a:p>
        </p:txBody>
      </p:sp>
      <p:sp>
        <p:nvSpPr>
          <p:cNvPr id="3" name="Title 2"/>
          <p:cNvSpPr>
            <a:spLocks noGrp="1"/>
          </p:cNvSpPr>
          <p:nvPr>
            <p:ph type="title"/>
          </p:nvPr>
        </p:nvSpPr>
        <p:spPr/>
        <p:txBody>
          <a:bodyPr/>
          <a:lstStyle/>
          <a:p>
            <a:r>
              <a:rPr lang="en-US" dirty="0" smtClean="0"/>
              <a:t>Next Steps</a:t>
            </a:r>
            <a:endParaRPr lang="en-US" dirty="0"/>
          </a:p>
        </p:txBody>
      </p:sp>
    </p:spTree>
    <p:extLst>
      <p:ext uri="{BB962C8B-B14F-4D97-AF65-F5344CB8AC3E}">
        <p14:creationId xmlns:p14="http://schemas.microsoft.com/office/powerpoint/2010/main" val="2168494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Welcome and introductions</a:t>
            </a:r>
          </a:p>
          <a:p>
            <a:r>
              <a:rPr lang="en-US" dirty="0"/>
              <a:t>Discussion – how do students learn mathematics?</a:t>
            </a:r>
          </a:p>
          <a:p>
            <a:r>
              <a:rPr lang="en-US" dirty="0"/>
              <a:t>Exploring the paradigm shift</a:t>
            </a:r>
          </a:p>
          <a:p>
            <a:r>
              <a:rPr lang="en-US" dirty="0"/>
              <a:t>Lesson </a:t>
            </a:r>
          </a:p>
          <a:p>
            <a:r>
              <a:rPr lang="en-US" dirty="0"/>
              <a:t>Break</a:t>
            </a:r>
          </a:p>
          <a:p>
            <a:r>
              <a:rPr lang="en-US" dirty="0"/>
              <a:t>Translating the standards</a:t>
            </a:r>
          </a:p>
          <a:p>
            <a:r>
              <a:rPr lang="en-US" dirty="0"/>
              <a:t>Lunch</a:t>
            </a:r>
          </a:p>
          <a:p>
            <a:r>
              <a:rPr lang="en-US" dirty="0"/>
              <a:t>Lesson Design to incorporate the SMP</a:t>
            </a:r>
          </a:p>
          <a:p>
            <a:r>
              <a:rPr lang="en-US"/>
              <a:t>Reflections</a:t>
            </a:r>
          </a:p>
          <a:p>
            <a:endParaRPr lang="en-US"/>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071987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143000"/>
            <a:ext cx="8839200" cy="639763"/>
          </a:xfrm>
        </p:spPr>
        <p:txBody>
          <a:bodyPr>
            <a:noAutofit/>
          </a:bodyPr>
          <a:lstStyle/>
          <a:p>
            <a:pPr algn="l"/>
            <a:r>
              <a:rPr lang="en-US" sz="3400" dirty="0" smtClean="0">
                <a:solidFill>
                  <a:schemeClr val="bg1"/>
                </a:solidFill>
                <a:latin typeface="Impact" pitchFamily="34" charset="0"/>
              </a:rPr>
              <a:t>Professional Learning Design Methodology</a:t>
            </a:r>
            <a:endParaRPr lang="en-US" sz="3400" dirty="0">
              <a:solidFill>
                <a:schemeClr val="bg1"/>
              </a:solidFill>
              <a:latin typeface="Impact" pitchFamily="34" charset="0"/>
            </a:endParaRPr>
          </a:p>
        </p:txBody>
      </p:sp>
      <p:graphicFrame>
        <p:nvGraphicFramePr>
          <p:cNvPr id="4" name="Diagram 3"/>
          <p:cNvGraphicFramePr/>
          <p:nvPr>
            <p:extLst>
              <p:ext uri="{D42A27DB-BD31-4B8C-83A1-F6EECF244321}">
                <p14:modId xmlns:p14="http://schemas.microsoft.com/office/powerpoint/2010/main" val="2824599334"/>
              </p:ext>
            </p:extLst>
          </p:nvPr>
        </p:nvGraphicFramePr>
        <p:xfrm>
          <a:off x="1066800" y="1919287"/>
          <a:ext cx="8305800" cy="49387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5561168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
          <p:cNvSpPr>
            <a:spLocks noGrp="1"/>
          </p:cNvSpPr>
          <p:nvPr>
            <p:ph type="sldNum" sz="quarter" idx="10"/>
          </p:nvPr>
        </p:nvSpPr>
        <p:spPr/>
        <p:txBody>
          <a:bodyPr/>
          <a:lstStyle/>
          <a:p>
            <a:fld id="{CF86FA54-1CB8-49B7-8714-9D3A121E2D6E}" type="slidenum">
              <a:rPr lang="en-US"/>
              <a:pPr/>
              <a:t>6</a:t>
            </a:fld>
            <a:endParaRPr lang="en-US" dirty="0"/>
          </a:p>
        </p:txBody>
      </p:sp>
      <p:sp>
        <p:nvSpPr>
          <p:cNvPr id="41986" name="Text Box 2"/>
          <p:cNvSpPr txBox="1">
            <a:spLocks noChangeArrowheads="1"/>
          </p:cNvSpPr>
          <p:nvPr/>
        </p:nvSpPr>
        <p:spPr bwMode="auto">
          <a:xfrm>
            <a:off x="1447800" y="1066800"/>
            <a:ext cx="7151317" cy="769441"/>
          </a:xfrm>
          <a:prstGeom prst="rect">
            <a:avLst/>
          </a:prstGeom>
          <a:noFill/>
          <a:ln w="9525">
            <a:noFill/>
            <a:miter lim="800000"/>
            <a:headEnd/>
            <a:tailEnd/>
          </a:ln>
          <a:effectLst>
            <a:outerShdw dist="35921" dir="2700000" algn="ctr" rotWithShape="0">
              <a:schemeClr val="tx1"/>
            </a:outerShdw>
          </a:effectLst>
        </p:spPr>
        <p:txBody>
          <a:bodyPr wrap="none">
            <a:spAutoFit/>
          </a:bodyPr>
          <a:lstStyle/>
          <a:p>
            <a:r>
              <a:rPr lang="en-US" sz="4400" dirty="0" smtClean="0">
                <a:solidFill>
                  <a:schemeClr val="bg1"/>
                </a:solidFill>
                <a:latin typeface="Impact" pitchFamily="34" charset="0"/>
              </a:rPr>
              <a:t>College and Career Readiness</a:t>
            </a:r>
            <a:endParaRPr lang="en-US" sz="4400" dirty="0">
              <a:solidFill>
                <a:schemeClr val="bg1"/>
              </a:solidFill>
              <a:latin typeface="Impact"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731405897"/>
              </p:ext>
            </p:extLst>
          </p:nvPr>
        </p:nvGraphicFramePr>
        <p:xfrm>
          <a:off x="1752600" y="2209800"/>
          <a:ext cx="6934200" cy="4352778"/>
        </p:xfrm>
        <a:graphic>
          <a:graphicData uri="http://schemas.openxmlformats.org/drawingml/2006/table">
            <a:tbl>
              <a:tblPr firstRow="1" bandRow="1">
                <a:tableStyleId>{073A0DAA-6AF3-43AB-8588-CEC1D06C72B9}</a:tableStyleId>
              </a:tblPr>
              <a:tblGrid>
                <a:gridCol w="3467100"/>
                <a:gridCol w="3467100"/>
              </a:tblGrid>
              <a:tr h="762000">
                <a:tc>
                  <a:txBody>
                    <a:bodyPr/>
                    <a:lstStyle/>
                    <a:p>
                      <a:pPr algn="ctr"/>
                      <a:r>
                        <a:rPr lang="en-US" sz="2500" dirty="0" smtClean="0">
                          <a:solidFill>
                            <a:schemeClr val="tx1"/>
                          </a:solidFill>
                        </a:rPr>
                        <a:t>SCUSD Strategic Plan </a:t>
                      </a:r>
                    </a:p>
                    <a:p>
                      <a:pPr algn="ctr"/>
                      <a:r>
                        <a:rPr lang="en-US" sz="2500" dirty="0" smtClean="0">
                          <a:solidFill>
                            <a:schemeClr val="tx1"/>
                          </a:solidFill>
                        </a:rPr>
                        <a:t>2010</a:t>
                      </a:r>
                      <a:r>
                        <a:rPr lang="en-US" sz="2500" baseline="0" dirty="0" smtClean="0">
                          <a:solidFill>
                            <a:schemeClr val="tx1"/>
                          </a:solidFill>
                        </a:rPr>
                        <a:t> - 2014</a:t>
                      </a:r>
                      <a:endParaRPr lang="en-US" sz="25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500" dirty="0" smtClean="0">
                          <a:solidFill>
                            <a:schemeClr val="tx1"/>
                          </a:solidFill>
                        </a:rPr>
                        <a:t>Common Core State Standards (CCSS)</a:t>
                      </a:r>
                      <a:r>
                        <a:rPr lang="en-US" sz="2500" baseline="0" dirty="0" smtClean="0">
                          <a:solidFill>
                            <a:schemeClr val="tx1"/>
                          </a:solidFill>
                        </a:rPr>
                        <a:t> Focus</a:t>
                      </a:r>
                      <a:endParaRPr lang="en-US" sz="25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183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smtClean="0">
                          <a:solidFill>
                            <a:schemeClr val="tx1"/>
                          </a:solidFill>
                        </a:rPr>
                        <a:t>Pillar One:</a:t>
                      </a:r>
                      <a:r>
                        <a:rPr lang="en-US" sz="2400" dirty="0" smtClean="0">
                          <a:solidFill>
                            <a:schemeClr val="tx1"/>
                          </a:solidFill>
                        </a:rPr>
                        <a:t>                                                                                        Career and College</a:t>
                      </a:r>
                      <a:r>
                        <a:rPr lang="en-US" sz="2400" baseline="0" dirty="0" smtClean="0">
                          <a:solidFill>
                            <a:schemeClr val="tx1"/>
                          </a:solidFill>
                        </a:rPr>
                        <a:t> </a:t>
                      </a:r>
                      <a:r>
                        <a:rPr lang="en-US" sz="2400" dirty="0" smtClean="0">
                          <a:solidFill>
                            <a:schemeClr val="tx1"/>
                          </a:solidFill>
                        </a:rPr>
                        <a:t>Ready Students</a:t>
                      </a:r>
                    </a:p>
                    <a:p>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solidFill>
                            <a:schemeClr val="tx1"/>
                          </a:solidFill>
                        </a:rPr>
                        <a:t>The focus of the CCSS is to guarantee that all students are college and career ready as they exit from</a:t>
                      </a:r>
                      <a:r>
                        <a:rPr lang="en-US" sz="2400" baseline="0" dirty="0" smtClean="0">
                          <a:solidFill>
                            <a:schemeClr val="tx1"/>
                          </a:solidFill>
                        </a:rPr>
                        <a:t> </a:t>
                      </a:r>
                      <a:r>
                        <a:rPr lang="en-US" sz="2400" dirty="0" smtClean="0">
                          <a:solidFill>
                            <a:schemeClr val="tx1"/>
                          </a:solidFill>
                        </a:rPr>
                        <a:t>high school.</a:t>
                      </a:r>
                    </a:p>
                    <a:p>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11679055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838200"/>
            <a:ext cx="8229600" cy="1143000"/>
          </a:xfrm>
        </p:spPr>
        <p:txBody>
          <a:bodyPr>
            <a:normAutofit/>
          </a:bodyPr>
          <a:lstStyle/>
          <a:p>
            <a:r>
              <a:rPr lang="en-US" sz="4000" dirty="0" smtClean="0">
                <a:solidFill>
                  <a:schemeClr val="bg1"/>
                </a:solidFill>
                <a:latin typeface="Impact" pitchFamily="34" charset="0"/>
              </a:rPr>
              <a:t>Common Core Standards Framework</a:t>
            </a:r>
            <a:endParaRPr lang="en-US" sz="4000" dirty="0">
              <a:solidFill>
                <a:schemeClr val="bg1"/>
              </a:solidFill>
              <a:latin typeface="Impact" pitchFamily="34" charset="0"/>
            </a:endParaRPr>
          </a:p>
        </p:txBody>
      </p:sp>
      <p:sp>
        <p:nvSpPr>
          <p:cNvPr id="4" name="Rectangle 3"/>
          <p:cNvSpPr/>
          <p:nvPr/>
        </p:nvSpPr>
        <p:spPr>
          <a:xfrm>
            <a:off x="0" y="1828800"/>
            <a:ext cx="9144000" cy="5029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5" name="Diagram 4"/>
          <p:cNvGraphicFramePr/>
          <p:nvPr>
            <p:extLst>
              <p:ext uri="{D42A27DB-BD31-4B8C-83A1-F6EECF244321}">
                <p14:modId xmlns:p14="http://schemas.microsoft.com/office/powerpoint/2010/main" val="2661781494"/>
              </p:ext>
            </p:extLst>
          </p:nvPr>
        </p:nvGraphicFramePr>
        <p:xfrm>
          <a:off x="1176945" y="2438400"/>
          <a:ext cx="6595456" cy="36957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1181100" y="2324100"/>
            <a:ext cx="6781800" cy="4038600"/>
          </a:xfrm>
          <a:prstGeom prst="rect">
            <a:avLst/>
          </a:prstGeom>
          <a:noFill/>
          <a:ln w="38100">
            <a:solidFill>
              <a:srgbClr val="CC660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3060469" y="1841054"/>
            <a:ext cx="2971800" cy="523220"/>
          </a:xfrm>
          <a:prstGeom prst="rect">
            <a:avLst/>
          </a:prstGeom>
          <a:noFill/>
        </p:spPr>
        <p:txBody>
          <a:bodyPr wrap="square" rtlCol="0">
            <a:spAutoFit/>
          </a:bodyPr>
          <a:lstStyle/>
          <a:p>
            <a:pPr algn="ctr"/>
            <a:r>
              <a:rPr lang="en-US" sz="2800" b="1" dirty="0" smtClean="0">
                <a:latin typeface="Calibri" pitchFamily="34" charset="0"/>
                <a:cs typeface="Calibri" pitchFamily="34" charset="0"/>
              </a:rPr>
              <a:t>Curriculum</a:t>
            </a:r>
            <a:endParaRPr lang="en-US" sz="2800" b="1" dirty="0">
              <a:latin typeface="Calibri" pitchFamily="34" charset="0"/>
              <a:cs typeface="Calibri" pitchFamily="34" charset="0"/>
            </a:endParaRPr>
          </a:p>
        </p:txBody>
      </p:sp>
      <p:sp>
        <p:nvSpPr>
          <p:cNvPr id="8" name="TextBox 7"/>
          <p:cNvSpPr txBox="1"/>
          <p:nvPr/>
        </p:nvSpPr>
        <p:spPr>
          <a:xfrm flipV="1">
            <a:off x="530911" y="3657600"/>
            <a:ext cx="615553" cy="1219201"/>
          </a:xfrm>
          <a:prstGeom prst="rect">
            <a:avLst/>
          </a:prstGeom>
          <a:noFill/>
        </p:spPr>
        <p:txBody>
          <a:bodyPr vert="vert" wrap="square" rtlCol="0">
            <a:spAutoFit/>
          </a:bodyPr>
          <a:lstStyle/>
          <a:p>
            <a:r>
              <a:rPr lang="en-US" sz="2800" b="1" dirty="0" smtClean="0">
                <a:latin typeface="Calibri" pitchFamily="34" charset="0"/>
                <a:cs typeface="Calibri" pitchFamily="34" charset="0"/>
              </a:rPr>
              <a:t>Equity</a:t>
            </a:r>
            <a:endParaRPr lang="en-US" sz="2800" b="1" dirty="0">
              <a:latin typeface="Calibri" pitchFamily="34" charset="0"/>
              <a:cs typeface="Calibri" pitchFamily="34" charset="0"/>
            </a:endParaRPr>
          </a:p>
        </p:txBody>
      </p:sp>
      <p:sp>
        <p:nvSpPr>
          <p:cNvPr id="9" name="TextBox 8"/>
          <p:cNvSpPr txBox="1"/>
          <p:nvPr/>
        </p:nvSpPr>
        <p:spPr>
          <a:xfrm>
            <a:off x="8000048" y="2789128"/>
            <a:ext cx="615553" cy="3108543"/>
          </a:xfrm>
          <a:prstGeom prst="rect">
            <a:avLst/>
          </a:prstGeom>
          <a:noFill/>
        </p:spPr>
        <p:txBody>
          <a:bodyPr vert="vert" wrap="square" rtlCol="0">
            <a:spAutoFit/>
          </a:bodyPr>
          <a:lstStyle/>
          <a:p>
            <a:pPr algn="ctr"/>
            <a:r>
              <a:rPr lang="en-US" sz="2800" b="1" dirty="0" smtClean="0">
                <a:latin typeface="Calibri" pitchFamily="34" charset="0"/>
                <a:cs typeface="Calibri" pitchFamily="34" charset="0"/>
              </a:rPr>
              <a:t>Assessment</a:t>
            </a:r>
            <a:endParaRPr lang="en-US" sz="2800" b="1" dirty="0">
              <a:latin typeface="Calibri" pitchFamily="34" charset="0"/>
              <a:cs typeface="Calibri" pitchFamily="34" charset="0"/>
            </a:endParaRPr>
          </a:p>
        </p:txBody>
      </p:sp>
      <p:sp>
        <p:nvSpPr>
          <p:cNvPr id="10" name="TextBox 9"/>
          <p:cNvSpPr txBox="1"/>
          <p:nvPr/>
        </p:nvSpPr>
        <p:spPr>
          <a:xfrm>
            <a:off x="3124200" y="6362700"/>
            <a:ext cx="4191000" cy="523220"/>
          </a:xfrm>
          <a:prstGeom prst="rect">
            <a:avLst/>
          </a:prstGeom>
          <a:noFill/>
        </p:spPr>
        <p:txBody>
          <a:bodyPr wrap="square" rtlCol="0">
            <a:spAutoFit/>
          </a:bodyPr>
          <a:lstStyle/>
          <a:p>
            <a:r>
              <a:rPr lang="en-US" sz="2800" b="1" dirty="0" smtClean="0">
                <a:latin typeface="Calibri" pitchFamily="34" charset="0"/>
                <a:cs typeface="Calibri" pitchFamily="34" charset="0"/>
              </a:rPr>
              <a:t>Teaching &amp; Learning</a:t>
            </a:r>
            <a:endParaRPr lang="en-US" sz="2800" b="1" dirty="0">
              <a:latin typeface="Calibri" pitchFamily="34" charset="0"/>
              <a:cs typeface="Calibri" pitchFamily="34" charset="0"/>
            </a:endParaRPr>
          </a:p>
        </p:txBody>
      </p:sp>
    </p:spTree>
    <p:extLst>
      <p:ext uri="{BB962C8B-B14F-4D97-AF65-F5344CB8AC3E}">
        <p14:creationId xmlns:p14="http://schemas.microsoft.com/office/powerpoint/2010/main" val="414187484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066800"/>
            <a:ext cx="8229600" cy="639763"/>
          </a:xfrm>
        </p:spPr>
        <p:txBody>
          <a:bodyPr>
            <a:noAutofit/>
          </a:bodyPr>
          <a:lstStyle/>
          <a:p>
            <a:pPr algn="l"/>
            <a:r>
              <a:rPr lang="en-US" dirty="0" smtClean="0">
                <a:solidFill>
                  <a:schemeClr val="bg1"/>
                </a:solidFill>
                <a:latin typeface="Impact" pitchFamily="34" charset="0"/>
              </a:rPr>
              <a:t>Content Focus Areas</a:t>
            </a:r>
            <a:endParaRPr lang="en-US" dirty="0">
              <a:solidFill>
                <a:schemeClr val="bg1"/>
              </a:solidFill>
              <a:latin typeface="Impact"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83888498"/>
              </p:ext>
            </p:extLst>
          </p:nvPr>
        </p:nvGraphicFramePr>
        <p:xfrm>
          <a:off x="1524000" y="1905000"/>
          <a:ext cx="7391401" cy="4764093"/>
        </p:xfrm>
        <a:graphic>
          <a:graphicData uri="http://schemas.openxmlformats.org/drawingml/2006/table">
            <a:tbl>
              <a:tblPr firstRow="1" bandRow="1">
                <a:tableStyleId>{5C22544A-7EE6-4342-B048-85BDC9FD1C3A}</a:tableStyleId>
              </a:tblPr>
              <a:tblGrid>
                <a:gridCol w="1524000"/>
                <a:gridCol w="2438400"/>
                <a:gridCol w="3429001"/>
              </a:tblGrid>
              <a:tr h="457200">
                <a:tc gridSpan="3">
                  <a:txBody>
                    <a:bodyPr/>
                    <a:lstStyle/>
                    <a:p>
                      <a:pPr algn="ctr"/>
                      <a:r>
                        <a:rPr lang="en-US" sz="2800" dirty="0" smtClean="0">
                          <a:solidFill>
                            <a:schemeClr val="tx1"/>
                          </a:solidFill>
                          <a:latin typeface="Calibri" pitchFamily="34" charset="0"/>
                        </a:rPr>
                        <a:t>Content Focus Areas for Teachers</a:t>
                      </a:r>
                      <a:endParaRPr lang="en-US" sz="28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tc>
              </a:tr>
              <a:tr h="320040">
                <a:tc>
                  <a:txBody>
                    <a:bodyPr/>
                    <a:lstStyle/>
                    <a:p>
                      <a:pPr algn="ctr"/>
                      <a:endParaRPr lang="en-US" sz="2000" dirty="0">
                        <a:solidFill>
                          <a:schemeClr val="tx1"/>
                        </a:solidFill>
                        <a:latin typeface="Calibri"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dirty="0" smtClean="0">
                          <a:solidFill>
                            <a:schemeClr val="tx1"/>
                          </a:solidFill>
                          <a:latin typeface="Calibri" pitchFamily="34" charset="0"/>
                        </a:rPr>
                        <a:t>2012-2013</a:t>
                      </a:r>
                      <a:endParaRPr lang="en-US"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c>
                  <a:txBody>
                    <a:bodyPr/>
                    <a:lstStyle/>
                    <a:p>
                      <a:pPr algn="ctr"/>
                      <a:r>
                        <a:rPr lang="en-US" sz="2000" dirty="0" smtClean="0">
                          <a:solidFill>
                            <a:schemeClr val="tx1"/>
                          </a:solidFill>
                          <a:latin typeface="Calibri" pitchFamily="34" charset="0"/>
                        </a:rPr>
                        <a:t>2013 - 2014</a:t>
                      </a:r>
                      <a:endParaRPr lang="en-US"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948424">
                <a:tc>
                  <a:txBody>
                    <a:bodyPr/>
                    <a:lstStyle/>
                    <a:p>
                      <a:r>
                        <a:rPr lang="en-US" sz="1800" dirty="0" smtClean="0">
                          <a:solidFill>
                            <a:schemeClr val="tx1"/>
                          </a:solidFill>
                          <a:latin typeface="Calibri" pitchFamily="34" charset="0"/>
                        </a:rPr>
                        <a:t>Grades K – 2 </a:t>
                      </a:r>
                      <a:endParaRPr lang="en-US" sz="18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0" lvl="0" algn="l" defTabSz="914400" rtl="0" eaLnBrk="0" fontAlgn="base" latinLnBrk="0" hangingPunct="0">
                        <a:lnSpc>
                          <a:spcPct val="100000"/>
                        </a:lnSpc>
                        <a:spcBef>
                          <a:spcPct val="0"/>
                        </a:spcBef>
                        <a:spcAft>
                          <a:spcPct val="0"/>
                        </a:spcAft>
                        <a:buClrTx/>
                        <a:buSzTx/>
                        <a:buFont typeface="Wingdings" pitchFamily="2" charset="2"/>
                        <a:buNone/>
                        <a:tabLst/>
                      </a:pPr>
                      <a:endParaRPr kumimoji="0" lang="en-US" sz="1800" b="0" i="0" u="none" strike="noStrike" cap="none" normalizeH="0" baseline="0" dirty="0" smtClean="0">
                        <a:ln>
                          <a:noFill/>
                        </a:ln>
                        <a:solidFill>
                          <a:schemeClr val="tx1"/>
                        </a:solidFill>
                        <a:effectLst/>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sz="1800" b="0" i="0" u="none" strike="noStrike" kern="1200" cap="none" normalizeH="0" baseline="0" dirty="0" smtClean="0">
                          <a:ln>
                            <a:noFill/>
                          </a:ln>
                          <a:solidFill>
                            <a:schemeClr val="tx1"/>
                          </a:solidFill>
                          <a:effectLst/>
                          <a:latin typeface="Calibri" pitchFamily="34" charset="0"/>
                          <a:ea typeface="Calibri" pitchFamily="34" charset="0"/>
                          <a:cs typeface="Calibri" pitchFamily="34" charset="0"/>
                        </a:rPr>
                        <a:t>Counting and Cardinality (K); Operations and Algebraic Thinking &amp; Number and Operations  in Base Ten</a:t>
                      </a:r>
                      <a:endParaRPr kumimoji="0" lang="en-US" sz="1800" b="0" i="0" u="none" strike="noStrike" kern="1200" cap="none" normalizeH="0" baseline="0" dirty="0">
                        <a:ln>
                          <a:noFill/>
                        </a:ln>
                        <a:solidFill>
                          <a:schemeClr val="tx1"/>
                        </a:solidFill>
                        <a:effectLst/>
                        <a:latin typeface="Calibri" pitchFamily="34" charset="0"/>
                        <a:ea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42330">
                <a:tc>
                  <a:txBody>
                    <a:bodyPr/>
                    <a:lstStyle/>
                    <a:p>
                      <a:r>
                        <a:rPr lang="en-US" sz="1800" dirty="0" smtClean="0">
                          <a:solidFill>
                            <a:schemeClr val="tx1"/>
                          </a:solidFill>
                          <a:latin typeface="Calibri" pitchFamily="34" charset="0"/>
                        </a:rPr>
                        <a:t>Grades 3 – 5 </a:t>
                      </a:r>
                      <a:endParaRPr lang="en-US" sz="18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0" lvl="0" algn="l" defTabSz="914400" rtl="0" eaLnBrk="0" fontAlgn="base" latinLnBrk="0" hangingPunct="0">
                        <a:lnSpc>
                          <a:spcPct val="100000"/>
                        </a:lnSpc>
                        <a:spcBef>
                          <a:spcPct val="0"/>
                        </a:spcBef>
                        <a:spcAft>
                          <a:spcPct val="0"/>
                        </a:spcAft>
                        <a:buClrTx/>
                        <a:buSzTx/>
                        <a:buFont typeface="Wingdings" pitchFamily="2" charset="2"/>
                        <a:buNone/>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Number and Operations – Fractions</a:t>
                      </a:r>
                      <a:endParaRPr kumimoji="0" lang="en-US" sz="1800" b="0" i="0" u="none" strike="noStrike" cap="none" normalizeH="0" baseline="0" dirty="0" smtClean="0">
                        <a:ln>
                          <a:noFill/>
                        </a:ln>
                        <a:solidFill>
                          <a:schemeClr val="tx1"/>
                        </a:solidFill>
                        <a:effectLst/>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sz="1800" b="0" i="0" u="none" strike="noStrike" kern="1200" cap="none" normalizeH="0" baseline="0" dirty="0" smtClean="0">
                          <a:ln>
                            <a:noFill/>
                          </a:ln>
                          <a:solidFill>
                            <a:schemeClr val="tx1"/>
                          </a:solidFill>
                          <a:effectLst/>
                          <a:latin typeface="Calibri" pitchFamily="34" charset="0"/>
                          <a:ea typeface="Calibri" pitchFamily="34" charset="0"/>
                          <a:cs typeface="Calibri" pitchFamily="34" charset="0"/>
                        </a:rPr>
                        <a:t>Operations and Algebraic Thinking &amp; Number and Operations  in Base Ten</a:t>
                      </a:r>
                      <a:endParaRPr kumimoji="0" lang="en-US" sz="1800" b="0" i="0" u="none" strike="noStrike" kern="1200" cap="none" normalizeH="0" baseline="0" dirty="0">
                        <a:ln>
                          <a:noFill/>
                        </a:ln>
                        <a:solidFill>
                          <a:schemeClr val="tx1"/>
                        </a:solidFill>
                        <a:effectLst/>
                        <a:latin typeface="Calibri" pitchFamily="34" charset="0"/>
                        <a:ea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67409">
                <a:tc>
                  <a:txBody>
                    <a:bodyPr/>
                    <a:lstStyle/>
                    <a:p>
                      <a:r>
                        <a:rPr lang="en-US" sz="1800" dirty="0" smtClean="0">
                          <a:solidFill>
                            <a:schemeClr val="tx1"/>
                          </a:solidFill>
                          <a:latin typeface="Calibri" pitchFamily="34" charset="0"/>
                        </a:rPr>
                        <a:t>Grades 6 – 7 </a:t>
                      </a:r>
                      <a:endParaRPr lang="en-US" sz="18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0" lvl="0" algn="l" defTabSz="914400" rtl="0" eaLnBrk="0" fontAlgn="base" latinLnBrk="0" hangingPunct="0">
                        <a:lnSpc>
                          <a:spcPct val="100000"/>
                        </a:lnSpc>
                        <a:spcBef>
                          <a:spcPct val="0"/>
                        </a:spcBef>
                        <a:spcAft>
                          <a:spcPct val="0"/>
                        </a:spcAft>
                        <a:buClrTx/>
                        <a:buSzTx/>
                        <a:buFont typeface="Wingdings" pitchFamily="2" charset="2"/>
                        <a:buNone/>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Ratios and Proportional Reasoning</a:t>
                      </a:r>
                      <a:endParaRPr lang="en-US" sz="18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sz="1800" b="0" i="0" u="none" strike="noStrike" kern="1200" cap="none" normalizeH="0" baseline="0" dirty="0" smtClean="0">
                          <a:ln>
                            <a:noFill/>
                          </a:ln>
                          <a:solidFill>
                            <a:schemeClr val="tx1"/>
                          </a:solidFill>
                          <a:effectLst/>
                          <a:latin typeface="Calibri" pitchFamily="34" charset="0"/>
                          <a:ea typeface="Calibri" pitchFamily="34" charset="0"/>
                          <a:cs typeface="Calibri" pitchFamily="34" charset="0"/>
                        </a:rPr>
                        <a:t>The Number System</a:t>
                      </a:r>
                      <a:endParaRPr kumimoji="0" lang="en-US" sz="1800" b="0" i="0" u="none" strike="noStrike" kern="1200" cap="none" normalizeH="0" baseline="0" dirty="0">
                        <a:ln>
                          <a:noFill/>
                        </a:ln>
                        <a:solidFill>
                          <a:schemeClr val="tx1"/>
                        </a:solidFill>
                        <a:effectLst/>
                        <a:latin typeface="Calibri" pitchFamily="34" charset="0"/>
                        <a:ea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3527">
                <a:tc>
                  <a:txBody>
                    <a:bodyPr/>
                    <a:lstStyle/>
                    <a:p>
                      <a:r>
                        <a:rPr lang="en-US" sz="1800" dirty="0" smtClean="0">
                          <a:solidFill>
                            <a:schemeClr val="tx1"/>
                          </a:solidFill>
                          <a:latin typeface="Calibri" pitchFamily="34" charset="0"/>
                        </a:rPr>
                        <a:t>Grade 8</a:t>
                      </a:r>
                      <a:endParaRPr lang="en-US" sz="18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Expressions and Equations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sz="1800" b="0" i="0" u="none" strike="noStrike" kern="1200" cap="none" normalizeH="0" baseline="0" dirty="0" smtClean="0">
                          <a:ln>
                            <a:noFill/>
                          </a:ln>
                          <a:solidFill>
                            <a:schemeClr val="tx1"/>
                          </a:solidFill>
                          <a:effectLst/>
                          <a:latin typeface="Calibri" pitchFamily="34" charset="0"/>
                          <a:ea typeface="Calibri" pitchFamily="34" charset="0"/>
                          <a:cs typeface="Calibri" pitchFamily="34" charset="0"/>
                        </a:rPr>
                        <a:t>Functions</a:t>
                      </a:r>
                      <a:endParaRPr kumimoji="0" lang="en-US" sz="1800" b="0" i="0" u="none" strike="noStrike" kern="1200" cap="none" normalizeH="0" baseline="0" dirty="0">
                        <a:ln>
                          <a:noFill/>
                        </a:ln>
                        <a:solidFill>
                          <a:schemeClr val="tx1"/>
                        </a:solidFill>
                        <a:effectLst/>
                        <a:latin typeface="Calibri" pitchFamily="34" charset="0"/>
                        <a:ea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39085">
                <a:tc>
                  <a:txBody>
                    <a:bodyPr/>
                    <a:lstStyle/>
                    <a:p>
                      <a:r>
                        <a:rPr lang="en-US" sz="1800" dirty="0" smtClean="0">
                          <a:solidFill>
                            <a:schemeClr val="tx1"/>
                          </a:solidFill>
                          <a:latin typeface="Calibri" pitchFamily="34" charset="0"/>
                        </a:rPr>
                        <a:t>Grades 9 – 12 </a:t>
                      </a:r>
                      <a:endParaRPr lang="en-US" sz="18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sz="1800" b="0" i="0" u="none" strike="noStrike" kern="1200" cap="none" normalizeH="0" baseline="0" dirty="0" smtClean="0">
                          <a:ln>
                            <a:noFill/>
                          </a:ln>
                          <a:solidFill>
                            <a:schemeClr val="tx1"/>
                          </a:solidFill>
                          <a:effectLst/>
                          <a:latin typeface="Calibri" pitchFamily="34" charset="0"/>
                          <a:ea typeface="Calibri" pitchFamily="34" charset="0"/>
                          <a:cs typeface="Calibri" pitchFamily="34" charset="0"/>
                        </a:rPr>
                        <a:t>Integrated Math 1</a:t>
                      </a:r>
                      <a:endParaRPr kumimoji="0" lang="en-US" sz="1800" b="0" i="0" u="none" strike="noStrike" kern="1200" cap="none" normalizeH="0" baseline="0" dirty="0">
                        <a:ln>
                          <a:noFill/>
                        </a:ln>
                        <a:solidFill>
                          <a:schemeClr val="tx1"/>
                        </a:solidFill>
                        <a:effectLst/>
                        <a:latin typeface="Calibri" pitchFamily="34" charset="0"/>
                        <a:ea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7180559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Why do you think it is so common for students (and adults) to talk about mathematics as being hard?</a:t>
            </a:r>
          </a:p>
          <a:p>
            <a:endParaRPr lang="en-US" dirty="0"/>
          </a:p>
          <a:p>
            <a:r>
              <a:rPr lang="en-US" sz="2000" dirty="0" smtClean="0"/>
              <a:t>discuss this with the person next you.</a:t>
            </a:r>
          </a:p>
          <a:p>
            <a:endParaRPr lang="en-US" sz="2000" dirty="0"/>
          </a:p>
          <a:p>
            <a:r>
              <a:rPr lang="en-US" sz="2000" dirty="0" smtClean="0"/>
              <a:t>share thoughts with your table.</a:t>
            </a:r>
            <a:endParaRPr lang="en-US" sz="2000" dirty="0"/>
          </a:p>
        </p:txBody>
      </p:sp>
      <p:sp>
        <p:nvSpPr>
          <p:cNvPr id="3" name="Title 2"/>
          <p:cNvSpPr>
            <a:spLocks noGrp="1"/>
          </p:cNvSpPr>
          <p:nvPr>
            <p:ph type="title"/>
          </p:nvPr>
        </p:nvSpPr>
        <p:spPr/>
        <p:txBody>
          <a:bodyPr/>
          <a:lstStyle/>
          <a:p>
            <a:r>
              <a:rPr lang="en-US" dirty="0" smtClean="0"/>
              <a:t>Brainstorm… </a:t>
            </a:r>
            <a:endParaRPr lang="en-US" dirty="0"/>
          </a:p>
        </p:txBody>
      </p:sp>
    </p:spTree>
    <p:extLst>
      <p:ext uri="{BB962C8B-B14F-4D97-AF65-F5344CB8AC3E}">
        <p14:creationId xmlns:p14="http://schemas.microsoft.com/office/powerpoint/2010/main" val="3800838907"/>
      </p:ext>
    </p:extLst>
  </p:cSld>
  <p:clrMapOvr>
    <a:masterClrMapping/>
  </p:clrMapOvr>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4210</TotalTime>
  <Words>2752</Words>
  <Application>Microsoft Macintosh PowerPoint</Application>
  <PresentationFormat>On-screen Show (4:3)</PresentationFormat>
  <Paragraphs>332</Paragraphs>
  <Slides>33</Slides>
  <Notes>23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Mathematics Teachers Grade 8</vt:lpstr>
      <vt:lpstr>Warm-Up</vt:lpstr>
      <vt:lpstr>Outcomes</vt:lpstr>
      <vt:lpstr>PowerPoint Presentation</vt:lpstr>
      <vt:lpstr>Professional Learning Design Methodology</vt:lpstr>
      <vt:lpstr>PowerPoint Presentation</vt:lpstr>
      <vt:lpstr>Common Core Standards Framework</vt:lpstr>
      <vt:lpstr>Content Focus Areas</vt:lpstr>
      <vt:lpstr>Brainstorm… </vt:lpstr>
      <vt:lpstr>PowerPoint Presentation</vt:lpstr>
      <vt:lpstr>PowerPoint Presentation</vt:lpstr>
      <vt:lpstr>How do children learn mathematics?</vt:lpstr>
      <vt:lpstr>Behaviorism</vt:lpstr>
      <vt:lpstr>Behaviorism…</vt:lpstr>
      <vt:lpstr>Constructivism</vt:lpstr>
      <vt:lpstr>What is your Educational Platform? </vt:lpstr>
      <vt:lpstr>CCSS for Mathematics Paradigm Shift </vt:lpstr>
      <vt:lpstr>Standards for Mathematical Practice</vt:lpstr>
      <vt:lpstr>SCUSD SMP Emphasis</vt:lpstr>
      <vt:lpstr>PowerPoint Presentation</vt:lpstr>
      <vt:lpstr>Lesson</vt:lpstr>
      <vt:lpstr>Debrief</vt:lpstr>
      <vt:lpstr>Break</vt:lpstr>
      <vt:lpstr>Unpacking the Standards </vt:lpstr>
      <vt:lpstr>Taking It Back</vt:lpstr>
      <vt:lpstr>LUNCH</vt:lpstr>
      <vt:lpstr>Warm Up</vt:lpstr>
      <vt:lpstr>Lesson Design, Part 1</vt:lpstr>
      <vt:lpstr>Lesson Design, Part 2</vt:lpstr>
      <vt:lpstr>Receiving feedback</vt:lpstr>
      <vt:lpstr>Reflection</vt:lpstr>
      <vt:lpstr>PowerPoint Presentation</vt:lpstr>
      <vt:lpstr>Next Steps</vt:lpstr>
    </vt:vector>
  </TitlesOfParts>
  <Company>SCUSD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Bell</dc:creator>
  <cp:lastModifiedBy>Joy Donlin</cp:lastModifiedBy>
  <cp:revision>336</cp:revision>
  <cp:lastPrinted>2013-07-12T17:37:49Z</cp:lastPrinted>
  <dcterms:created xsi:type="dcterms:W3CDTF">2012-01-25T19:43:10Z</dcterms:created>
  <dcterms:modified xsi:type="dcterms:W3CDTF">2013-10-03T20:00:18Z</dcterms:modified>
</cp:coreProperties>
</file>