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6" r:id="rId2"/>
    <p:sldId id="306" r:id="rId3"/>
    <p:sldId id="287" r:id="rId4"/>
    <p:sldId id="292" r:id="rId5"/>
    <p:sldId id="311" r:id="rId6"/>
    <p:sldId id="312" r:id="rId7"/>
    <p:sldId id="315" r:id="rId8"/>
    <p:sldId id="316" r:id="rId9"/>
    <p:sldId id="313" r:id="rId10"/>
    <p:sldId id="291" r:id="rId11"/>
    <p:sldId id="288" r:id="rId12"/>
    <p:sldId id="314" r:id="rId13"/>
    <p:sldId id="290" r:id="rId14"/>
    <p:sldId id="289" r:id="rId15"/>
    <p:sldId id="293" r:id="rId16"/>
    <p:sldId id="295" r:id="rId17"/>
    <p:sldId id="307" r:id="rId18"/>
    <p:sldId id="308" r:id="rId19"/>
    <p:sldId id="309" r:id="rId20"/>
    <p:sldId id="310" r:id="rId21"/>
    <p:sldId id="296" r:id="rId22"/>
    <p:sldId id="297" r:id="rId23"/>
    <p:sldId id="299" r:id="rId24"/>
    <p:sldId id="300" r:id="rId25"/>
    <p:sldId id="301" r:id="rId26"/>
    <p:sldId id="305" r:id="rId27"/>
    <p:sldId id="303" r:id="rId28"/>
    <p:sldId id="302" r:id="rId2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44" autoAdjust="0"/>
  </p:normalViewPr>
  <p:slideViewPr>
    <p:cSldViewPr>
      <p:cViewPr>
        <p:scale>
          <a:sx n="74" d="100"/>
          <a:sy n="74" d="100"/>
        </p:scale>
        <p:origin x="-126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F227A-11FF-452F-ADE2-C6627DA32F80}" type="doc">
      <dgm:prSet loTypeId="urn:microsoft.com/office/officeart/2005/8/layout/cycle3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B2DCF8D-740C-41EF-B752-B0940B5E9F6C}">
      <dgm:prSet phldrT="[Text]" custT="1"/>
      <dgm:spPr>
        <a:ln>
          <a:solidFill>
            <a:srgbClr val="CC66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Expected Evidence of  Student Learning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407A5385-DA1C-49C5-8725-4D061C9B597A}" type="parTrans" cxnId="{C5C08AC7-3C23-4699-8366-553798C8F76A}">
      <dgm:prSet/>
      <dgm:spPr/>
      <dgm:t>
        <a:bodyPr/>
        <a:lstStyle/>
        <a:p>
          <a:endParaRPr lang="en-US"/>
        </a:p>
      </dgm:t>
    </dgm:pt>
    <dgm:pt modelId="{16B71731-EE65-4916-84EA-762E0391A689}" type="sibTrans" cxnId="{C5C08AC7-3C23-4699-8366-553798C8F76A}">
      <dgm:prSet/>
      <dgm:spPr/>
      <dgm:t>
        <a:bodyPr/>
        <a:lstStyle/>
        <a:p>
          <a:endParaRPr lang="en-US"/>
        </a:p>
      </dgm:t>
    </dgm:pt>
    <dgm:pt modelId="{BEA1E85D-0E72-4706-B4EE-2BF22C741E4F}">
      <dgm:prSet phldrT="[Text]" custT="1"/>
      <dgm:spPr>
        <a:ln>
          <a:solidFill>
            <a:srgbClr val="CC66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Model Construction (Trying on the work)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AE8FE370-82B9-40C9-A0F3-EEEE9FF479ED}" type="parTrans" cxnId="{C9D76508-D842-45A5-B2A0-2276E65D7CD3}">
      <dgm:prSet/>
      <dgm:spPr/>
      <dgm:t>
        <a:bodyPr/>
        <a:lstStyle/>
        <a:p>
          <a:endParaRPr lang="en-US"/>
        </a:p>
      </dgm:t>
    </dgm:pt>
    <dgm:pt modelId="{6F6D32F2-C4A5-4079-B707-1B36A5586063}" type="sibTrans" cxnId="{C9D76508-D842-45A5-B2A0-2276E65D7CD3}">
      <dgm:prSet/>
      <dgm:spPr/>
      <dgm:t>
        <a:bodyPr/>
        <a:lstStyle/>
        <a:p>
          <a:endParaRPr lang="en-US"/>
        </a:p>
      </dgm:t>
    </dgm:pt>
    <dgm:pt modelId="{E613D3B3-3042-4EEB-BC90-EBCED1CEC557}">
      <dgm:prSet phldrT="[Text]" custT="1"/>
      <dgm:spPr>
        <a:ln>
          <a:solidFill>
            <a:srgbClr val="CC66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Task &amp;                  Instructional Plan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82695ACA-A2F7-4EC3-9B42-AB27146C9D51}" type="parTrans" cxnId="{4367BB59-3DAE-4ADD-9B7B-749E6484778C}">
      <dgm:prSet/>
      <dgm:spPr/>
      <dgm:t>
        <a:bodyPr/>
        <a:lstStyle/>
        <a:p>
          <a:endParaRPr lang="en-US"/>
        </a:p>
      </dgm:t>
    </dgm:pt>
    <dgm:pt modelId="{54700DB2-FA35-4522-9FC0-E77F6FD41566}" type="sibTrans" cxnId="{4367BB59-3DAE-4ADD-9B7B-749E6484778C}">
      <dgm:prSet/>
      <dgm:spPr/>
      <dgm:t>
        <a:bodyPr/>
        <a:lstStyle/>
        <a:p>
          <a:endParaRPr lang="en-US"/>
        </a:p>
      </dgm:t>
    </dgm:pt>
    <dgm:pt modelId="{C021A825-F08C-48FD-8DDC-21423EC01E64}">
      <dgm:prSet phldrT="[Text]" custT="1"/>
      <dgm:spPr>
        <a:ln>
          <a:solidFill>
            <a:srgbClr val="CC66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Student Work Examination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4A2DCC74-117E-4128-A188-466151AA4FD9}" type="parTrans" cxnId="{A1447245-A475-4919-8300-1E80CE04288D}">
      <dgm:prSet/>
      <dgm:spPr/>
      <dgm:t>
        <a:bodyPr/>
        <a:lstStyle/>
        <a:p>
          <a:endParaRPr lang="en-US"/>
        </a:p>
      </dgm:t>
    </dgm:pt>
    <dgm:pt modelId="{3563645C-D0DB-49C5-B8EF-413693E4D93C}" type="sibTrans" cxnId="{A1447245-A475-4919-8300-1E80CE04288D}">
      <dgm:prSet/>
      <dgm:spPr/>
      <dgm:t>
        <a:bodyPr/>
        <a:lstStyle/>
        <a:p>
          <a:endParaRPr lang="en-US"/>
        </a:p>
      </dgm:t>
    </dgm:pt>
    <dgm:pt modelId="{AC877BC5-2FD3-4F06-822B-D4F89598E8ED}">
      <dgm:prSet phldrT="[Text]" custT="1"/>
      <dgm:spPr>
        <a:ln>
          <a:solidFill>
            <a:srgbClr val="CC66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Revision of Task &amp;                 Instructional Plan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296714EF-27BA-490F-886D-525C2117D1D0}" type="parTrans" cxnId="{FF8526DB-680B-4593-9FFC-C4CFC4305BCC}">
      <dgm:prSet/>
      <dgm:spPr/>
      <dgm:t>
        <a:bodyPr/>
        <a:lstStyle/>
        <a:p>
          <a:endParaRPr lang="en-US"/>
        </a:p>
      </dgm:t>
    </dgm:pt>
    <dgm:pt modelId="{1A29205B-DAD0-44C4-A149-B383A6A6E6B9}" type="sibTrans" cxnId="{FF8526DB-680B-4593-9FFC-C4CFC4305BCC}">
      <dgm:prSet/>
      <dgm:spPr/>
      <dgm:t>
        <a:bodyPr/>
        <a:lstStyle/>
        <a:p>
          <a:endParaRPr lang="en-US"/>
        </a:p>
      </dgm:t>
    </dgm:pt>
    <dgm:pt modelId="{5F05FE68-2554-4940-A31D-6479597B6549}">
      <dgm:prSet custT="1"/>
      <dgm:spPr>
        <a:ln>
          <a:solidFill>
            <a:srgbClr val="CC66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Text-based Discussion (Research)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4B6DA01B-403E-40CF-AEEF-7D38589DFA70}" type="parTrans" cxnId="{FF3F6377-CBC1-426B-BFEC-8FEC45DB209A}">
      <dgm:prSet/>
      <dgm:spPr/>
      <dgm:t>
        <a:bodyPr/>
        <a:lstStyle/>
        <a:p>
          <a:endParaRPr lang="en-US"/>
        </a:p>
      </dgm:t>
    </dgm:pt>
    <dgm:pt modelId="{C00249DE-B465-40CC-9D9B-C0C6B52BAA21}" type="sibTrans" cxnId="{FF3F6377-CBC1-426B-BFEC-8FEC45DB209A}">
      <dgm:prSet/>
      <dgm:spPr/>
      <dgm:t>
        <a:bodyPr/>
        <a:lstStyle/>
        <a:p>
          <a:endParaRPr lang="en-US"/>
        </a:p>
      </dgm:t>
    </dgm:pt>
    <dgm:pt modelId="{D8A09D6C-874E-474E-AF52-863B2014E542}">
      <dgm:prSet custT="1"/>
      <dgm:spPr>
        <a:ln>
          <a:solidFill>
            <a:srgbClr val="CC66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200" b="1" dirty="0" smtClean="0">
              <a:latin typeface="Calibri" pitchFamily="34" charset="0"/>
              <a:cs typeface="Calibri" pitchFamily="34" charset="0"/>
            </a:rPr>
            <a:t>Standards Interpretation</a:t>
          </a:r>
          <a:endParaRPr lang="en-US" sz="2200" b="1" dirty="0">
            <a:latin typeface="Calibri" pitchFamily="34" charset="0"/>
            <a:cs typeface="Calibri" pitchFamily="34" charset="0"/>
          </a:endParaRPr>
        </a:p>
      </dgm:t>
    </dgm:pt>
    <dgm:pt modelId="{E6EEF906-8AFB-4169-8687-84D71F5CD529}" type="parTrans" cxnId="{5A03BB09-03F4-4ADD-914D-442AD80A8D8B}">
      <dgm:prSet/>
      <dgm:spPr/>
      <dgm:t>
        <a:bodyPr/>
        <a:lstStyle/>
        <a:p>
          <a:endParaRPr lang="en-US"/>
        </a:p>
      </dgm:t>
    </dgm:pt>
    <dgm:pt modelId="{2CEAE0CE-4B51-4217-BEE6-E2BDDB041E45}" type="sibTrans" cxnId="{5A03BB09-03F4-4ADD-914D-442AD80A8D8B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228B38D-46C5-4215-9253-CEF9FD4E5099}" type="pres">
      <dgm:prSet presAssocID="{083F227A-11FF-452F-ADE2-C6627DA32F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83D74A-4E78-45DA-B643-EA72927F8FD1}" type="pres">
      <dgm:prSet presAssocID="{083F227A-11FF-452F-ADE2-C6627DA32F80}" presName="cycle" presStyleCnt="0"/>
      <dgm:spPr/>
    </dgm:pt>
    <dgm:pt modelId="{7CFCF584-12BE-4EED-95F5-A7CAD4671CE4}" type="pres">
      <dgm:prSet presAssocID="{D8A09D6C-874E-474E-AF52-863B2014E542}" presName="nodeFirstNode" presStyleLbl="node1" presStyleIdx="0" presStyleCnt="7" custScaleX="125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DE0D4-A08E-47D6-B217-7E22DE9C5BE0}" type="pres">
      <dgm:prSet presAssocID="{2CEAE0CE-4B51-4217-BEE6-E2BDDB041E4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F8D3431-04A6-45E8-8682-AFD3613FCC39}" type="pres">
      <dgm:prSet presAssocID="{3B2DCF8D-740C-41EF-B752-B0940B5E9F6C}" presName="nodeFollowingNodes" presStyleLbl="node1" presStyleIdx="1" presStyleCnt="7" custScaleX="144737" custRadScaleRad="108126" custRadScaleInc="23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D1565-4EAD-453A-A1EB-B4A8AE8DE325}" type="pres">
      <dgm:prSet presAssocID="{5F05FE68-2554-4940-A31D-6479597B6549}" presName="nodeFollowingNodes" presStyleLbl="node1" presStyleIdx="2" presStyleCnt="7" custScaleX="162064" custRadScaleRad="99551" custRadScaleInc="-13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19255-2E17-4AFC-843B-092C5F91F3E8}" type="pres">
      <dgm:prSet presAssocID="{BEA1E85D-0E72-4706-B4EE-2BF22C741E4F}" presName="nodeFollowingNodes" presStyleLbl="node1" presStyleIdx="3" presStyleCnt="7" custScaleX="156588" custRadScaleRad="103344" custRadScaleInc="-39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25C80-735F-432C-B74E-9A25FF99A513}" type="pres">
      <dgm:prSet presAssocID="{E613D3B3-3042-4EEB-BC90-EBCED1CEC557}" presName="nodeFollowingNodes" presStyleLbl="node1" presStyleIdx="4" presStyleCnt="7" custScaleX="150852" custRadScaleRad="102558" custRadScaleInc="38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38F5F-C539-4510-95D5-87F175A55C30}" type="pres">
      <dgm:prSet presAssocID="{C021A825-F08C-48FD-8DDC-21423EC01E64}" presName="nodeFollowingNodes" presStyleLbl="node1" presStyleIdx="5" presStyleCnt="7" custScaleX="145700" custRadScaleRad="99019" custRadScaleInc="9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8F340-0121-4519-B526-55F8FADDEC78}" type="pres">
      <dgm:prSet presAssocID="{AC877BC5-2FD3-4F06-822B-D4F89598E8ED}" presName="nodeFollowingNodes" presStyleLbl="node1" presStyleIdx="6" presStyleCnt="7" custScaleX="137455" custRadScaleRad="103451" custRadScaleInc="-16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F55C2-B121-402A-93DD-0628C639A1AD}" type="presOf" srcId="{2CEAE0CE-4B51-4217-BEE6-E2BDDB041E45}" destId="{693DE0D4-A08E-47D6-B217-7E22DE9C5BE0}" srcOrd="0" destOrd="0" presId="urn:microsoft.com/office/officeart/2005/8/layout/cycle3"/>
    <dgm:cxn modelId="{5A03BB09-03F4-4ADD-914D-442AD80A8D8B}" srcId="{083F227A-11FF-452F-ADE2-C6627DA32F80}" destId="{D8A09D6C-874E-474E-AF52-863B2014E542}" srcOrd="0" destOrd="0" parTransId="{E6EEF906-8AFB-4169-8687-84D71F5CD529}" sibTransId="{2CEAE0CE-4B51-4217-BEE6-E2BDDB041E45}"/>
    <dgm:cxn modelId="{C9D76508-D842-45A5-B2A0-2276E65D7CD3}" srcId="{083F227A-11FF-452F-ADE2-C6627DA32F80}" destId="{BEA1E85D-0E72-4706-B4EE-2BF22C741E4F}" srcOrd="3" destOrd="0" parTransId="{AE8FE370-82B9-40C9-A0F3-EEEE9FF479ED}" sibTransId="{6F6D32F2-C4A5-4079-B707-1B36A5586063}"/>
    <dgm:cxn modelId="{5E4AFE43-3C4A-4CF4-ADBF-A61005D8B03D}" type="presOf" srcId="{C021A825-F08C-48FD-8DDC-21423EC01E64}" destId="{5F738F5F-C539-4510-95D5-87F175A55C30}" srcOrd="0" destOrd="0" presId="urn:microsoft.com/office/officeart/2005/8/layout/cycle3"/>
    <dgm:cxn modelId="{9F337819-9A13-42B7-9669-5AFF99D612C5}" type="presOf" srcId="{083F227A-11FF-452F-ADE2-C6627DA32F80}" destId="{5228B38D-46C5-4215-9253-CEF9FD4E5099}" srcOrd="0" destOrd="0" presId="urn:microsoft.com/office/officeart/2005/8/layout/cycle3"/>
    <dgm:cxn modelId="{FF8526DB-680B-4593-9FFC-C4CFC4305BCC}" srcId="{083F227A-11FF-452F-ADE2-C6627DA32F80}" destId="{AC877BC5-2FD3-4F06-822B-D4F89598E8ED}" srcOrd="6" destOrd="0" parTransId="{296714EF-27BA-490F-886D-525C2117D1D0}" sibTransId="{1A29205B-DAD0-44C4-A149-B383A6A6E6B9}"/>
    <dgm:cxn modelId="{C5C08AC7-3C23-4699-8366-553798C8F76A}" srcId="{083F227A-11FF-452F-ADE2-C6627DA32F80}" destId="{3B2DCF8D-740C-41EF-B752-B0940B5E9F6C}" srcOrd="1" destOrd="0" parTransId="{407A5385-DA1C-49C5-8725-4D061C9B597A}" sibTransId="{16B71731-EE65-4916-84EA-762E0391A689}"/>
    <dgm:cxn modelId="{57131F0C-D762-49B0-A14D-EBB691FF6E01}" type="presOf" srcId="{3B2DCF8D-740C-41EF-B752-B0940B5E9F6C}" destId="{CF8D3431-04A6-45E8-8682-AFD3613FCC39}" srcOrd="0" destOrd="0" presId="urn:microsoft.com/office/officeart/2005/8/layout/cycle3"/>
    <dgm:cxn modelId="{4367BB59-3DAE-4ADD-9B7B-749E6484778C}" srcId="{083F227A-11FF-452F-ADE2-C6627DA32F80}" destId="{E613D3B3-3042-4EEB-BC90-EBCED1CEC557}" srcOrd="4" destOrd="0" parTransId="{82695ACA-A2F7-4EC3-9B42-AB27146C9D51}" sibTransId="{54700DB2-FA35-4522-9FC0-E77F6FD41566}"/>
    <dgm:cxn modelId="{687A0AD8-7B34-4E43-A05D-5C625F2BCF10}" type="presOf" srcId="{E613D3B3-3042-4EEB-BC90-EBCED1CEC557}" destId="{6AE25C80-735F-432C-B74E-9A25FF99A513}" srcOrd="0" destOrd="0" presId="urn:microsoft.com/office/officeart/2005/8/layout/cycle3"/>
    <dgm:cxn modelId="{AE1F3062-0D48-40CD-A1EF-3A671537599B}" type="presOf" srcId="{AC877BC5-2FD3-4F06-822B-D4F89598E8ED}" destId="{5248F340-0121-4519-B526-55F8FADDEC78}" srcOrd="0" destOrd="0" presId="urn:microsoft.com/office/officeart/2005/8/layout/cycle3"/>
    <dgm:cxn modelId="{FF3F6377-CBC1-426B-BFEC-8FEC45DB209A}" srcId="{083F227A-11FF-452F-ADE2-C6627DA32F80}" destId="{5F05FE68-2554-4940-A31D-6479597B6549}" srcOrd="2" destOrd="0" parTransId="{4B6DA01B-403E-40CF-AEEF-7D38589DFA70}" sibTransId="{C00249DE-B465-40CC-9D9B-C0C6B52BAA21}"/>
    <dgm:cxn modelId="{A1447245-A475-4919-8300-1E80CE04288D}" srcId="{083F227A-11FF-452F-ADE2-C6627DA32F80}" destId="{C021A825-F08C-48FD-8DDC-21423EC01E64}" srcOrd="5" destOrd="0" parTransId="{4A2DCC74-117E-4128-A188-466151AA4FD9}" sibTransId="{3563645C-D0DB-49C5-B8EF-413693E4D93C}"/>
    <dgm:cxn modelId="{10AEACEE-6214-47A1-BE27-DF5C1A782AF6}" type="presOf" srcId="{BEA1E85D-0E72-4706-B4EE-2BF22C741E4F}" destId="{24D19255-2E17-4AFC-843B-092C5F91F3E8}" srcOrd="0" destOrd="0" presId="urn:microsoft.com/office/officeart/2005/8/layout/cycle3"/>
    <dgm:cxn modelId="{3546F16A-4EAF-4219-9FC5-082D18CA90D3}" type="presOf" srcId="{D8A09D6C-874E-474E-AF52-863B2014E542}" destId="{7CFCF584-12BE-4EED-95F5-A7CAD4671CE4}" srcOrd="0" destOrd="0" presId="urn:microsoft.com/office/officeart/2005/8/layout/cycle3"/>
    <dgm:cxn modelId="{0BA2C8B4-33A4-4451-B74D-739316B77291}" type="presOf" srcId="{5F05FE68-2554-4940-A31D-6479597B6549}" destId="{2BFD1565-4EAD-453A-A1EB-B4A8AE8DE325}" srcOrd="0" destOrd="0" presId="urn:microsoft.com/office/officeart/2005/8/layout/cycle3"/>
    <dgm:cxn modelId="{C7C7A84C-2F09-4470-A474-3DD0E5B1CFAD}" type="presParOf" srcId="{5228B38D-46C5-4215-9253-CEF9FD4E5099}" destId="{BA83D74A-4E78-45DA-B643-EA72927F8FD1}" srcOrd="0" destOrd="0" presId="urn:microsoft.com/office/officeart/2005/8/layout/cycle3"/>
    <dgm:cxn modelId="{84E2A2FE-8190-41F2-94FC-893B5BC4D77C}" type="presParOf" srcId="{BA83D74A-4E78-45DA-B643-EA72927F8FD1}" destId="{7CFCF584-12BE-4EED-95F5-A7CAD4671CE4}" srcOrd="0" destOrd="0" presId="urn:microsoft.com/office/officeart/2005/8/layout/cycle3"/>
    <dgm:cxn modelId="{066333F4-26B6-4211-A77F-44284601F72B}" type="presParOf" srcId="{BA83D74A-4E78-45DA-B643-EA72927F8FD1}" destId="{693DE0D4-A08E-47D6-B217-7E22DE9C5BE0}" srcOrd="1" destOrd="0" presId="urn:microsoft.com/office/officeart/2005/8/layout/cycle3"/>
    <dgm:cxn modelId="{5CF8B778-B5D1-470D-B46E-C941072C1B45}" type="presParOf" srcId="{BA83D74A-4E78-45DA-B643-EA72927F8FD1}" destId="{CF8D3431-04A6-45E8-8682-AFD3613FCC39}" srcOrd="2" destOrd="0" presId="urn:microsoft.com/office/officeart/2005/8/layout/cycle3"/>
    <dgm:cxn modelId="{028BA7FE-CCDD-4C8A-9015-FBE420838DC3}" type="presParOf" srcId="{BA83D74A-4E78-45DA-B643-EA72927F8FD1}" destId="{2BFD1565-4EAD-453A-A1EB-B4A8AE8DE325}" srcOrd="3" destOrd="0" presId="urn:microsoft.com/office/officeart/2005/8/layout/cycle3"/>
    <dgm:cxn modelId="{D96B62A6-8332-4BA4-880B-1A8ADC2382D6}" type="presParOf" srcId="{BA83D74A-4E78-45DA-B643-EA72927F8FD1}" destId="{24D19255-2E17-4AFC-843B-092C5F91F3E8}" srcOrd="4" destOrd="0" presId="urn:microsoft.com/office/officeart/2005/8/layout/cycle3"/>
    <dgm:cxn modelId="{FB5BCDB5-455E-46D8-BD4D-AB7B141B0EEE}" type="presParOf" srcId="{BA83D74A-4E78-45DA-B643-EA72927F8FD1}" destId="{6AE25C80-735F-432C-B74E-9A25FF99A513}" srcOrd="5" destOrd="0" presId="urn:microsoft.com/office/officeart/2005/8/layout/cycle3"/>
    <dgm:cxn modelId="{FDA62542-DE70-4D44-A2E6-824C04763929}" type="presParOf" srcId="{BA83D74A-4E78-45DA-B643-EA72927F8FD1}" destId="{5F738F5F-C539-4510-95D5-87F175A55C30}" srcOrd="6" destOrd="0" presId="urn:microsoft.com/office/officeart/2005/8/layout/cycle3"/>
    <dgm:cxn modelId="{36F9C2D7-F2E6-43E1-A602-8A09D561674B}" type="presParOf" srcId="{BA83D74A-4E78-45DA-B643-EA72927F8FD1}" destId="{5248F340-0121-4519-B526-55F8FADDEC78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B559F-F5FD-4860-9305-7DA3D53DCACA}" type="doc">
      <dgm:prSet loTypeId="urn:microsoft.com/office/officeart/2008/layout/RadialCluster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0722F1DA-DB19-49BC-A816-D25BEE4E5C1E}">
      <dgm:prSet phldrT="[Text]" custT="1"/>
      <dgm:spPr>
        <a:solidFill>
          <a:srgbClr val="CC6600">
            <a:alpha val="90000"/>
          </a:srgbClr>
        </a:solidFill>
        <a:ln>
          <a:solidFill>
            <a:srgbClr val="CC66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800" b="1" dirty="0" smtClean="0">
              <a:latin typeface="Calibri" pitchFamily="34" charset="0"/>
              <a:cs typeface="Calibri" pitchFamily="34" charset="0"/>
            </a:rPr>
            <a:t>Common Core</a:t>
          </a:r>
          <a:endParaRPr lang="en-US" sz="2800" b="1" dirty="0">
            <a:latin typeface="Calibri" pitchFamily="34" charset="0"/>
            <a:cs typeface="Calibri" pitchFamily="34" charset="0"/>
          </a:endParaRPr>
        </a:p>
      </dgm:t>
    </dgm:pt>
    <dgm:pt modelId="{65FC4EB6-10A5-4B79-A965-217B439D90ED}" type="parTrans" cxnId="{7E0294A7-D2C3-41F8-8CCC-FDAAA6157B0C}">
      <dgm:prSet/>
      <dgm:spPr/>
      <dgm:t>
        <a:bodyPr/>
        <a:lstStyle/>
        <a:p>
          <a:endParaRPr lang="en-US"/>
        </a:p>
      </dgm:t>
    </dgm:pt>
    <dgm:pt modelId="{1394C143-36CB-4376-B909-316A007EA198}" type="sibTrans" cxnId="{7E0294A7-D2C3-41F8-8CCC-FDAAA6157B0C}">
      <dgm:prSet/>
      <dgm:spPr/>
      <dgm:t>
        <a:bodyPr/>
        <a:lstStyle/>
        <a:p>
          <a:endParaRPr lang="en-US"/>
        </a:p>
      </dgm:t>
    </dgm:pt>
    <dgm:pt modelId="{761E5F15-6D9C-470E-A2F5-85E924EB0B70}">
      <dgm:prSet phldrT="[Text]" custT="1"/>
      <dgm:spPr>
        <a:solidFill>
          <a:schemeClr val="bg1">
            <a:lumMod val="95000"/>
            <a:alpha val="76667"/>
          </a:schemeClr>
        </a:solidFill>
        <a:ln>
          <a:solidFill>
            <a:srgbClr val="CC66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Content Standards</a:t>
          </a:r>
          <a:endParaRPr lang="en-US" sz="24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56F8116-5F51-4C02-8433-CF39B2F321CB}" type="parTrans" cxnId="{EEB5754B-DD0D-4606-A345-261C302412BD}">
      <dgm:prSet/>
      <dgm:spPr>
        <a:ln w="38100"/>
      </dgm:spPr>
      <dgm:t>
        <a:bodyPr/>
        <a:lstStyle/>
        <a:p>
          <a:endParaRPr lang="en-US"/>
        </a:p>
      </dgm:t>
    </dgm:pt>
    <dgm:pt modelId="{2777D72A-F641-49E1-AB3A-1550EDCF5C9B}" type="sibTrans" cxnId="{EEB5754B-DD0D-4606-A345-261C302412BD}">
      <dgm:prSet/>
      <dgm:spPr/>
      <dgm:t>
        <a:bodyPr/>
        <a:lstStyle/>
        <a:p>
          <a:endParaRPr lang="en-US"/>
        </a:p>
      </dgm:t>
    </dgm:pt>
    <dgm:pt modelId="{F678CC1E-AE50-4881-BB12-053F472BC8B2}">
      <dgm:prSet phldrT="[Text]"/>
      <dgm:spPr>
        <a:solidFill>
          <a:schemeClr val="bg1">
            <a:lumMod val="95000"/>
            <a:alpha val="63333"/>
          </a:schemeClr>
        </a:solidFill>
        <a:ln>
          <a:solidFill>
            <a:srgbClr val="CC66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Instructional Shifts</a:t>
          </a:r>
          <a:endParaRPr lang="en-US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672DA26-47AB-4CC7-9F4E-FDE47FD12C31}" type="parTrans" cxnId="{8E5C1B39-0CBF-4F99-BF7B-25272FE1CE74}">
      <dgm:prSet/>
      <dgm:spPr>
        <a:ln w="38100"/>
      </dgm:spPr>
      <dgm:t>
        <a:bodyPr/>
        <a:lstStyle/>
        <a:p>
          <a:endParaRPr lang="en-US"/>
        </a:p>
      </dgm:t>
    </dgm:pt>
    <dgm:pt modelId="{34B9BBB1-31F2-4194-822D-0EF3D0608EF3}" type="sibTrans" cxnId="{8E5C1B39-0CBF-4F99-BF7B-25272FE1CE74}">
      <dgm:prSet/>
      <dgm:spPr/>
      <dgm:t>
        <a:bodyPr/>
        <a:lstStyle/>
        <a:p>
          <a:endParaRPr lang="en-US"/>
        </a:p>
      </dgm:t>
    </dgm:pt>
    <dgm:pt modelId="{2E4204D3-6696-471C-994E-002F52A4DEFB}">
      <dgm:prSet phldrT="[Text]" custT="1"/>
      <dgm:spPr>
        <a:solidFill>
          <a:schemeClr val="bg1">
            <a:lumMod val="95000"/>
            <a:alpha val="50000"/>
          </a:schemeClr>
        </a:solidFill>
        <a:ln>
          <a:solidFill>
            <a:srgbClr val="CC660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Math </a:t>
          </a:r>
        </a:p>
        <a:p>
          <a:r>
            <a:rPr lang="en-US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Practices</a:t>
          </a:r>
          <a:endParaRPr lang="en-US" sz="2200" b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EB85BD8-81E3-4F4E-A4C5-F15A9B24E19C}" type="parTrans" cxnId="{D1C260D4-D99D-4E6C-B095-28C440845622}">
      <dgm:prSet/>
      <dgm:spPr>
        <a:ln w="38100"/>
      </dgm:spPr>
      <dgm:t>
        <a:bodyPr/>
        <a:lstStyle/>
        <a:p>
          <a:endParaRPr lang="en-US"/>
        </a:p>
      </dgm:t>
    </dgm:pt>
    <dgm:pt modelId="{938CB149-691F-4DB6-B5D4-E29CACCD5F4D}" type="sibTrans" cxnId="{D1C260D4-D99D-4E6C-B095-28C440845622}">
      <dgm:prSet/>
      <dgm:spPr/>
      <dgm:t>
        <a:bodyPr/>
        <a:lstStyle/>
        <a:p>
          <a:endParaRPr lang="en-US"/>
        </a:p>
      </dgm:t>
    </dgm:pt>
    <dgm:pt modelId="{A38EA9D7-12DF-47DA-9DE7-D262E9C177CC}" type="pres">
      <dgm:prSet presAssocID="{E9DB559F-F5FD-4860-9305-7DA3D53DCA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A575B0-8C5E-450A-8B3F-43F0D9660166}" type="pres">
      <dgm:prSet presAssocID="{0722F1DA-DB19-49BC-A816-D25BEE4E5C1E}" presName="singleCycle" presStyleCnt="0"/>
      <dgm:spPr/>
    </dgm:pt>
    <dgm:pt modelId="{47C81AE8-F7F6-42D6-8CCF-7CA3D277BF1E}" type="pres">
      <dgm:prSet presAssocID="{0722F1DA-DB19-49BC-A816-D25BEE4E5C1E}" presName="singleCenter" presStyleLbl="node1" presStyleIdx="0" presStyleCnt="4" custScaleX="146907" custLinFactNeighborX="2717" custLinFactNeighborY="870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D38E621-DF6E-4321-907E-079B9FFB8616}" type="pres">
      <dgm:prSet presAssocID="{356F8116-5F51-4C02-8433-CF39B2F321C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7F1CB3B-CBA5-4C1A-8479-AE3698617C1B}" type="pres">
      <dgm:prSet presAssocID="{761E5F15-6D9C-470E-A2F5-85E924EB0B70}" presName="text0" presStyleLbl="node1" presStyleIdx="1" presStyleCnt="4" custScaleX="283465" custScaleY="221901" custRadScaleRad="79599" custRadScaleInc="6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06A3C-7E56-46AF-8C63-2CC4DA20CE2F}" type="pres">
      <dgm:prSet presAssocID="{1672DA26-47AB-4CC7-9F4E-FDE47FD12C3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4AEB114-B6B0-4E46-8F97-A7A5AC85D596}" type="pres">
      <dgm:prSet presAssocID="{F678CC1E-AE50-4881-BB12-053F472BC8B2}" presName="text0" presStyleLbl="node1" presStyleIdx="2" presStyleCnt="4" custScaleX="272377" custScaleY="257820" custRadScaleRad="157232" custRadScaleInc="-28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C80B1-3FF3-4B2B-A877-AA2CDEEF88E0}" type="pres">
      <dgm:prSet presAssocID="{8EB85BD8-81E3-4F4E-A4C5-F15A9B24E19C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6FEF4B9-912F-4E45-9ED9-26394A8A99DE}" type="pres">
      <dgm:prSet presAssocID="{2E4204D3-6696-471C-994E-002F52A4DEFB}" presName="text0" presStyleLbl="node1" presStyleIdx="3" presStyleCnt="4" custScaleX="307740" custScaleY="297161" custRadScaleRad="126345" custRadScaleInc="20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DC9BBD-E494-4527-A8DD-09FF5337E038}" type="presOf" srcId="{8EB85BD8-81E3-4F4E-A4C5-F15A9B24E19C}" destId="{B2DC80B1-3FF3-4B2B-A877-AA2CDEEF88E0}" srcOrd="0" destOrd="0" presId="urn:microsoft.com/office/officeart/2008/layout/RadialCluster"/>
    <dgm:cxn modelId="{7945F9A4-5EC1-4101-824C-6232987DD6EA}" type="presOf" srcId="{F678CC1E-AE50-4881-BB12-053F472BC8B2}" destId="{14AEB114-B6B0-4E46-8F97-A7A5AC85D596}" srcOrd="0" destOrd="0" presId="urn:microsoft.com/office/officeart/2008/layout/RadialCluster"/>
    <dgm:cxn modelId="{A9CE72A1-6796-4297-B71D-CD29338DE5EB}" type="presOf" srcId="{1672DA26-47AB-4CC7-9F4E-FDE47FD12C31}" destId="{56D06A3C-7E56-46AF-8C63-2CC4DA20CE2F}" srcOrd="0" destOrd="0" presId="urn:microsoft.com/office/officeart/2008/layout/RadialCluster"/>
    <dgm:cxn modelId="{3330066C-C8A4-4284-88A5-19F56A54A071}" type="presOf" srcId="{2E4204D3-6696-471C-994E-002F52A4DEFB}" destId="{06FEF4B9-912F-4E45-9ED9-26394A8A99DE}" srcOrd="0" destOrd="0" presId="urn:microsoft.com/office/officeart/2008/layout/RadialCluster"/>
    <dgm:cxn modelId="{8E5C1B39-0CBF-4F99-BF7B-25272FE1CE74}" srcId="{0722F1DA-DB19-49BC-A816-D25BEE4E5C1E}" destId="{F678CC1E-AE50-4881-BB12-053F472BC8B2}" srcOrd="1" destOrd="0" parTransId="{1672DA26-47AB-4CC7-9F4E-FDE47FD12C31}" sibTransId="{34B9BBB1-31F2-4194-822D-0EF3D0608EF3}"/>
    <dgm:cxn modelId="{D1C260D4-D99D-4E6C-B095-28C440845622}" srcId="{0722F1DA-DB19-49BC-A816-D25BEE4E5C1E}" destId="{2E4204D3-6696-471C-994E-002F52A4DEFB}" srcOrd="2" destOrd="0" parTransId="{8EB85BD8-81E3-4F4E-A4C5-F15A9B24E19C}" sibTransId="{938CB149-691F-4DB6-B5D4-E29CACCD5F4D}"/>
    <dgm:cxn modelId="{4DE22041-1E97-4B07-9744-56A95C16B142}" type="presOf" srcId="{0722F1DA-DB19-49BC-A816-D25BEE4E5C1E}" destId="{47C81AE8-F7F6-42D6-8CCF-7CA3D277BF1E}" srcOrd="0" destOrd="0" presId="urn:microsoft.com/office/officeart/2008/layout/RadialCluster"/>
    <dgm:cxn modelId="{7E0294A7-D2C3-41F8-8CCC-FDAAA6157B0C}" srcId="{E9DB559F-F5FD-4860-9305-7DA3D53DCACA}" destId="{0722F1DA-DB19-49BC-A816-D25BEE4E5C1E}" srcOrd="0" destOrd="0" parTransId="{65FC4EB6-10A5-4B79-A965-217B439D90ED}" sibTransId="{1394C143-36CB-4376-B909-316A007EA198}"/>
    <dgm:cxn modelId="{80253FB3-A2F7-445B-88BE-6344A8C23F68}" type="presOf" srcId="{356F8116-5F51-4C02-8433-CF39B2F321CB}" destId="{8D38E621-DF6E-4321-907E-079B9FFB8616}" srcOrd="0" destOrd="0" presId="urn:microsoft.com/office/officeart/2008/layout/RadialCluster"/>
    <dgm:cxn modelId="{EEB5754B-DD0D-4606-A345-261C302412BD}" srcId="{0722F1DA-DB19-49BC-A816-D25BEE4E5C1E}" destId="{761E5F15-6D9C-470E-A2F5-85E924EB0B70}" srcOrd="0" destOrd="0" parTransId="{356F8116-5F51-4C02-8433-CF39B2F321CB}" sibTransId="{2777D72A-F641-49E1-AB3A-1550EDCF5C9B}"/>
    <dgm:cxn modelId="{BF0E0EF9-AE22-4A4E-909F-2AED35AD3AB9}" type="presOf" srcId="{761E5F15-6D9C-470E-A2F5-85E924EB0B70}" destId="{77F1CB3B-CBA5-4C1A-8479-AE3698617C1B}" srcOrd="0" destOrd="0" presId="urn:microsoft.com/office/officeart/2008/layout/RadialCluster"/>
    <dgm:cxn modelId="{97D3782A-5152-4B80-929C-3044917A7045}" type="presOf" srcId="{E9DB559F-F5FD-4860-9305-7DA3D53DCACA}" destId="{A38EA9D7-12DF-47DA-9DE7-D262E9C177CC}" srcOrd="0" destOrd="0" presId="urn:microsoft.com/office/officeart/2008/layout/RadialCluster"/>
    <dgm:cxn modelId="{BE0D8DB4-A070-48A6-960B-D870D4C7661B}" type="presParOf" srcId="{A38EA9D7-12DF-47DA-9DE7-D262E9C177CC}" destId="{10A575B0-8C5E-450A-8B3F-43F0D9660166}" srcOrd="0" destOrd="0" presId="urn:microsoft.com/office/officeart/2008/layout/RadialCluster"/>
    <dgm:cxn modelId="{F85A8108-D6DE-4552-A672-88E55463E87A}" type="presParOf" srcId="{10A575B0-8C5E-450A-8B3F-43F0D9660166}" destId="{47C81AE8-F7F6-42D6-8CCF-7CA3D277BF1E}" srcOrd="0" destOrd="0" presId="urn:microsoft.com/office/officeart/2008/layout/RadialCluster"/>
    <dgm:cxn modelId="{8B168147-92A6-4719-8B42-B07E2DD088DB}" type="presParOf" srcId="{10A575B0-8C5E-450A-8B3F-43F0D9660166}" destId="{8D38E621-DF6E-4321-907E-079B9FFB8616}" srcOrd="1" destOrd="0" presId="urn:microsoft.com/office/officeart/2008/layout/RadialCluster"/>
    <dgm:cxn modelId="{CCEC98E6-64B6-41A3-9F2D-BCCCEA307134}" type="presParOf" srcId="{10A575B0-8C5E-450A-8B3F-43F0D9660166}" destId="{77F1CB3B-CBA5-4C1A-8479-AE3698617C1B}" srcOrd="2" destOrd="0" presId="urn:microsoft.com/office/officeart/2008/layout/RadialCluster"/>
    <dgm:cxn modelId="{246A8059-6EAB-4CCD-A8D2-54591466C877}" type="presParOf" srcId="{10A575B0-8C5E-450A-8B3F-43F0D9660166}" destId="{56D06A3C-7E56-46AF-8C63-2CC4DA20CE2F}" srcOrd="3" destOrd="0" presId="urn:microsoft.com/office/officeart/2008/layout/RadialCluster"/>
    <dgm:cxn modelId="{5275F25B-8A42-42E1-8730-CF0C35AD0F55}" type="presParOf" srcId="{10A575B0-8C5E-450A-8B3F-43F0D9660166}" destId="{14AEB114-B6B0-4E46-8F97-A7A5AC85D596}" srcOrd="4" destOrd="0" presId="urn:microsoft.com/office/officeart/2008/layout/RadialCluster"/>
    <dgm:cxn modelId="{B63D3676-1BE6-4874-847D-6720DC6AAAC8}" type="presParOf" srcId="{10A575B0-8C5E-450A-8B3F-43F0D9660166}" destId="{B2DC80B1-3FF3-4B2B-A877-AA2CDEEF88E0}" srcOrd="5" destOrd="0" presId="urn:microsoft.com/office/officeart/2008/layout/RadialCluster"/>
    <dgm:cxn modelId="{4701C318-3B30-47A0-90E0-097B967AF381}" type="presParOf" srcId="{10A575B0-8C5E-450A-8B3F-43F0D9660166}" destId="{06FEF4B9-912F-4E45-9ED9-26394A8A99D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DE0D4-A08E-47D6-B217-7E22DE9C5BE0}">
      <dsp:nvSpPr>
        <dsp:cNvPr id="0" name=""/>
        <dsp:cNvSpPr/>
      </dsp:nvSpPr>
      <dsp:spPr>
        <a:xfrm>
          <a:off x="1536396" y="-123709"/>
          <a:ext cx="5101604" cy="5101604"/>
        </a:xfrm>
        <a:prstGeom prst="circularArrow">
          <a:avLst>
            <a:gd name="adj1" fmla="val 5544"/>
            <a:gd name="adj2" fmla="val 330680"/>
            <a:gd name="adj3" fmla="val 14128558"/>
            <a:gd name="adj4" fmla="val 17174885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CF584-12BE-4EED-95F5-A7CAD4671CE4}">
      <dsp:nvSpPr>
        <dsp:cNvPr id="0" name=""/>
        <dsp:cNvSpPr/>
      </dsp:nvSpPr>
      <dsp:spPr>
        <a:xfrm>
          <a:off x="3079077" y="53"/>
          <a:ext cx="2016242" cy="803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alibri" pitchFamily="34" charset="0"/>
              <a:cs typeface="Calibri" pitchFamily="34" charset="0"/>
            </a:rPr>
            <a:t>Standards Interpretation</a:t>
          </a:r>
          <a:endParaRPr lang="en-US" sz="2200" b="1" kern="1200" dirty="0">
            <a:latin typeface="Calibri" pitchFamily="34" charset="0"/>
            <a:cs typeface="Calibri" pitchFamily="34" charset="0"/>
          </a:endParaRPr>
        </a:p>
      </dsp:txBody>
      <dsp:txXfrm>
        <a:off x="3118276" y="39252"/>
        <a:ext cx="1937844" cy="724604"/>
      </dsp:txXfrm>
    </dsp:sp>
    <dsp:sp modelId="{CF8D3431-04A6-45E8-8682-AFD3613FCC39}">
      <dsp:nvSpPr>
        <dsp:cNvPr id="0" name=""/>
        <dsp:cNvSpPr/>
      </dsp:nvSpPr>
      <dsp:spPr>
        <a:xfrm>
          <a:off x="5000374" y="1068332"/>
          <a:ext cx="2324482" cy="803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Expected Evidence of  Student Learning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5039573" y="1107531"/>
        <a:ext cx="2246084" cy="724604"/>
      </dsp:txXfrm>
    </dsp:sp>
    <dsp:sp modelId="{2BFD1565-4EAD-453A-A1EB-B4A8AE8DE325}">
      <dsp:nvSpPr>
        <dsp:cNvPr id="0" name=""/>
        <dsp:cNvSpPr/>
      </dsp:nvSpPr>
      <dsp:spPr>
        <a:xfrm>
          <a:off x="4936399" y="2431527"/>
          <a:ext cx="2602754" cy="803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Text-based Discussion (Research)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4975598" y="2470726"/>
        <a:ext cx="2524356" cy="724604"/>
      </dsp:txXfrm>
    </dsp:sp>
    <dsp:sp modelId="{24D19255-2E17-4AFC-843B-092C5F91F3E8}">
      <dsp:nvSpPr>
        <dsp:cNvPr id="0" name=""/>
        <dsp:cNvSpPr/>
      </dsp:nvSpPr>
      <dsp:spPr>
        <a:xfrm>
          <a:off x="4373532" y="3810081"/>
          <a:ext cx="2514810" cy="803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Model Construction (Trying on the work)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4412731" y="3849280"/>
        <a:ext cx="2436412" cy="724604"/>
      </dsp:txXfrm>
    </dsp:sp>
    <dsp:sp modelId="{6AE25C80-735F-432C-B74E-9A25FF99A513}">
      <dsp:nvSpPr>
        <dsp:cNvPr id="0" name=""/>
        <dsp:cNvSpPr/>
      </dsp:nvSpPr>
      <dsp:spPr>
        <a:xfrm>
          <a:off x="1357117" y="3810073"/>
          <a:ext cx="2422689" cy="803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Task &amp;                  Instructional Plan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1396316" y="3849272"/>
        <a:ext cx="2344291" cy="724604"/>
      </dsp:txXfrm>
    </dsp:sp>
    <dsp:sp modelId="{5F738F5F-C539-4510-95D5-87F175A55C30}">
      <dsp:nvSpPr>
        <dsp:cNvPr id="0" name=""/>
        <dsp:cNvSpPr/>
      </dsp:nvSpPr>
      <dsp:spPr>
        <a:xfrm>
          <a:off x="787527" y="2499449"/>
          <a:ext cx="2339948" cy="803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Student Work Examination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826726" y="2538648"/>
        <a:ext cx="2261550" cy="724604"/>
      </dsp:txXfrm>
    </dsp:sp>
    <dsp:sp modelId="{5248F340-0121-4519-B526-55F8FADDEC78}">
      <dsp:nvSpPr>
        <dsp:cNvPr id="0" name=""/>
        <dsp:cNvSpPr/>
      </dsp:nvSpPr>
      <dsp:spPr>
        <a:xfrm>
          <a:off x="1061219" y="1004977"/>
          <a:ext cx="2207533" cy="803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Revision of Task &amp;                 Instructional Plan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1100418" y="1044176"/>
        <a:ext cx="2129135" cy="724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81AE8-F7F6-42D6-8CCF-7CA3D277BF1E}">
      <dsp:nvSpPr>
        <dsp:cNvPr id="0" name=""/>
        <dsp:cNvSpPr/>
      </dsp:nvSpPr>
      <dsp:spPr>
        <a:xfrm>
          <a:off x="2641581" y="1876247"/>
          <a:ext cx="1628772" cy="1108710"/>
        </a:xfrm>
        <a:prstGeom prst="roundRect">
          <a:avLst/>
        </a:prstGeom>
        <a:solidFill>
          <a:srgbClr val="CC6600">
            <a:alpha val="90000"/>
          </a:srgbClr>
        </a:solidFill>
        <a:ln w="38100" cap="flat" cmpd="sng" algn="ctr">
          <a:solidFill>
            <a:srgbClr val="CC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itchFamily="34" charset="0"/>
              <a:cs typeface="Calibri" pitchFamily="34" charset="0"/>
            </a:rPr>
            <a:t>Common Core</a:t>
          </a:r>
          <a:endParaRPr lang="en-US" sz="2800" b="1" kern="1200" dirty="0">
            <a:latin typeface="Calibri" pitchFamily="34" charset="0"/>
            <a:cs typeface="Calibri" pitchFamily="34" charset="0"/>
          </a:endParaRPr>
        </a:p>
      </dsp:txBody>
      <dsp:txXfrm>
        <a:off x="2695704" y="1930370"/>
        <a:ext cx="1520526" cy="1000464"/>
      </dsp:txXfrm>
    </dsp:sp>
    <dsp:sp modelId="{8D38E621-DF6E-4321-907E-079B9FFB8616}">
      <dsp:nvSpPr>
        <dsp:cNvPr id="0" name=""/>
        <dsp:cNvSpPr/>
      </dsp:nvSpPr>
      <dsp:spPr>
        <a:xfrm rot="16206375">
          <a:off x="3321900" y="1740901"/>
          <a:ext cx="2706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93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1CB3B-CBA5-4C1A-8479-AE3698617C1B}">
      <dsp:nvSpPr>
        <dsp:cNvPr id="0" name=""/>
        <dsp:cNvSpPr/>
      </dsp:nvSpPr>
      <dsp:spPr>
        <a:xfrm>
          <a:off x="2406186" y="-42805"/>
          <a:ext cx="2105679" cy="1648359"/>
        </a:xfrm>
        <a:prstGeom prst="roundRect">
          <a:avLst/>
        </a:prstGeom>
        <a:solidFill>
          <a:schemeClr val="bg1">
            <a:lumMod val="95000"/>
            <a:alpha val="76667"/>
          </a:schemeClr>
        </a:solidFill>
        <a:ln w="38100" cap="flat" cmpd="sng" algn="ctr">
          <a:solidFill>
            <a:srgbClr val="CC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Content Standards</a:t>
          </a:r>
          <a:endParaRPr lang="en-US" sz="24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486652" y="37661"/>
        <a:ext cx="1944747" cy="1487427"/>
      </dsp:txXfrm>
    </dsp:sp>
    <dsp:sp modelId="{56D06A3C-7E56-46AF-8C63-2CC4DA20CE2F}">
      <dsp:nvSpPr>
        <dsp:cNvPr id="0" name=""/>
        <dsp:cNvSpPr/>
      </dsp:nvSpPr>
      <dsp:spPr>
        <a:xfrm rot="484327">
          <a:off x="4268844" y="2567502"/>
          <a:ext cx="3048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808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EB114-B6B0-4E46-8F97-A7A5AC85D596}">
      <dsp:nvSpPr>
        <dsp:cNvPr id="0" name=""/>
        <dsp:cNvSpPr/>
      </dsp:nvSpPr>
      <dsp:spPr>
        <a:xfrm>
          <a:off x="4572142" y="1774791"/>
          <a:ext cx="2023313" cy="1915179"/>
        </a:xfrm>
        <a:prstGeom prst="roundRect">
          <a:avLst/>
        </a:prstGeom>
        <a:solidFill>
          <a:schemeClr val="bg1">
            <a:lumMod val="95000"/>
            <a:alpha val="63333"/>
          </a:schemeClr>
        </a:solidFill>
        <a:ln w="38100" cap="flat" cmpd="sng" algn="ctr">
          <a:solidFill>
            <a:srgbClr val="CC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Instructional Shifts</a:t>
          </a:r>
          <a:endParaRPr lang="en-US" sz="25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665633" y="1868282"/>
        <a:ext cx="1836331" cy="1728197"/>
      </dsp:txXfrm>
    </dsp:sp>
    <dsp:sp modelId="{B2DC80B1-3FF3-4B2B-A877-AA2CDEEF88E0}">
      <dsp:nvSpPr>
        <dsp:cNvPr id="0" name=""/>
        <dsp:cNvSpPr/>
      </dsp:nvSpPr>
      <dsp:spPr>
        <a:xfrm rot="10239719">
          <a:off x="2453148" y="2579907"/>
          <a:ext cx="1896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689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EF4B9-912F-4E45-9ED9-26394A8A99DE}">
      <dsp:nvSpPr>
        <dsp:cNvPr id="0" name=""/>
        <dsp:cNvSpPr/>
      </dsp:nvSpPr>
      <dsp:spPr>
        <a:xfrm>
          <a:off x="168403" y="1679540"/>
          <a:ext cx="2286002" cy="2207417"/>
        </a:xfrm>
        <a:prstGeom prst="roundRect">
          <a:avLst/>
        </a:prstGeom>
        <a:solidFill>
          <a:schemeClr val="bg1">
            <a:lumMod val="95000"/>
            <a:alpha val="50000"/>
          </a:schemeClr>
        </a:solidFill>
        <a:ln w="38100" cap="flat" cmpd="sng" algn="ctr">
          <a:solidFill>
            <a:srgbClr val="CC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Math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Practices</a:t>
          </a:r>
          <a:endParaRPr lang="en-US" sz="2200" b="0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76160" y="1787297"/>
        <a:ext cx="2070488" cy="1991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DAA82-7C24-4F1D-8D05-F662BE916CEC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D918F-CE31-4711-90E5-06F84C22A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90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CC79186-1B37-4930-BD66-BB8AEF91AD58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BE1ECE7-50EE-43D6-AA47-5255A3887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1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99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chosen to focus</a:t>
            </a:r>
            <a:r>
              <a:rPr lang="en-US" baseline="0" dirty="0" smtClean="0"/>
              <a:t> on a few “focus domains” per grade band.  This yea3 (2013-2014) we are adding to our focus areas from last year, not replacing them (i.e. in 2013-14 Grade 8 will focus on Expressions and Equations &amp; Functions).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8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613"/>
              </a:spcAft>
            </a:pPr>
            <a:r>
              <a:rPr lang="en-US" dirty="0">
                <a:latin typeface="Helvetica" charset="0"/>
              </a:rPr>
              <a:t>The Common Core proposes a set of Mathematical Practices that all teachers should develop in their students.  These represent STUDENT BEHAVIORS. These practices are similar to NCTM’s Mathematical Processes from the </a:t>
            </a:r>
            <a:r>
              <a:rPr lang="en-US" i="1" dirty="0">
                <a:latin typeface="Helvetica" charset="0"/>
              </a:rPr>
              <a:t>Principles and Standards for School Mathematics</a:t>
            </a:r>
            <a:r>
              <a:rPr lang="en-US" dirty="0">
                <a:latin typeface="Helvetica" charset="0"/>
              </a:rPr>
              <a:t> and from </a:t>
            </a:r>
            <a:r>
              <a:rPr lang="en-US" i="1" dirty="0">
                <a:latin typeface="Helvetica" charset="0"/>
              </a:rPr>
              <a:t>Adding It Up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processes.  </a:t>
            </a:r>
            <a:endParaRPr lang="en-US" dirty="0">
              <a:latin typeface="Helvetica" charset="0"/>
            </a:endParaRPr>
          </a:p>
          <a:p>
            <a:pPr>
              <a:spcBef>
                <a:spcPct val="0"/>
              </a:spcBef>
              <a:spcAft>
                <a:spcPts val="613"/>
              </a:spcAft>
            </a:pPr>
            <a:endParaRPr lang="en-US" dirty="0">
              <a:latin typeface="Helvetica" charset="0"/>
            </a:endParaRPr>
          </a:p>
          <a:p>
            <a:pPr>
              <a:spcBef>
                <a:spcPct val="0"/>
              </a:spcBef>
              <a:spcAft>
                <a:spcPts val="613"/>
              </a:spcAft>
            </a:pPr>
            <a:endParaRPr lang="en-US" dirty="0">
              <a:latin typeface="Helvetica" charset="0"/>
            </a:endParaRPr>
          </a:p>
          <a:p>
            <a:pPr>
              <a:spcBef>
                <a:spcPct val="0"/>
              </a:spcBef>
              <a:spcAft>
                <a:spcPts val="613"/>
              </a:spcAft>
            </a:pPr>
            <a:r>
              <a:rPr lang="en-US" dirty="0" smtClean="0">
                <a:latin typeface="Helvetica" charset="0"/>
              </a:rPr>
              <a:t>Mathematically </a:t>
            </a:r>
            <a:r>
              <a:rPr lang="en-US" dirty="0">
                <a:latin typeface="Helvetica" charset="0"/>
              </a:rPr>
              <a:t>proficient students . . . </a:t>
            </a:r>
            <a:r>
              <a:rPr lang="en-US" dirty="0" smtClean="0">
                <a:latin typeface="Helvetica" charset="0"/>
              </a:rPr>
              <a:t>. Do what?</a:t>
            </a:r>
            <a:endParaRPr lang="en-US" dirty="0">
              <a:latin typeface="Helvetica" charset="0"/>
            </a:endParaRPr>
          </a:p>
          <a:p>
            <a:pPr>
              <a:spcBef>
                <a:spcPct val="0"/>
              </a:spcBef>
              <a:spcAft>
                <a:spcPts val="613"/>
              </a:spcAft>
            </a:pPr>
            <a:r>
              <a:rPr lang="en-US" dirty="0" smtClean="0">
                <a:latin typeface="Helvetica" charset="0"/>
              </a:rPr>
              <a:t>Some</a:t>
            </a:r>
            <a:r>
              <a:rPr lang="en-US" baseline="0" dirty="0" smtClean="0">
                <a:latin typeface="Helvetica" charset="0"/>
              </a:rPr>
              <a:t> of these practices we use in the classroom today, others we use rarely.</a:t>
            </a:r>
          </a:p>
          <a:p>
            <a:pPr>
              <a:spcBef>
                <a:spcPct val="0"/>
              </a:spcBef>
              <a:spcAft>
                <a:spcPts val="613"/>
              </a:spcAft>
            </a:pPr>
            <a:r>
              <a:rPr lang="en-US" baseline="0" dirty="0" smtClean="0">
                <a:latin typeface="Helvetica" charset="0"/>
              </a:rPr>
              <a:t>What ones are current practice in your classroom and which ones will you need to start incorporating into your lessons?</a:t>
            </a:r>
          </a:p>
          <a:p>
            <a:pPr>
              <a:spcBef>
                <a:spcPct val="0"/>
              </a:spcBef>
              <a:spcAft>
                <a:spcPts val="613"/>
              </a:spcAft>
            </a:pPr>
            <a:r>
              <a:rPr lang="en-US" baseline="0" dirty="0" smtClean="0">
                <a:latin typeface="Helvetica" charset="0"/>
              </a:rPr>
              <a:t>How will you do this?</a:t>
            </a:r>
            <a:endParaRPr lang="en-US" dirty="0">
              <a:latin typeface="Helvetica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E8CE54-8D25-40CC-8ED1-5165FB27CC6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33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 will you need</a:t>
            </a:r>
            <a:r>
              <a:rPr lang="en-US" baseline="0" dirty="0" smtClean="0"/>
              <a:t> t</a:t>
            </a:r>
            <a:r>
              <a:rPr lang="en-US" dirty="0" smtClean="0"/>
              <a:t>o do make sense of this problem and then solve it?</a:t>
            </a:r>
          </a:p>
          <a:p>
            <a:r>
              <a:rPr lang="en-US" dirty="0" smtClean="0"/>
              <a:t>In the past the teacher would draw the problem with the students and collect</a:t>
            </a:r>
            <a:r>
              <a:rPr lang="en-US" baseline="0" dirty="0" smtClean="0"/>
              <a:t> ideas about what needs to be answered and students would end up with a neat solvable problem. With Common Core the expectation is that they will struggle with the question and using group interactions solve it with a consensus approach.</a:t>
            </a:r>
          </a:p>
          <a:p>
            <a:endParaRPr lang="en-US" dirty="0" smtClean="0"/>
          </a:p>
          <a:p>
            <a:r>
              <a:rPr lang="en-US" dirty="0" smtClean="0"/>
              <a:t>Diagram</a:t>
            </a:r>
            <a:r>
              <a:rPr lang="en-US" baseline="0" dirty="0" smtClean="0"/>
              <a:t> correctly drawn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67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questions aligned to the unit of study,</a:t>
            </a:r>
            <a:r>
              <a:rPr lang="en-US" baseline="0" dirty="0" smtClean="0"/>
              <a:t> the standards document groups will solve the problem and then we will share a range of processes that led to the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11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you take away from this presentation</a:t>
            </a:r>
            <a:r>
              <a:rPr lang="en-US" baseline="0" dirty="0" smtClean="0"/>
              <a:t> that will assist you in these roles in your school?</a:t>
            </a:r>
          </a:p>
          <a:p>
            <a:r>
              <a:rPr lang="en-US" baseline="0" dirty="0" smtClean="0"/>
              <a:t>What additional support will you need?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8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-  Work for 20 minutes – stop and ask for questions – things needing to be clarified.</a:t>
            </a:r>
          </a:p>
          <a:p>
            <a:r>
              <a:rPr lang="en-US" dirty="0" smtClean="0"/>
              <a:t>Work for 20 minutes – stop and ask for questions – things needing to be clarified..</a:t>
            </a:r>
          </a:p>
          <a:p>
            <a:r>
              <a:rPr lang="en-US" dirty="0" smtClean="0"/>
              <a:t>Repeat two more times.</a:t>
            </a:r>
          </a:p>
          <a:p>
            <a:r>
              <a:rPr lang="en-US" dirty="0" smtClean="0"/>
              <a:t>Stop – Prepare for grade level sharing.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 will the problem/task or activity provide students the opportunity to engage in the Standards for Mathematical Practice?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make sense of problems and persevere in solving them?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be reasoning abstractly and quantitatively?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be explaining their thinking to each other?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be critiquing the reasoning/thinking of others?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be modeling with mathematics?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be attending to precision?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be looking for and making use of the structure of the lesson content?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59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Pass out Lesson</a:t>
            </a:r>
            <a:r>
              <a:rPr lang="en-US" sz="1200" baseline="0" dirty="0" smtClean="0"/>
              <a:t> Design Questions: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Listening for</a:t>
            </a:r>
            <a:r>
              <a:rPr lang="en-US" sz="1200" baseline="0" dirty="0" smtClean="0"/>
              <a:t> the following</a:t>
            </a:r>
          </a:p>
          <a:p>
            <a:pPr marL="0" indent="0">
              <a:buNone/>
            </a:pPr>
            <a:endParaRPr lang="en-US" sz="1200" dirty="0" smtClean="0"/>
          </a:p>
          <a:p>
            <a:pPr marL="514350" indent="-514350">
              <a:buAutoNum type="arabicPeriod"/>
            </a:pPr>
            <a:r>
              <a:rPr lang="en-US" sz="1200" dirty="0" smtClean="0"/>
              <a:t>How will the problem/task or activity provide students the opportunity to engage in the Standards for Mathematical Practice?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make sense of problems and persevere in solving them?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be reasoning abstractly and quantitatively?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be explaining their thinking to each other?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be critiquing the reasoning/thinking of others?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be modeling with mathematics?</a:t>
            </a:r>
          </a:p>
          <a:p>
            <a:pPr marL="514350" indent="-514350">
              <a:buAutoNum type="arabicPeriod"/>
            </a:pPr>
            <a:r>
              <a:rPr lang="en-US" sz="1200" dirty="0" smtClean="0"/>
              <a:t>How/when will students be attending to precision?</a:t>
            </a:r>
          </a:p>
          <a:p>
            <a:pPr marL="514350" indent="-514350">
              <a:buAutoNum type="arabicPeriod"/>
            </a:pPr>
            <a:r>
              <a:rPr lang="en-US" sz="1200" smtClean="0"/>
              <a:t>How/when will students be looking for and making use of the structure of the lesson content?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11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Fold a blank sheet of paper into fourths and</a:t>
            </a:r>
            <a:r>
              <a:rPr lang="en-US" baseline="0" dirty="0" smtClean="0"/>
              <a:t> complete the above sentence starters – one in each section of your folded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Debrief using chart paper – have a participant record.  </a:t>
            </a:r>
          </a:p>
          <a:p>
            <a:r>
              <a:rPr lang="en-US" dirty="0" smtClean="0"/>
              <a:t>Quick way to see how students are thinking.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more varied the operations they use to solve</a:t>
            </a:r>
            <a:r>
              <a:rPr lang="en-US" dirty="0" smtClean="0"/>
              <a:t> these problems,</a:t>
            </a:r>
            <a:r>
              <a:rPr lang="en-US" baseline="0" dirty="0" smtClean="0"/>
              <a:t> possibly the more knowledge of math practices they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5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how we engage in the learning.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64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F3251-6BF8-46B0-B777-32530A2E4C5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Common Core is a rigorous class (more</a:t>
            </a:r>
            <a:r>
              <a:rPr lang="en-US" baseline="0" dirty="0" smtClean="0"/>
              <a:t> rigorous than our current Algebra 1 classes), and will prepare students to be successful in High School mathematics courses.</a:t>
            </a:r>
          </a:p>
          <a:p>
            <a:r>
              <a:rPr lang="en-US" baseline="0" dirty="0" smtClean="0"/>
              <a:t>There will be opportunities for students to advance in middle school and in high school.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“Integrated Pathway” and “Traditional Pathway” teach the same standards, just in a different order.  By 11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grade, students will have learned the same standards, regardless of which pathway they were on.  The Integrated Pathway integrates Algebra, Geometry, and Statistics &amp; Probability standards at all three grade levels, with concepts building on one another from one year to the next.  </a:t>
            </a:r>
          </a:p>
          <a:p>
            <a:r>
              <a:rPr lang="en-US" baseline="0" dirty="0" smtClean="0"/>
              <a:t>-Allow time for questions and discussion from parents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4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2014-2015 we will offer Math 1 only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2015-2016 we will offer Math 1 and Math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2016-2017 we will offer Math 1, Math 2, and Math 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who do continue on a traditional pathway of Algebra, Geometry, Algebra II will be taking Common Core (CC) Algebra, Geometry, and Algebra II which will prepare them for the 11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 assessment.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-Allow time for questions and discussion from parents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4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36" indent="-171436">
              <a:spcBef>
                <a:spcPct val="0"/>
              </a:spcBef>
              <a:buFontTx/>
              <a:buChar char="•"/>
            </a:pPr>
            <a:r>
              <a:rPr lang="en-US" dirty="0" smtClean="0"/>
              <a:t>Common Core work must take into consideration the standards and practices (Math), as well as the Instructional Shifts.</a:t>
            </a:r>
            <a:r>
              <a:rPr lang="en-US" baseline="0" dirty="0" smtClean="0"/>
              <a:t> The SCUSD Instructional Core illustrates the connection between the content, practices and instructional shifts.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baseline="0" dirty="0" smtClean="0"/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B63C84-A3D8-42FB-B9E0-D994BD8B407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aseline="0" dirty="0" smtClean="0"/>
              <a:t>What was an academic challenge that you have had to overcome in your career? Share this event with a person at your table.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The Common Core Standards will probably be another academic challenge that you will need to overcome. The difference here is that there is support and guidance along the way.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lesson design, lesson implementation,</a:t>
            </a:r>
            <a:r>
              <a:rPr lang="en-US" baseline="0" dirty="0" smtClean="0"/>
              <a:t> learning experiences for students that are expected by the common core will need to go far beyond a demonstration of procedural content.  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Think back to your</a:t>
            </a:r>
            <a:r>
              <a:rPr lang="en-US" baseline="0" dirty="0" smtClean="0"/>
              <a:t> mathematics classes - </a:t>
            </a:r>
            <a:r>
              <a:rPr lang="en-US" dirty="0" smtClean="0"/>
              <a:t>Turn and talk to someone at your table regarding what a typical day was like in your math classes and how</a:t>
            </a:r>
            <a:r>
              <a:rPr lang="en-US" baseline="0" dirty="0" smtClean="0"/>
              <a:t> closely it mirrored the expectations of the CCSSM as shown as this slide.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baseline="0" dirty="0" smtClean="0"/>
              <a:t>Relate to fixed and growth mindset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baseline="0" dirty="0" smtClean="0"/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baseline="0" dirty="0" smtClean="0"/>
              <a:t> How does an emphasis on understanding demonstrate a belief in the growth mindset rather than the fixed mindset?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baseline="0" dirty="0" smtClean="0"/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baseline="0" dirty="0" smtClean="0"/>
              <a:t>How does this apply to your school?  What can you as the leader to do to support teachers in providing learning experiences for students as described above?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baseline="0" dirty="0" smtClean="0"/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baseline="0" dirty="0" smtClean="0"/>
              <a:t>What is the role of collaboration in supporting teachers?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Share out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Change is difficult</a:t>
            </a:r>
            <a:r>
              <a:rPr lang="en-US" baseline="0" dirty="0" smtClean="0"/>
              <a:t> and needs conscious thought, support and effective feedback.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How is this related to the growth mindset?  How does an emphasis on understanding demonstrate a belief in the growth mindset rather than the fixed mindset?  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Was the mathematics classroom experience you described earlier consistent with a growth mindset or a fixed mindset?  Explain your thinking. 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Now conceptual understanding is expected of all students.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0915DE-6C5A-49F8-A63C-B367078ABDA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SMP – represent the ways our students interact with the content – describe the student behaviors they are using when they are learning math.  Plans for these student behaviors should be considered in your lesson design.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00200" y="2098675"/>
            <a:ext cx="7543800" cy="147002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35426" y="3854450"/>
            <a:ext cx="715617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6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7239000" cy="4267200"/>
          </a:xfrm>
        </p:spPr>
        <p:txBody>
          <a:bodyPr/>
          <a:lstStyle>
            <a:lvl1pPr>
              <a:defRPr sz="26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400"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7620000" cy="685800"/>
          </a:xfrm>
        </p:spPr>
        <p:txBody>
          <a:bodyPr>
            <a:normAutofit/>
          </a:bodyPr>
          <a:lstStyle>
            <a:lvl1pPr algn="l">
              <a:tabLst>
                <a:tab pos="1144588" algn="l"/>
              </a:tabLst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7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D2BED-3057-4751-BC80-4C73A3EBEA81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00EBA-727E-46E0-BFE9-3D41C1439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1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D52C-439E-4753-99CA-A9C908650A73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7611-A1FD-4321-80E6-333CBFCF1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9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D52C-439E-4753-99CA-A9C908650A73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47611-A1FD-4321-80E6-333CBFCF1A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" y="-362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2" r:id="rId4"/>
    <p:sldLayoutId id="214748366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Mathematics Teachers</a:t>
            </a:r>
            <a:br>
              <a:rPr lang="en-US" dirty="0" smtClean="0"/>
            </a:br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2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7391400" cy="762000"/>
          </a:xfrm>
        </p:spPr>
        <p:txBody>
          <a:bodyPr/>
          <a:lstStyle/>
          <a:p>
            <a:pPr algn="l"/>
            <a:r>
              <a:rPr lang="en-US" sz="3200" smtClean="0">
                <a:solidFill>
                  <a:schemeClr val="bg1"/>
                </a:solidFill>
              </a:rPr>
              <a:t>CCSS for Mathematics Paradigm Shift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7010400" cy="441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Mathematics learning that goes beyond the demonstration of procedural content by: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providing extensive opportunities to reason and make sense of the mathematics they are learning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emphasizing student understanding, problem solving and sense making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developing deep understanding of content and use of conceptual understanding as a precursor to developing procedural or symbolic fluency.</a:t>
            </a:r>
          </a:p>
          <a:p>
            <a:pPr>
              <a:lnSpc>
                <a:spcPct val="80000"/>
              </a:lnSpc>
            </a:pPr>
            <a:endParaRPr lang="en-US" sz="3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Standards</a:t>
            </a:r>
          </a:p>
          <a:p>
            <a:r>
              <a:rPr lang="en-US" dirty="0" smtClean="0"/>
              <a:t>Standards for Mathematical Practice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- 2013-2014  SMP 1, 3,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1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8229600" cy="639763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Content Focus Areas</a:t>
            </a:r>
            <a:endParaRPr lang="en-US" dirty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190439"/>
              </p:ext>
            </p:extLst>
          </p:nvPr>
        </p:nvGraphicFramePr>
        <p:xfrm>
          <a:off x="1524000" y="1905000"/>
          <a:ext cx="7391401" cy="4764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438400"/>
                <a:gridCol w="3429001"/>
              </a:tblGrid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Content Focus Areas for Teachers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2012-2013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2013 - 2014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4842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Grades K – 2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Counting and Cardinality (K); Operations and Algebraic Thinking &amp; Number and Operations  in Base Ten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233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Grades 3 – 5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Number and Operations – Fractions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Operations and Algebraic Thinking &amp; Number and Operations  in Base Ten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740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Grades 6 – 7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Ratios and Proportional Reasoning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The Number System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52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Grade 8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Expressions and Equations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Functions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908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Grades 9 – 12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Integrated Math 1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3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5" y="1866900"/>
            <a:ext cx="91440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275" y="1143000"/>
            <a:ext cx="7705725" cy="609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900" smtClean="0">
                <a:solidFill>
                  <a:schemeClr val="bg1"/>
                </a:solidFill>
                <a:latin typeface="Impact" pitchFamily="34" charset="0"/>
                <a:ea typeface="+mj-ea"/>
              </a:rPr>
              <a:t>Standards for Mathematical Practice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138" y="2057400"/>
            <a:ext cx="7789862" cy="5075238"/>
          </a:xfrm>
        </p:spPr>
        <p:txBody>
          <a:bodyPr/>
          <a:lstStyle/>
          <a:p>
            <a:pPr marL="457200" lvl="1" indent="0">
              <a:buFont typeface="Arial" pitchFamily="34" charset="0"/>
              <a:buNone/>
            </a:pPr>
            <a:r>
              <a:rPr lang="en-US" sz="4000" b="1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US" sz="4000" b="1" smtClean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314" y="2036150"/>
            <a:ext cx="1219200" cy="46932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Make sense of problems and persevere in solving them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6.  Attend to precision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2133600"/>
            <a:ext cx="4419600" cy="129539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 Reason abstractly and quantitatively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 Construct viable arguments and critique the reasoning of others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3810000"/>
            <a:ext cx="4419600" cy="11430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 with mathematics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endParaRPr lang="en-US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 appropriate tools strategically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1872" y="5365173"/>
            <a:ext cx="4426528" cy="1219199"/>
          </a:xfrm>
          <a:prstGeom prst="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 Look for and make use of structure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8. 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Look for and express regularity in repeated reasoning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6863" y="2532063"/>
            <a:ext cx="488950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32575" y="3454400"/>
            <a:ext cx="48895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32575" y="4189413"/>
            <a:ext cx="488950" cy="3048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46863" y="5443538"/>
            <a:ext cx="4889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835" name="TextBox 9"/>
          <p:cNvSpPr txBox="1">
            <a:spLocks noChangeArrowheads="1"/>
          </p:cNvSpPr>
          <p:nvPr/>
        </p:nvSpPr>
        <p:spPr bwMode="auto">
          <a:xfrm>
            <a:off x="7378700" y="2476500"/>
            <a:ext cx="1524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  <a:cs typeface="Calibri" pitchFamily="34" charset="0"/>
              </a:rPr>
              <a:t>Reasoning &amp; Explaining</a:t>
            </a:r>
          </a:p>
        </p:txBody>
      </p:sp>
      <p:sp>
        <p:nvSpPr>
          <p:cNvPr id="34836" name="TextBox 10"/>
          <p:cNvSpPr txBox="1">
            <a:spLocks noChangeArrowheads="1"/>
          </p:cNvSpPr>
          <p:nvPr/>
        </p:nvSpPr>
        <p:spPr bwMode="auto">
          <a:xfrm>
            <a:off x="7353300" y="3340100"/>
            <a:ext cx="1463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  <a:cs typeface="Calibri" pitchFamily="34" charset="0"/>
              </a:rPr>
              <a:t>Modeling &amp;                </a:t>
            </a:r>
          </a:p>
          <a:p>
            <a:r>
              <a:rPr lang="en-US" sz="2000" b="1">
                <a:latin typeface="Calibri" pitchFamily="34" charset="0"/>
                <a:cs typeface="Calibri" pitchFamily="34" charset="0"/>
              </a:rPr>
              <a:t>Using Tools</a:t>
            </a:r>
          </a:p>
        </p:txBody>
      </p:sp>
      <p:sp>
        <p:nvSpPr>
          <p:cNvPr id="34837" name="TextBox 11"/>
          <p:cNvSpPr txBox="1">
            <a:spLocks noChangeArrowheads="1"/>
          </p:cNvSpPr>
          <p:nvPr/>
        </p:nvSpPr>
        <p:spPr bwMode="auto">
          <a:xfrm rot="10800000" flipV="1">
            <a:off x="7372350" y="4060825"/>
            <a:ext cx="160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  <a:cs typeface="Calibri" pitchFamily="34" charset="0"/>
              </a:rPr>
              <a:t>Seeing Structure &amp; Generalizing</a:t>
            </a:r>
          </a:p>
        </p:txBody>
      </p:sp>
      <p:sp>
        <p:nvSpPr>
          <p:cNvPr id="34838" name="TextBox 15"/>
          <p:cNvSpPr txBox="1">
            <a:spLocks noChangeArrowheads="1"/>
          </p:cNvSpPr>
          <p:nvPr/>
        </p:nvSpPr>
        <p:spPr bwMode="auto">
          <a:xfrm>
            <a:off x="7316788" y="5246688"/>
            <a:ext cx="19494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  <a:cs typeface="Calibri" pitchFamily="34" charset="0"/>
              </a:rPr>
              <a:t>Overarching Habits of Mind of a Productive Mathematical Thinker</a:t>
            </a:r>
          </a:p>
        </p:txBody>
      </p:sp>
      <p:sp>
        <p:nvSpPr>
          <p:cNvPr id="17" name="Oval 16"/>
          <p:cNvSpPr/>
          <p:nvPr/>
        </p:nvSpPr>
        <p:spPr>
          <a:xfrm>
            <a:off x="6919913" y="1928813"/>
            <a:ext cx="1766887" cy="4619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Legend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Choose a playing card from the bag.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 – Student</a:t>
            </a:r>
          </a:p>
          <a:p>
            <a:pPr marL="0" indent="0">
              <a:buNone/>
            </a:pPr>
            <a:r>
              <a:rPr lang="en-US" dirty="0" smtClean="0"/>
              <a:t>2 – Observer for SMP 1, 3 and 6</a:t>
            </a:r>
          </a:p>
          <a:p>
            <a:pPr marL="0" indent="0">
              <a:buNone/>
            </a:pPr>
            <a:r>
              <a:rPr lang="en-US" dirty="0"/>
              <a:t>3 – Observer for use of teacher moves/    questioning strategies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1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05000"/>
            <a:ext cx="7391400" cy="472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/>
              <a:t>Archaeologists have started a dig for remains of statues of the </a:t>
            </a:r>
            <a:r>
              <a:rPr lang="en-US" sz="2900" dirty="0" err="1"/>
              <a:t>Olmay</a:t>
            </a:r>
            <a:r>
              <a:rPr lang="en-US" sz="2900" dirty="0"/>
              <a:t> tribe, believed to have inhabited the area.  They have laid out a grid 20 yards by 20 yards in the area where they found two statues belonging to the tribe.  The </a:t>
            </a:r>
            <a:r>
              <a:rPr lang="en-US" sz="2900" dirty="0" err="1"/>
              <a:t>Olmay</a:t>
            </a:r>
            <a:r>
              <a:rPr lang="en-US" sz="2900" dirty="0"/>
              <a:t> always set out their statues in the shape of a square.  Within the grid they laid out, the two statues they found were at points A (8,2) and B (2,10).  After much searching, a third statue was found outside their grid.  The archaeologists extended their grid to include the third statue.  The third statue was found at the point C (-6,4).</a:t>
            </a:r>
          </a:p>
          <a:p>
            <a:pPr marL="0" indent="0">
              <a:buNone/>
            </a:pPr>
            <a:endParaRPr lang="en-US" sz="2900" dirty="0"/>
          </a:p>
          <a:p>
            <a:pPr marL="514350" lvl="0" indent="-514350">
              <a:spcAft>
                <a:spcPts val="2400"/>
              </a:spcAft>
              <a:buFont typeface="+mj-lt"/>
              <a:buAutoNum type="alphaLcParenR"/>
            </a:pPr>
            <a:r>
              <a:rPr lang="en-US" sz="2900" dirty="0"/>
              <a:t>Use math and words to justify if it is reasonable for the archaeologists to assume that the three statues they found are all part of the same square</a:t>
            </a:r>
            <a:r>
              <a:rPr lang="en-US" sz="2900" dirty="0" smtClean="0"/>
              <a:t>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900" dirty="0" smtClean="0"/>
              <a:t>Given </a:t>
            </a:r>
            <a:r>
              <a:rPr lang="en-US" sz="2900" dirty="0"/>
              <a:t>your answer from (a), where should the archaeologists start the search for the next statue?  Support your answer with mathematics.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equations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29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60" y="1004551"/>
            <a:ext cx="7321639" cy="77273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Break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586" y="2034862"/>
            <a:ext cx="7154214" cy="40913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1" name="Picture 3" descr="C:\Users\jdonlin\AppData\Local\Microsoft\Windows\Temporary Internet Files\Content.IE5\5PBS5039\MP9004483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6096000" cy="440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Unpacking the Standards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2564" y="2590800"/>
            <a:ext cx="7044236" cy="3059618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Unpacking the Standards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727845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Unpacking the Standards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26499"/>
            <a:ext cx="5791200" cy="422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1981200"/>
            <a:ext cx="7239000" cy="4800600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sz="2900" dirty="0" smtClean="0"/>
              <a:t>8:30 </a:t>
            </a:r>
            <a:r>
              <a:rPr lang="en-US" sz="2900" dirty="0" smtClean="0"/>
              <a:t>   Introductions</a:t>
            </a:r>
            <a:endParaRPr lang="en-US" sz="29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/>
              <a:t>8</a:t>
            </a:r>
            <a:r>
              <a:rPr lang="en-US" sz="2900" dirty="0" smtClean="0"/>
              <a:t>:35 </a:t>
            </a:r>
            <a:r>
              <a:rPr lang="en-US" sz="2900" dirty="0" smtClean="0"/>
              <a:t>   Dr</a:t>
            </a:r>
            <a:r>
              <a:rPr lang="en-US" sz="2900" dirty="0"/>
              <a:t>. Roberts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 smtClean="0"/>
              <a:t>9:15 </a:t>
            </a:r>
            <a:r>
              <a:rPr lang="en-US" sz="2900" dirty="0" smtClean="0"/>
              <a:t>   Warm </a:t>
            </a:r>
            <a:r>
              <a:rPr lang="en-US" sz="2900" dirty="0"/>
              <a:t>Up with mathematics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 smtClean="0"/>
              <a:t>9:30 </a:t>
            </a:r>
            <a:r>
              <a:rPr lang="en-US" sz="2900" dirty="0" smtClean="0"/>
              <a:t>   Outcomes</a:t>
            </a:r>
            <a:endParaRPr lang="en-US" sz="29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/>
              <a:t>10:00 </a:t>
            </a:r>
            <a:r>
              <a:rPr lang="en-US" sz="2900" dirty="0" smtClean="0"/>
              <a:t> Break</a:t>
            </a:r>
            <a:endParaRPr lang="en-US" sz="29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/>
              <a:t>10:15 </a:t>
            </a:r>
            <a:r>
              <a:rPr lang="en-US" sz="2900" dirty="0" smtClean="0"/>
              <a:t> Mathematical </a:t>
            </a:r>
            <a:r>
              <a:rPr lang="en-US" sz="2900" dirty="0"/>
              <a:t>Practice Standards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/>
              <a:t>10:30 </a:t>
            </a:r>
            <a:r>
              <a:rPr lang="en-US" sz="2900" dirty="0" smtClean="0"/>
              <a:t> </a:t>
            </a:r>
            <a:r>
              <a:rPr lang="en-US" sz="2900" dirty="0" smtClean="0"/>
              <a:t>A</a:t>
            </a:r>
            <a:r>
              <a:rPr lang="en-US" sz="2900" dirty="0" smtClean="0"/>
              <a:t>ctivity</a:t>
            </a:r>
            <a:endParaRPr lang="en-US" sz="29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/>
              <a:t>11:00 </a:t>
            </a:r>
            <a:r>
              <a:rPr lang="en-US" sz="2900" dirty="0" smtClean="0"/>
              <a:t> Sharing solutions</a:t>
            </a:r>
            <a:r>
              <a:rPr lang="en-US" sz="2900" dirty="0"/>
              <a:t> </a:t>
            </a:r>
            <a:r>
              <a:rPr lang="en-US" sz="2900" dirty="0" smtClean="0"/>
              <a:t>and</a:t>
            </a:r>
            <a:r>
              <a:rPr lang="en-US" sz="2900" dirty="0" smtClean="0"/>
              <a:t> Math Practices</a:t>
            </a:r>
            <a:endParaRPr lang="en-US" sz="29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/>
              <a:t>11:30 </a:t>
            </a:r>
            <a:r>
              <a:rPr lang="en-US" sz="2900" dirty="0" smtClean="0"/>
              <a:t> Unpacking </a:t>
            </a:r>
            <a:r>
              <a:rPr lang="en-US" sz="2900" dirty="0"/>
              <a:t>the standards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 smtClean="0"/>
              <a:t>12:00 </a:t>
            </a:r>
            <a:r>
              <a:rPr lang="en-US" sz="2900" dirty="0" smtClean="0"/>
              <a:t> Lunch</a:t>
            </a:r>
            <a:endParaRPr lang="en-US" sz="29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/>
              <a:t>1:00 </a:t>
            </a:r>
            <a:r>
              <a:rPr lang="en-US" sz="2900" dirty="0" smtClean="0"/>
              <a:t>   Warm </a:t>
            </a:r>
            <a:r>
              <a:rPr lang="en-US" sz="2900" dirty="0"/>
              <a:t>up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/>
              <a:t>1:10 </a:t>
            </a:r>
            <a:r>
              <a:rPr lang="en-US" sz="2900" dirty="0" smtClean="0"/>
              <a:t>   Lesson Planning for Math Practices</a:t>
            </a:r>
            <a:endParaRPr lang="en-US" sz="29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/>
              <a:t>1:30 </a:t>
            </a:r>
            <a:r>
              <a:rPr lang="en-US" sz="2900" dirty="0" smtClean="0"/>
              <a:t>   Clarifications</a:t>
            </a:r>
            <a:endParaRPr lang="en-US" sz="29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/>
              <a:t>1:50 </a:t>
            </a:r>
            <a:r>
              <a:rPr lang="en-US" sz="2900" dirty="0" smtClean="0"/>
              <a:t>   Further </a:t>
            </a:r>
            <a:r>
              <a:rPr lang="en-US" sz="2900" dirty="0"/>
              <a:t>clarifications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/>
              <a:t>2:30 </a:t>
            </a:r>
            <a:r>
              <a:rPr lang="en-US" sz="2900" dirty="0" smtClean="0"/>
              <a:t>   Reflection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900" dirty="0" smtClean="0"/>
              <a:t>3:00    Finish </a:t>
            </a:r>
            <a:endParaRPr lang="en-US" sz="29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74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Unpacking the Standards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329" y="2362200"/>
            <a:ext cx="7434117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Domain –Expressing Geometric Properties with Equations</a:t>
            </a:r>
          </a:p>
          <a:p>
            <a:pPr marL="0" indent="0">
              <a:buNone/>
            </a:pPr>
            <a:r>
              <a:rPr lang="en-US" dirty="0" smtClean="0"/>
              <a:t>Cluster – Use coordinates to prove simple geometric theorems algebraically </a:t>
            </a:r>
          </a:p>
          <a:p>
            <a:pPr marL="0" indent="0">
              <a:buNone/>
            </a:pPr>
            <a:r>
              <a:rPr lang="en-US" dirty="0" smtClean="0"/>
              <a:t>Standard - G.GPE4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the Standards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60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s the grade level/band content leader at your school, you will have a role: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/>
              <a:t>As </a:t>
            </a:r>
            <a:r>
              <a:rPr lang="en-US" dirty="0" smtClean="0"/>
              <a:t>the content </a:t>
            </a:r>
            <a:r>
              <a:rPr lang="en-US" dirty="0"/>
              <a:t>expert</a:t>
            </a:r>
          </a:p>
          <a:p>
            <a:pPr marL="514350" indent="-514350">
              <a:buAutoNum type="arabicPeriod"/>
            </a:pPr>
            <a:r>
              <a:rPr lang="en-US" dirty="0"/>
              <a:t>As a content pedagogy </a:t>
            </a:r>
            <a:r>
              <a:rPr lang="en-US" dirty="0" smtClean="0"/>
              <a:t>expert</a:t>
            </a:r>
          </a:p>
          <a:p>
            <a:pPr marL="514350" indent="-514350">
              <a:buAutoNum type="arabicPeriod"/>
            </a:pPr>
            <a:r>
              <a:rPr lang="en-US" dirty="0" smtClean="0"/>
              <a:t>As the leader of collaborative planning – units of study and lesson planning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As the leader of peer observation experiences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It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9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77724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LUNCH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jdonlin\AppData\Local\Microsoft\Windows\Temporary Internet Files\Content.IE5\5PBS5039\MP90040927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28014"/>
            <a:ext cx="6324599" cy="4098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Create the numbers from one to ten using four 4’s. Any mathematical operation is acceptable.</a:t>
            </a:r>
          </a:p>
          <a:p>
            <a:pPr marL="0" indent="0">
              <a:buNone/>
            </a:pPr>
            <a:r>
              <a:rPr lang="en-US" dirty="0" smtClean="0"/>
              <a:t>Example 44/44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33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05000"/>
            <a:ext cx="7239000" cy="4876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dirty="0"/>
              <a:t>In a lesson that you will be teaching in the next week, will my students be experiencing a similar kind of learning?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Work with a colleagues to adjust your lesson design as necessary for the following:</a:t>
            </a:r>
          </a:p>
          <a:p>
            <a:pPr marL="0" indent="0">
              <a:buNone/>
            </a:pPr>
            <a:r>
              <a:rPr lang="en-US" sz="3400" dirty="0"/>
              <a:t>How will the problem/task or activity provide students the opportunity to engage in the Standards for Mathematical Practice?</a:t>
            </a:r>
          </a:p>
          <a:p>
            <a:pPr marL="514350" indent="-514350">
              <a:buAutoNum type="arabicPeriod"/>
            </a:pPr>
            <a:r>
              <a:rPr lang="en-US" sz="3400" b="1" dirty="0"/>
              <a:t>How/when will students make sense of problems and persevere in solving them?</a:t>
            </a:r>
          </a:p>
          <a:p>
            <a:pPr marL="514350" indent="-514350">
              <a:buAutoNum type="arabicPeriod"/>
            </a:pPr>
            <a:r>
              <a:rPr lang="en-US" sz="3400" dirty="0"/>
              <a:t>How/when will students be reasoning abstractly and quantitatively?</a:t>
            </a:r>
          </a:p>
          <a:p>
            <a:pPr marL="514350" indent="-514350">
              <a:buAutoNum type="arabicPeriod"/>
            </a:pPr>
            <a:r>
              <a:rPr lang="en-US" sz="3400" b="1" dirty="0"/>
              <a:t>How/when will students be explaining their thinking to each other?</a:t>
            </a:r>
          </a:p>
          <a:p>
            <a:pPr marL="514350" indent="-514350">
              <a:buAutoNum type="arabicPeriod"/>
            </a:pPr>
            <a:r>
              <a:rPr lang="en-US" sz="3400" b="1" dirty="0"/>
              <a:t>How/when will students be </a:t>
            </a:r>
            <a:r>
              <a:rPr lang="en-US" sz="3400" b="1" dirty="0" smtClean="0"/>
              <a:t>critiquing </a:t>
            </a:r>
            <a:r>
              <a:rPr lang="en-US" sz="3400" b="1" dirty="0"/>
              <a:t>the </a:t>
            </a:r>
            <a:r>
              <a:rPr lang="en-US" sz="3400" b="1" dirty="0" smtClean="0"/>
              <a:t>reasoning/thinking </a:t>
            </a:r>
            <a:r>
              <a:rPr lang="en-US" sz="3400" b="1" dirty="0"/>
              <a:t>of others</a:t>
            </a:r>
            <a:r>
              <a:rPr lang="en-US" sz="3400" b="1" dirty="0" smtClean="0"/>
              <a:t>? </a:t>
            </a:r>
            <a:endParaRPr lang="en-US" sz="3400" b="1" dirty="0"/>
          </a:p>
          <a:p>
            <a:pPr marL="514350" indent="-514350">
              <a:buAutoNum type="arabicPeriod"/>
            </a:pPr>
            <a:r>
              <a:rPr lang="en-US" sz="3400" dirty="0"/>
              <a:t>How/when will students be modeling with mathematics?</a:t>
            </a:r>
          </a:p>
          <a:p>
            <a:pPr marL="514350" indent="-514350">
              <a:buAutoNum type="arabicPeriod"/>
            </a:pPr>
            <a:r>
              <a:rPr lang="en-US" sz="3400" b="1" dirty="0"/>
              <a:t>How/when will students be attending to precision?</a:t>
            </a:r>
          </a:p>
          <a:p>
            <a:pPr marL="514350" indent="-514350">
              <a:buAutoNum type="arabicPeriod"/>
            </a:pPr>
            <a:r>
              <a:rPr lang="en-US" sz="3400" dirty="0"/>
              <a:t>How/when will students be looking for and making use of the structure of the lesson content</a:t>
            </a:r>
            <a:r>
              <a:rPr lang="en-US" sz="3400" dirty="0" smtClean="0"/>
              <a:t>?</a:t>
            </a: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Be prepared to share the lesson with another grade level team and your school team.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28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Share the lesson(s) with another grade level team.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Share the lesson(s) your school team.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feedback</a:t>
            </a:r>
          </a:p>
        </p:txBody>
      </p:sp>
    </p:spTree>
    <p:extLst>
      <p:ext uri="{BB962C8B-B14F-4D97-AF65-F5344CB8AC3E}">
        <p14:creationId xmlns:p14="http://schemas.microsoft.com/office/powerpoint/2010/main" val="1079757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7772400" cy="8382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Reflection</a:t>
            </a:r>
          </a:p>
        </p:txBody>
      </p:sp>
      <p:graphicFrame>
        <p:nvGraphicFramePr>
          <p:cNvPr id="4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808915"/>
              </p:ext>
            </p:extLst>
          </p:nvPr>
        </p:nvGraphicFramePr>
        <p:xfrm>
          <a:off x="1371600" y="1905000"/>
          <a:ext cx="7772400" cy="49530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47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One idea that interests me is 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Something I plan to try 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247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One step I will take tomorrow to lead other math teachers in my grade is  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 wonder 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81200"/>
            <a:ext cx="75438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“Professional development works, if it works at all, by influencing what teachers </a:t>
            </a:r>
            <a:r>
              <a:rPr lang="en-US" sz="4400" i="1" dirty="0" smtClean="0"/>
              <a:t>do . . .”</a:t>
            </a:r>
          </a:p>
          <a:p>
            <a:pPr marL="0" indent="0">
              <a:buNone/>
            </a:pPr>
            <a:r>
              <a:rPr lang="en-US" sz="4400" i="1" dirty="0"/>
              <a:t> </a:t>
            </a:r>
            <a:r>
              <a:rPr lang="en-US" sz="4400" i="1" dirty="0" smtClean="0"/>
              <a:t>                  </a:t>
            </a:r>
            <a:r>
              <a:rPr lang="en-US" sz="1200" i="1" dirty="0" smtClean="0"/>
              <a:t>Instructional Rounds in Education, pg. 24.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2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all the digits of today’s date create </a:t>
            </a:r>
            <a:r>
              <a:rPr lang="en-US" smtClean="0"/>
              <a:t>each number </a:t>
            </a:r>
            <a:r>
              <a:rPr lang="en-US" dirty="0" smtClean="0"/>
              <a:t>between one and ten.</a:t>
            </a:r>
          </a:p>
          <a:p>
            <a:pPr marL="0" indent="0">
              <a:buNone/>
            </a:pPr>
            <a:r>
              <a:rPr lang="en-US" dirty="0" smtClean="0"/>
              <a:t>10112013</a:t>
            </a:r>
          </a:p>
          <a:p>
            <a:pPr marL="0" indent="0">
              <a:buNone/>
            </a:pPr>
            <a:r>
              <a:rPr lang="en-US" dirty="0" smtClean="0"/>
              <a:t>(1+1+1+1+0!+0!) –(2+3) =1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</a:p>
          <a:p>
            <a:pPr marL="0" indent="0">
              <a:buNone/>
            </a:pPr>
            <a:r>
              <a:rPr lang="en-US" dirty="0" smtClean="0"/>
              <a:t>(20/10) </a:t>
            </a:r>
            <a:r>
              <a:rPr lang="en-US" dirty="0"/>
              <a:t>+</a:t>
            </a:r>
            <a:r>
              <a:rPr lang="en-US" dirty="0" smtClean="0"/>
              <a:t>2 –(1+3) +1 =1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3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Participants will increase their knowledge and understanding of the Mathematical Practices 1, 3 and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Participants will apply their knowledge and understanding to </a:t>
            </a:r>
            <a:r>
              <a:rPr lang="en-US" dirty="0"/>
              <a:t>a</a:t>
            </a:r>
            <a:r>
              <a:rPr lang="en-US" dirty="0" smtClean="0"/>
              <a:t> lesson design.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4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8839200" cy="639763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>
                <a:solidFill>
                  <a:schemeClr val="bg1"/>
                </a:solidFill>
                <a:latin typeface="Impact" pitchFamily="34" charset="0"/>
              </a:rPr>
              <a:t>Professional Learning Design Methodology</a:t>
            </a:r>
            <a:endParaRPr lang="en-US" sz="3400" dirty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652533"/>
              </p:ext>
            </p:extLst>
          </p:nvPr>
        </p:nvGraphicFramePr>
        <p:xfrm>
          <a:off x="1066800" y="1919287"/>
          <a:ext cx="8305800" cy="493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0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6FA54-1CB8-49B7-8714-9D3A121E2D6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7800" y="1066800"/>
            <a:ext cx="71513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College and Career Readiness</a:t>
            </a:r>
            <a:endParaRPr lang="en-US" sz="4400" dirty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59828"/>
              </p:ext>
            </p:extLst>
          </p:nvPr>
        </p:nvGraphicFramePr>
        <p:xfrm>
          <a:off x="1752600" y="2209800"/>
          <a:ext cx="6934200" cy="43527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67100"/>
                <a:gridCol w="34671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SCUSD Strategic Plan </a:t>
                      </a:r>
                    </a:p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- 2014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Common Core State Standards (CCSS)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Focus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8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Pillar One: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Career and College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Ready Students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The focus of the CCSS is to guarantee that all students are college and career ready as they exit from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high school.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7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8229600" cy="639763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Secondary Mathematics</a:t>
            </a:r>
            <a:endParaRPr lang="en-US" dirty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90787"/>
              </p:ext>
            </p:extLst>
          </p:nvPr>
        </p:nvGraphicFramePr>
        <p:xfrm>
          <a:off x="1485900" y="1905000"/>
          <a:ext cx="7620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429000"/>
                <a:gridCol w="3429000"/>
              </a:tblGrid>
              <a:tr h="36127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 Standards Courses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“Traditional Pathway”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Common Core Math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Courses</a:t>
                      </a:r>
                    </a:p>
                    <a:p>
                      <a:pPr algn="ctr"/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“Integrated Pathway”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9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Middle School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Pre-Algebra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Grade 7 Math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Algebra 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Grade 8 Math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High School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Algebra 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Math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Geometry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Math 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Algebra II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Math 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76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Higher-Level Courses (Pre-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Calc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, Calculus, Statistics, etc.)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Higher-Level Courses (Pre-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Calc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, Calculus, Statistics, etc.)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56388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*There will be advanced course options in middle school and high school that will allow students to take higher-level math courses, like AP Calculus and AP Statistics, by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10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8229600" cy="639763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Transition to an Integrated Pathway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09850"/>
              </p:ext>
            </p:extLst>
          </p:nvPr>
        </p:nvGraphicFramePr>
        <p:xfrm>
          <a:off x="1447800" y="2057400"/>
          <a:ext cx="7479030" cy="3810000"/>
        </p:xfrm>
        <a:graphic>
          <a:graphicData uri="http://schemas.openxmlformats.org/drawingml/2006/table">
            <a:tbl>
              <a:tblPr firstRow="1" firstCol="1" bandRow="1"/>
              <a:tblGrid>
                <a:gridCol w="2493010"/>
                <a:gridCol w="2493010"/>
                <a:gridCol w="2493010"/>
              </a:tblGrid>
              <a:tr h="73643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 Common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Year Roll-Out Plan of Integrated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Math Courses at High School</a:t>
                      </a:r>
                      <a:endParaRPr lang="en-US" sz="2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6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2014-2015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2015-2016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2016-2017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Geometry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Algebra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 Algebra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Higher-Level Math Classes (e.g. Pre-Calculus, AP Calculus, AP Statistics)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Higher-Level Math Classes (e.g. Pre-Calculus, AP Calculus, AP Statistics)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Higher-Level Math Classes (e.g. Pre-Calculus, AP Calculus, AP Statistics)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3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7239000" cy="1143000"/>
          </a:xfrm>
        </p:spPr>
        <p:txBody>
          <a:bodyPr/>
          <a:lstStyle/>
          <a:p>
            <a:pPr algn="l"/>
            <a:r>
              <a:rPr lang="en-US" sz="3500" dirty="0" smtClean="0">
                <a:solidFill>
                  <a:schemeClr val="bg1"/>
                </a:solidFill>
                <a:latin typeface="Impact" pitchFamily="34" charset="0"/>
              </a:rPr>
              <a:t>CCSSM Frame</a:t>
            </a: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76945" y="2438400"/>
          <a:ext cx="6595456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181100" y="2324100"/>
            <a:ext cx="6781800" cy="4038600"/>
          </a:xfrm>
          <a:prstGeom prst="rect">
            <a:avLst/>
          </a:prstGeom>
          <a:noFill/>
          <a:ln w="38100"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32" name="TextBox 6"/>
          <p:cNvSpPr txBox="1">
            <a:spLocks noChangeArrowheads="1"/>
          </p:cNvSpPr>
          <p:nvPr/>
        </p:nvSpPr>
        <p:spPr bwMode="auto">
          <a:xfrm>
            <a:off x="3060700" y="1841500"/>
            <a:ext cx="297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  <a:cs typeface="Calibri" pitchFamily="34" charset="0"/>
              </a:rPr>
              <a:t>Curriculum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225" y="3657600"/>
            <a:ext cx="615950" cy="24384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alibri" pitchFamily="34" charset="0"/>
                <a:ea typeface="+mn-ea"/>
                <a:cs typeface="Calibri" pitchFamily="34" charset="0"/>
              </a:rPr>
              <a:t>Equity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9413" y="2789238"/>
            <a:ext cx="615950" cy="3108325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alibri" pitchFamily="34" charset="0"/>
                <a:ea typeface="+mn-ea"/>
                <a:cs typeface="Calibri" pitchFamily="34" charset="0"/>
              </a:rPr>
              <a:t>Assessment</a:t>
            </a:r>
          </a:p>
        </p:txBody>
      </p:sp>
      <p:sp>
        <p:nvSpPr>
          <p:cNvPr id="26635" name="TextBox 9"/>
          <p:cNvSpPr txBox="1">
            <a:spLocks noChangeArrowheads="1"/>
          </p:cNvSpPr>
          <p:nvPr/>
        </p:nvSpPr>
        <p:spPr bwMode="auto">
          <a:xfrm>
            <a:off x="3124200" y="6362700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  <a:cs typeface="Calibri" pitchFamily="34" charset="0"/>
              </a:rPr>
              <a:t>Teaching &amp; Learning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571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Students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556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Teachers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3505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Content</a:t>
            </a:r>
            <a:endParaRPr lang="en-US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4215</TotalTime>
  <Words>2379</Words>
  <Application>Microsoft Office PowerPoint</Application>
  <PresentationFormat>On-screen Show (4:3)</PresentationFormat>
  <Paragraphs>302</Paragraphs>
  <Slides>28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Mathematics Teachers High School</vt:lpstr>
      <vt:lpstr>Agenda </vt:lpstr>
      <vt:lpstr>Today’s Number</vt:lpstr>
      <vt:lpstr>Outcomes</vt:lpstr>
      <vt:lpstr>Professional Learning Design Methodology</vt:lpstr>
      <vt:lpstr>PowerPoint Presentation</vt:lpstr>
      <vt:lpstr>Secondary Mathematics</vt:lpstr>
      <vt:lpstr>Transition to an Integrated Pathway</vt:lpstr>
      <vt:lpstr>CCSSM Framework</vt:lpstr>
      <vt:lpstr>CCSS for Mathematics Paradigm Shift </vt:lpstr>
      <vt:lpstr>CCSSM</vt:lpstr>
      <vt:lpstr>Content Focus Areas</vt:lpstr>
      <vt:lpstr>Standards for Mathematical Practice</vt:lpstr>
      <vt:lpstr>PowerPoint Presentation</vt:lpstr>
      <vt:lpstr>Creating equations lesson</vt:lpstr>
      <vt:lpstr>Break</vt:lpstr>
      <vt:lpstr>Unpacking the Standards</vt:lpstr>
      <vt:lpstr>Unpacking the Standards</vt:lpstr>
      <vt:lpstr>Unpacking the Standards</vt:lpstr>
      <vt:lpstr>Unpacking the Standards</vt:lpstr>
      <vt:lpstr>Unpacking the Standards </vt:lpstr>
      <vt:lpstr>Taking It Back</vt:lpstr>
      <vt:lpstr>LUNCH</vt:lpstr>
      <vt:lpstr>Warm Up</vt:lpstr>
      <vt:lpstr>Lesson Design</vt:lpstr>
      <vt:lpstr>Receiving feedback</vt:lpstr>
      <vt:lpstr>Reflection</vt:lpstr>
      <vt:lpstr>PowerPoint Presentation</vt:lpstr>
    </vt:vector>
  </TitlesOfParts>
  <Company>SCUSD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Bell</dc:creator>
  <cp:lastModifiedBy>SCUSD</cp:lastModifiedBy>
  <cp:revision>333</cp:revision>
  <cp:lastPrinted>2013-07-12T17:37:49Z</cp:lastPrinted>
  <dcterms:created xsi:type="dcterms:W3CDTF">2012-01-25T19:43:10Z</dcterms:created>
  <dcterms:modified xsi:type="dcterms:W3CDTF">2013-10-03T20:57:54Z</dcterms:modified>
</cp:coreProperties>
</file>